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Lst>
  <p:sldSz cy="5143500" cx="9144000"/>
  <p:notesSz cx="6858000" cy="9144000"/>
  <p:embeddedFontLst>
    <p:embeddedFont>
      <p:font typeface="Roboto"/>
      <p:regular r:id="rId73"/>
      <p:bold r:id="rId74"/>
      <p:italic r:id="rId75"/>
      <p:boldItalic r:id="rId76"/>
    </p:embeddedFont>
    <p:embeddedFont>
      <p:font typeface="Nunito"/>
      <p:regular r:id="rId77"/>
      <p:bold r:id="rId78"/>
      <p:italic r:id="rId79"/>
      <p:boldItalic r:id="rId80"/>
    </p:embeddedFont>
    <p:embeddedFont>
      <p:font typeface="Maven Pro"/>
      <p:regular r:id="rId81"/>
      <p:bold r:id="rId82"/>
    </p:embeddedFont>
    <p:embeddedFont>
      <p:font typeface="Helvetica Neue"/>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F4F5AA-CCD9-4CF4-9B33-C30AF3E4D0AB}">
  <a:tblStyle styleId="{C3F4F5AA-CCD9-4CF4-9B33-C30AF3E4D0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96FFFE3-D19E-4BC2-8322-CDC5D90BD6B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HelveticaNeue-bold.fntdata"/><Relationship Id="rId83" Type="http://schemas.openxmlformats.org/officeDocument/2006/relationships/font" Target="fonts/HelveticaNeue-regular.fntdata"/><Relationship Id="rId42" Type="http://schemas.openxmlformats.org/officeDocument/2006/relationships/slide" Target="slides/slide35.xml"/><Relationship Id="rId86" Type="http://schemas.openxmlformats.org/officeDocument/2006/relationships/font" Target="fonts/HelveticaNeue-boldItalic.fntdata"/><Relationship Id="rId41" Type="http://schemas.openxmlformats.org/officeDocument/2006/relationships/slide" Target="slides/slide34.xml"/><Relationship Id="rId85" Type="http://schemas.openxmlformats.org/officeDocument/2006/relationships/font" Target="fonts/HelveticaNeue-italic.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Nunito-boldItalic.fntdata"/><Relationship Id="rId82" Type="http://schemas.openxmlformats.org/officeDocument/2006/relationships/font" Target="fonts/MavenPro-bold.fntdata"/><Relationship Id="rId81" Type="http://schemas.openxmlformats.org/officeDocument/2006/relationships/font" Target="fonts/MavenPr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regular.fntdata"/><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font" Target="fonts/Roboto-italic.fntdata"/><Relationship Id="rId30" Type="http://schemas.openxmlformats.org/officeDocument/2006/relationships/slide" Target="slides/slide23.xml"/><Relationship Id="rId74" Type="http://schemas.openxmlformats.org/officeDocument/2006/relationships/font" Target="fonts/Roboto-bold.fntdata"/><Relationship Id="rId33" Type="http://schemas.openxmlformats.org/officeDocument/2006/relationships/slide" Target="slides/slide26.xml"/><Relationship Id="rId77" Type="http://schemas.openxmlformats.org/officeDocument/2006/relationships/font" Target="fonts/Nunito-regular.fntdata"/><Relationship Id="rId32" Type="http://schemas.openxmlformats.org/officeDocument/2006/relationships/slide" Target="slides/slide25.xml"/><Relationship Id="rId76" Type="http://schemas.openxmlformats.org/officeDocument/2006/relationships/font" Target="fonts/Roboto-boldItalic.fntdata"/><Relationship Id="rId35" Type="http://schemas.openxmlformats.org/officeDocument/2006/relationships/slide" Target="slides/slide28.xml"/><Relationship Id="rId79" Type="http://schemas.openxmlformats.org/officeDocument/2006/relationships/font" Target="fonts/Nunito-italic.fntdata"/><Relationship Id="rId34" Type="http://schemas.openxmlformats.org/officeDocument/2006/relationships/slide" Target="slides/slide27.xml"/><Relationship Id="rId78" Type="http://schemas.openxmlformats.org/officeDocument/2006/relationships/font" Target="fonts/Nunito-bold.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5ad3049e36_2_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大家好，我們是BDSE30 第一組，主題為科技執法行不行，我是組長蕭郁傑，接下來將開始進行我們的專題發表</a:t>
            </a:r>
            <a:endParaRPr/>
          </a:p>
        </p:txBody>
      </p:sp>
      <p:sp>
        <p:nvSpPr>
          <p:cNvPr id="119" name="Google Shape;119;g25ad3049e36_2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5c23617c7b_0_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講解跟內文結合性須提高</a:t>
            </a:r>
            <a:endParaRPr b="1">
              <a:solidFill>
                <a:srgbClr val="FF0000"/>
              </a:solidFill>
            </a:endParaRPr>
          </a:p>
        </p:txBody>
      </p:sp>
      <p:sp>
        <p:nvSpPr>
          <p:cNvPr id="255" name="Google Shape;255;g25c23617c7b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5afdfb7950_0_5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25afdfb7950_0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5ad3049e36_2_1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99" name="Google Shape;299;g25ad3049e36_2_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39c5b2d481_0_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16" name="Google Shape;316;g239c5b2d481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5d32490fbb_2_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1. 建置平台原因：處理大量數據需要強大的運算能力及高可靠性的系統平台，所以透過架設Hadoop 叢集來滿足穩定儲存及快速運算的需求。</a:t>
            </a:r>
            <a:endParaRPr sz="1500"/>
          </a:p>
        </p:txBody>
      </p:sp>
      <p:sp>
        <p:nvSpPr>
          <p:cNvPr id="332" name="Google Shape;332;g25d32490fbb_2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5ad3049e36_2_1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整個平台建置分為五個部分</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首先我們透過 VMware </a:t>
            </a:r>
            <a:r>
              <a:rPr lang="en" sz="1400"/>
              <a:t>workstation</a:t>
            </a:r>
            <a:r>
              <a:rPr lang="en" sz="1400"/>
              <a:t> 17 player 來建置虛擬機 使用的是ubuntu 22.04 long term support 版本</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儲存層是使用Hadoop HDFS 分散式檔案系統</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資源配置是使用 Hadoop YARN 來進行</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運算引擎使用到 Hadoop MapReduce，後期使用 spark 來取代mapreduce 提升運算效能 </a:t>
            </a:r>
            <a:endParaRPr sz="1400"/>
          </a:p>
          <a:p>
            <a:pPr indent="0" lvl="0" marL="0" rtl="0" algn="l">
              <a:spcBef>
                <a:spcPts val="0"/>
              </a:spcBef>
              <a:spcAft>
                <a:spcPts val="0"/>
              </a:spcAft>
              <a:buNone/>
            </a:pPr>
            <a:r>
              <a:rPr lang="en" sz="1400"/>
              <a:t>註：</a:t>
            </a:r>
            <a:r>
              <a:rPr lang="en" sz="1400">
                <a:solidFill>
                  <a:schemeClr val="dk1"/>
                </a:solidFill>
              </a:rPr>
              <a:t>Spark是一個讓數據分析更加快速的</a:t>
            </a:r>
            <a:r>
              <a:rPr lang="en" sz="1400">
                <a:solidFill>
                  <a:srgbClr val="D9730D"/>
                </a:solidFill>
              </a:rPr>
              <a:t>叢集運算引擎</a:t>
            </a:r>
            <a:r>
              <a:rPr lang="en" sz="1400">
                <a:solidFill>
                  <a:schemeClr val="dk1"/>
                </a:solidFill>
              </a:rPr>
              <a:t>，它使用了</a:t>
            </a:r>
            <a:r>
              <a:rPr lang="en" sz="1400">
                <a:solidFill>
                  <a:schemeClr val="dk1"/>
                </a:solidFill>
                <a:highlight>
                  <a:srgbClr val="FBF3DB"/>
                </a:highlight>
              </a:rPr>
              <a:t>「記憶體內運算技術」</a:t>
            </a:r>
            <a:r>
              <a:rPr lang="en" sz="1400">
                <a:solidFill>
                  <a:schemeClr val="dk1"/>
                </a:solidFill>
              </a:rPr>
              <a:t>，能在資料尚未寫入硬碟時即在記憶體內分析運算。</a:t>
            </a:r>
            <a:endParaRPr sz="1400">
              <a:solidFill>
                <a:schemeClr val="dk1"/>
              </a:solidFill>
            </a:endParaRPr>
          </a:p>
          <a:p>
            <a:pPr indent="0" lvl="0" marL="0" rtl="0" algn="l">
              <a:spcBef>
                <a:spcPts val="0"/>
              </a:spcBef>
              <a:spcAft>
                <a:spcPts val="0"/>
              </a:spcAft>
              <a:buNone/>
            </a:pPr>
            <a:r>
              <a:rPr lang="en" sz="1400">
                <a:solidFill>
                  <a:schemeClr val="dk1"/>
                </a:solidFill>
              </a:rPr>
              <a:t>但 Spark 本身沒有提供儲存的功能，因此在使用上常見與 Hadoop HDFS 結合來處理大數據進行分析。</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t>應用層面使用到 jupyter notebook 的開發環境來編寫及執行 python 跟</a:t>
            </a:r>
            <a:r>
              <a:rPr lang="en" sz="1400">
                <a:solidFill>
                  <a:schemeClr val="dk1"/>
                </a:solidFill>
              </a:rPr>
              <a:t> pyspark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t>最後有使用到 Zookeeper 來確保跑叢集的高可用性</a:t>
            </a:r>
            <a:endParaRPr sz="1400"/>
          </a:p>
        </p:txBody>
      </p:sp>
      <p:sp>
        <p:nvSpPr>
          <p:cNvPr id="343" name="Google Shape;343;g25ad3049e36_2_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5ad3049e36_0_1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3. 資源配置介紹：實體主機總共使用 7 台，每台配置 2 台虛擬機總共 14 台</a:t>
            </a:r>
            <a:endParaRPr sz="1700"/>
          </a:p>
          <a:p>
            <a:pPr indent="0" lvl="0" marL="0" rtl="0" algn="l">
              <a:spcBef>
                <a:spcPts val="0"/>
              </a:spcBef>
              <a:spcAft>
                <a:spcPts val="0"/>
              </a:spcAft>
              <a:buNone/>
            </a:pPr>
            <a:r>
              <a:rPr lang="en" sz="1700"/>
              <a:t>實體主機使用的CPU 為 Intel …</a:t>
            </a:r>
            <a:endParaRPr sz="1700"/>
          </a:p>
          <a:p>
            <a:pPr indent="0" lvl="0" marL="0" rtl="0" algn="l">
              <a:spcBef>
                <a:spcPts val="0"/>
              </a:spcBef>
              <a:spcAft>
                <a:spcPts val="0"/>
              </a:spcAft>
              <a:buNone/>
            </a:pPr>
            <a:r>
              <a:rPr lang="en" sz="1700"/>
              <a:t>記憶體每台 64 G</a:t>
            </a:r>
            <a:endParaRPr sz="1700"/>
          </a:p>
          <a:p>
            <a:pPr indent="0" lvl="0" marL="0" rtl="0" algn="l">
              <a:spcBef>
                <a:spcPts val="0"/>
              </a:spcBef>
              <a:spcAft>
                <a:spcPts val="0"/>
              </a:spcAft>
              <a:buNone/>
            </a:pPr>
            <a:r>
              <a:rPr lang="en" sz="1700"/>
              <a:t>硬碟為 1 TB</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虛擬主機使用的CPU為每台 4 顆</a:t>
            </a:r>
            <a:endParaRPr sz="1700"/>
          </a:p>
          <a:p>
            <a:pPr indent="0" lvl="0" marL="0" rtl="0" algn="l">
              <a:spcBef>
                <a:spcPts val="0"/>
              </a:spcBef>
              <a:spcAft>
                <a:spcPts val="0"/>
              </a:spcAft>
              <a:buNone/>
            </a:pPr>
            <a:r>
              <a:rPr lang="en" sz="1700"/>
              <a:t>記憶體每台 16 G</a:t>
            </a:r>
            <a:endParaRPr sz="1700"/>
          </a:p>
          <a:p>
            <a:pPr indent="0" lvl="0" marL="0" rtl="0" algn="l">
              <a:spcBef>
                <a:spcPts val="0"/>
              </a:spcBef>
              <a:spcAft>
                <a:spcPts val="0"/>
              </a:spcAft>
              <a:buNone/>
            </a:pPr>
            <a:r>
              <a:rPr lang="en" sz="1700"/>
              <a:t>硬碟為 1 TB</a:t>
            </a:r>
            <a:endParaRPr sz="17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7" name="Google Shape;417;g25ad3049e36_0_1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5ad3049e36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5ad3049e36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0000"/>
                </a:solidFill>
              </a:rPr>
              <a:t>建議：講過的內容可以用灰階處理</a:t>
            </a:r>
            <a:endParaRPr sz="1400">
              <a:solidFill>
                <a:srgbClr val="FF0000"/>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400"/>
              <a:t>這邊介紹Hadoop叢集架構處理流程：</a:t>
            </a:r>
            <a:endParaRPr sz="1400"/>
          </a:p>
          <a:p>
            <a:pPr indent="0" lvl="0" marL="0" rtl="0" algn="l">
              <a:spcBef>
                <a:spcPts val="0"/>
              </a:spcBef>
              <a:spcAft>
                <a:spcPts val="0"/>
              </a:spcAft>
              <a:buNone/>
            </a:pPr>
            <a:r>
              <a:rPr lang="en" sz="1400"/>
              <a:t>依照我們虛擬機14台的配置，會有2台Client端主機作為數據平台入口，1台NameNode跟1台ResourceManager</a:t>
            </a:r>
            <a:r>
              <a:rPr b="1" lang="en" sz="1400">
                <a:solidFill>
                  <a:srgbClr val="FF0000"/>
                </a:solidFill>
              </a:rPr>
              <a:t>負責管理平台資料倉儲/工作排程</a:t>
            </a:r>
            <a:r>
              <a:rPr lang="en" sz="1400"/>
              <a:t>，同時各自搭配 1 台standby機來實現高可用性，</a:t>
            </a:r>
            <a:r>
              <a:rPr lang="en" sz="1400"/>
              <a:t>8台 Worker機作為DataNode及NodeManager</a:t>
            </a:r>
            <a:r>
              <a:rPr b="1" lang="en" sz="1400">
                <a:solidFill>
                  <a:srgbClr val="FF0000"/>
                </a:solidFill>
              </a:rPr>
              <a:t>負</a:t>
            </a:r>
            <a:r>
              <a:rPr b="1" lang="en" sz="1400">
                <a:solidFill>
                  <a:srgbClr val="FF0000"/>
                </a:solidFill>
              </a:rPr>
              <a:t>責實際儲存資料及執行運算程式</a:t>
            </a:r>
            <a:r>
              <a:rPr lang="en" sz="1400"/>
              <a:t>, 為了實現高可用性我們配置四台worker作為zookeeper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HDFS 分散式檔案系統 就是當Client端對 NameNode 提出檔案存取請求時, NameNode會根據這份清單將各個 blk 從DataNode讀取出來還原成一份完整檔案, </a:t>
            </a:r>
            <a:r>
              <a:rPr lang="en" sz="1400">
                <a:solidFill>
                  <a:schemeClr val="dk1"/>
                </a:solidFill>
              </a:rPr>
              <a:t>因為我們的叢集有配置高可用性, 所以當active NameNode執行任何任務時, 會持續寫入logs到 journal node中, 發生故障的情況下standby name node只需要讀取journal node的資訊即可繼續作業, 然後zookeeper再透過zkfc將其自動提升為active的狀態</a:t>
            </a:r>
            <a:endParaRPr sz="1400"/>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39c5b2d48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39c5b2d48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YARN 資源分配系統由ResourceManager及NodeManager構成數據計算框架, resource manager 負責分配資源到各個NodeManager, Node manager負責配置container及監控他們的資源使用情況並回報給我們的resource manager,</a:t>
            </a:r>
            <a:r>
              <a:rPr lang="en" sz="1400">
                <a:solidFill>
                  <a:schemeClr val="dk1"/>
                </a:solidFill>
              </a:rPr>
              <a:t>resource manager也配有高可用性, active resource manager 會寫狀態到zookeeper, 當failover的時候, Standby Resource manager會加載上一個RM在ZK的狀態, 從上次中斷的地方繼續執行</a:t>
            </a:r>
            <a:endParaRPr sz="1400"/>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5c5ae3891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5c5ae3891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依圖解說</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5ad3049e36_2_8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我們的專題初衷主要鑑於......</a:t>
            </a:r>
            <a:endParaRPr/>
          </a:p>
          <a:p>
            <a:pPr indent="0" lvl="0" marL="0" rtl="0" algn="l">
              <a:spcBef>
                <a:spcPts val="0"/>
              </a:spcBef>
              <a:spcAft>
                <a:spcPts val="0"/>
              </a:spcAft>
              <a:buNone/>
            </a:pPr>
            <a:r>
              <a:rPr lang="en"/>
              <a:t>因此我們的專題目標有二：</a:t>
            </a:r>
            <a:endParaRPr/>
          </a:p>
          <a:p>
            <a:pPr indent="0" lvl="0" marL="0" rtl="0" algn="l">
              <a:spcBef>
                <a:spcPts val="0"/>
              </a:spcBef>
              <a:spcAft>
                <a:spcPts val="0"/>
              </a:spcAft>
              <a:buNone/>
            </a:pPr>
            <a:r>
              <a:rPr lang="en"/>
              <a:t>1…..</a:t>
            </a:r>
            <a:endParaRPr/>
          </a:p>
          <a:p>
            <a:pPr indent="0" lvl="0" marL="0" rtl="0" algn="l">
              <a:spcBef>
                <a:spcPts val="0"/>
              </a:spcBef>
              <a:spcAft>
                <a:spcPts val="0"/>
              </a:spcAft>
              <a:buNone/>
            </a:pPr>
            <a:r>
              <a:rPr lang="en"/>
              <a:t>2…..</a:t>
            </a:r>
            <a:endParaRPr/>
          </a:p>
        </p:txBody>
      </p:sp>
      <p:sp>
        <p:nvSpPr>
          <p:cNvPr id="128" name="Google Shape;128;g25ad3049e36_2_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5c5ae38910_0_1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400">
                <a:solidFill>
                  <a:schemeClr val="dk1"/>
                </a:solidFill>
                <a:latin typeface="Helvetica Neue"/>
                <a:ea typeface="Helvetica Neue"/>
                <a:cs typeface="Helvetica Neue"/>
                <a:sym typeface="Helvetica Neue"/>
              </a:rPr>
              <a:t>在HDFS-SITE中我們設置資料拆分為block時，每一個block會複製成三份，以實現分散式檔案管理</a:t>
            </a:r>
            <a:endParaRPr sz="14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1200"/>
              </a:spcAft>
              <a:buClr>
                <a:schemeClr val="dk1"/>
              </a:buClr>
              <a:buSzPts val="1100"/>
              <a:buFont typeface="Arial"/>
              <a:buNone/>
            </a:pPr>
            <a:r>
              <a:t/>
            </a:r>
            <a:endParaRPr sz="1400">
              <a:solidFill>
                <a:schemeClr val="dk1"/>
              </a:solidFill>
              <a:latin typeface="Helvetica Neue"/>
              <a:ea typeface="Helvetica Neue"/>
              <a:cs typeface="Helvetica Neue"/>
              <a:sym typeface="Helvetica Neue"/>
            </a:endParaRPr>
          </a:p>
        </p:txBody>
      </p:sp>
      <p:sp>
        <p:nvSpPr>
          <p:cNvPr id="623" name="Google Shape;623;g25c5ae38910_0_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5df33cc1c4_2_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400">
                <a:solidFill>
                  <a:schemeClr val="dk1"/>
                </a:solidFill>
                <a:latin typeface="Helvetica Neue"/>
                <a:ea typeface="Helvetica Neue"/>
                <a:cs typeface="Helvetica Neue"/>
                <a:sym typeface="Helvetica Neue"/>
              </a:rPr>
              <a:t>YARN </a:t>
            </a:r>
            <a:endParaRPr sz="1400">
              <a:solidFill>
                <a:schemeClr val="dk1"/>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8 台 worker 設定每台提供 8 顆 core、9 G RAM</a:t>
            </a:r>
            <a:endParaRPr sz="1400">
              <a:solidFill>
                <a:schemeClr val="dk1"/>
              </a:solidFill>
              <a:latin typeface="Helvetica Neue"/>
              <a:ea typeface="Helvetica Neue"/>
              <a:cs typeface="Helvetica Neue"/>
              <a:sym typeface="Helvetica Neue"/>
            </a:endParaRPr>
          </a:p>
          <a:p>
            <a:pPr indent="-317500" lvl="0" marL="457200" rtl="0" algn="l">
              <a:lnSpc>
                <a:spcPct val="150000"/>
              </a:lnSpc>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 所以YARN應用的資源共計 64顆 core、72 G RAM</a:t>
            </a:r>
            <a:endParaRPr sz="14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400">
                <a:solidFill>
                  <a:schemeClr val="dk1"/>
                </a:solidFill>
                <a:latin typeface="Helvetica Neue"/>
                <a:ea typeface="Helvetica Neue"/>
                <a:cs typeface="Helvetica Neue"/>
                <a:sym typeface="Helvetica Neue"/>
              </a:rPr>
              <a:t>這裡我們可以利用Hadoop的web介面來做檢視</a:t>
            </a:r>
            <a:endParaRPr sz="1400">
              <a:solidFill>
                <a:schemeClr val="dk1"/>
              </a:solidFill>
              <a:latin typeface="Helvetica Neue"/>
              <a:ea typeface="Helvetica Neue"/>
              <a:cs typeface="Helvetica Neue"/>
              <a:sym typeface="Helvetica Neue"/>
            </a:endParaRPr>
          </a:p>
        </p:txBody>
      </p:sp>
      <p:sp>
        <p:nvSpPr>
          <p:cNvPr id="637" name="Google Shape;637;g25df33cc1c4_2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5c5ae38910_0_1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再來看到</a:t>
            </a:r>
            <a:r>
              <a:rPr lang="en"/>
              <a:t>YARN-SITE 中 Container</a:t>
            </a:r>
            <a:r>
              <a:rPr lang="en"/>
              <a:t>的資源配置</a:t>
            </a:r>
            <a:endParaRPr/>
          </a:p>
          <a:p>
            <a:pPr indent="0" lvl="0" marL="0" rtl="0" algn="l">
              <a:spcBef>
                <a:spcPts val="0"/>
              </a:spcBef>
              <a:spcAft>
                <a:spcPts val="0"/>
              </a:spcAft>
              <a:buNone/>
            </a:pPr>
            <a:r>
              <a:rPr lang="en"/>
              <a:t>我們將每個Container設置Core最低使用 1 顆，最高使用 2 顆</a:t>
            </a:r>
            <a:endParaRPr/>
          </a:p>
          <a:p>
            <a:pPr indent="0" lvl="0" marL="0" rtl="0" algn="l">
              <a:spcBef>
                <a:spcPts val="0"/>
              </a:spcBef>
              <a:spcAft>
                <a:spcPts val="0"/>
              </a:spcAft>
              <a:buNone/>
            </a:pPr>
            <a:r>
              <a:rPr lang="en"/>
              <a:t>RAM 則是最低使用 512M，最高使用3072M</a:t>
            </a:r>
            <a:endParaRPr/>
          </a:p>
        </p:txBody>
      </p:sp>
      <p:sp>
        <p:nvSpPr>
          <p:cNvPr id="651" name="Google Shape;651;g25c5ae38910_0_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5c5ae38910_0_2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1900"/>
              <a:t>我們利用事故資料總集來進行讀取效能測試比較</a:t>
            </a:r>
            <a:endParaRPr sz="1900"/>
          </a:p>
          <a:p>
            <a:pPr indent="0" lvl="0" marL="0" rtl="0" algn="l">
              <a:spcBef>
                <a:spcPts val="0"/>
              </a:spcBef>
              <a:spcAft>
                <a:spcPts val="0"/>
              </a:spcAft>
              <a:buNone/>
            </a:pPr>
            <a:r>
              <a:rPr lang="en" sz="1900"/>
              <a:t>此資料集約為1.9G</a:t>
            </a:r>
            <a:endParaRPr sz="1900"/>
          </a:p>
          <a:p>
            <a:pPr indent="0" lvl="0" marL="0" rtl="0" algn="l">
              <a:spcBef>
                <a:spcPts val="0"/>
              </a:spcBef>
              <a:spcAft>
                <a:spcPts val="0"/>
              </a:spcAft>
              <a:buNone/>
            </a:pPr>
            <a:r>
              <a:rPr lang="en" sz="1900"/>
              <a:t>測試結果，本地端讀取時間約 18 秒，Spark on YARN 讀取時間約 8 秒</a:t>
            </a:r>
            <a:endParaRPr sz="1900"/>
          </a:p>
          <a:p>
            <a:pPr indent="0" lvl="0" marL="0" rtl="0" algn="l">
              <a:spcBef>
                <a:spcPts val="0"/>
              </a:spcBef>
              <a:spcAft>
                <a:spcPts val="0"/>
              </a:spcAft>
              <a:buNone/>
            </a:pPr>
            <a:r>
              <a:rPr lang="en" sz="1900"/>
              <a:t>比較效能差異約 2.25 倍</a:t>
            </a:r>
            <a:endParaRPr sz="1900"/>
          </a:p>
          <a:p>
            <a:pPr indent="0" lvl="0" marL="0" rtl="0" algn="l">
              <a:spcBef>
                <a:spcPts val="0"/>
              </a:spcBef>
              <a:spcAft>
                <a:spcPts val="0"/>
              </a:spcAft>
              <a:buNone/>
            </a:pPr>
            <a:r>
              <a:rPr lang="en" sz="1900"/>
              <a:t>如果資料量更大時可能效能差異可以到10倍以上，以上是我們平台建置的說明，</a:t>
            </a:r>
            <a:endParaRPr sz="1900"/>
          </a:p>
          <a:p>
            <a:pPr indent="0" lvl="0" marL="0" rtl="0" algn="l">
              <a:spcBef>
                <a:spcPts val="0"/>
              </a:spcBef>
              <a:spcAft>
                <a:spcPts val="0"/>
              </a:spcAft>
              <a:buNone/>
            </a:pPr>
            <a:r>
              <a:rPr lang="en" sz="1900"/>
              <a:t>接下來請維彥來為大家解說資料清整的部分</a:t>
            </a:r>
            <a:endParaRPr sz="1900"/>
          </a:p>
        </p:txBody>
      </p:sp>
      <p:sp>
        <p:nvSpPr>
          <p:cNvPr id="665" name="Google Shape;665;g25c5ae38910_0_2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5ad3049e36_2_1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g25ad3049e36_2_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5ad3049e36_2_19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調整字體大小</a:t>
            </a:r>
            <a:endParaRPr>
              <a:solidFill>
                <a:srgbClr val="FF0000"/>
              </a:solidFill>
            </a:endParaRPr>
          </a:p>
        </p:txBody>
      </p:sp>
      <p:sp>
        <p:nvSpPr>
          <p:cNvPr id="691" name="Google Shape;691;g25ad3049e36_2_1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5df33cc1c4_1_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說明原因及目的</a:t>
            </a:r>
            <a:endParaRPr>
              <a:solidFill>
                <a:srgbClr val="FF0000"/>
              </a:solidFill>
            </a:endParaRPr>
          </a:p>
        </p:txBody>
      </p:sp>
      <p:sp>
        <p:nvSpPr>
          <p:cNvPr id="709" name="Google Shape;709;g25df33cc1c4_1_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5c1abec39b_2_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25c1abec39b_2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5afdfb7950_0_8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g25afdfb7950_0_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5afdfb7950_0_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g25afdfb7950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5eb0d8800d_0_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25eb0d8800d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5c1abec39b_2_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字偏小</a:t>
            </a:r>
            <a:endParaRPr/>
          </a:p>
        </p:txBody>
      </p:sp>
      <p:sp>
        <p:nvSpPr>
          <p:cNvPr id="812" name="Google Shape;812;g25c1abec39b_2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5ad3049e36_2_20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g25ad3049e36_2_2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5b4cf5b962_5_1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25b4cf5b962_5_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5b5559eb8b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g25b5559eb8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5c23617c7b_3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g25c23617c7b_3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4cf5b962_5_15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g25b4cf5b962_5_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5f3d4b9420_1_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g25f3d4b9420_1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37c7ad7b04_1_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37c7ad7b04_1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5b4cf5b962_5_17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g25b4cf5b962_5_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5b4cf5b962_5_1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g25b4cf5b962_5_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ad3049e36_2_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多留時間介紹此頁，讓聽眾能進入狀態</a:t>
            </a:r>
            <a:endParaRPr b="1">
              <a:solidFill>
                <a:srgbClr val="FF0000"/>
              </a:solidFill>
            </a:endParaRPr>
          </a:p>
        </p:txBody>
      </p:sp>
      <p:sp>
        <p:nvSpPr>
          <p:cNvPr id="174" name="Google Shape;174;g25ad3049e36_2_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5b5559eb8b_0_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g25b5559eb8b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5b4cf5b962_5_1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可改善方向沒有提到，有打在上面的字要講</a:t>
            </a:r>
            <a:endParaRPr/>
          </a:p>
          <a:p>
            <a:pPr indent="0" lvl="0" marL="0" rtl="0" algn="l">
              <a:spcBef>
                <a:spcPts val="0"/>
              </a:spcBef>
              <a:spcAft>
                <a:spcPts val="0"/>
              </a:spcAft>
              <a:buNone/>
            </a:pPr>
            <a:r>
              <a:rPr lang="en"/>
              <a:t>把順序跟舉例併在一起 1對1 2對2</a:t>
            </a:r>
            <a:endParaRPr/>
          </a:p>
        </p:txBody>
      </p:sp>
      <p:sp>
        <p:nvSpPr>
          <p:cNvPr id="1007" name="Google Shape;1007;g25b4cf5b962_5_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5ad3049e36_2_2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條列式重點如果要列就要全部說出來</a:t>
            </a:r>
            <a:endParaRPr/>
          </a:p>
        </p:txBody>
      </p:sp>
      <p:sp>
        <p:nvSpPr>
          <p:cNvPr id="1023" name="Google Shape;1023;g25ad3049e36_2_2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25bb6a3c5b9_2_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如果要讓聽眾看內容須再等久一點，或是列舉其中幾個重點欄位</a:t>
            </a:r>
            <a:endParaRPr/>
          </a:p>
        </p:txBody>
      </p:sp>
      <p:sp>
        <p:nvSpPr>
          <p:cNvPr id="1038" name="Google Shape;1038;g25bb6a3c5b9_2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5bb6a3c5b9_2_7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左邊字體顏色和底色太相近</a:t>
            </a:r>
            <a:endParaRPr>
              <a:solidFill>
                <a:srgbClr val="FF0000"/>
              </a:solidFill>
            </a:endParaRPr>
          </a:p>
          <a:p>
            <a:pPr indent="0" lvl="0" marL="0" rtl="0" algn="l">
              <a:spcBef>
                <a:spcPts val="0"/>
              </a:spcBef>
              <a:spcAft>
                <a:spcPts val="0"/>
              </a:spcAft>
              <a:buNone/>
            </a:pPr>
            <a:r>
              <a:rPr lang="en"/>
              <a:t>以下是我們的模型流程，先將先前已整合的大表，包含天氣，事故及科技執法資料進行特徵轉換並帶入模型</a:t>
            </a:r>
            <a:br>
              <a:rPr lang="en"/>
            </a:br>
            <a:r>
              <a:rPr lang="en"/>
              <a:t>在這邊，我們選用的模型為Logistic Regression, RandomForest, XGBoost &amp; CatBoost. </a:t>
            </a:r>
            <a:endParaRPr/>
          </a:p>
          <a:p>
            <a:pPr indent="0" lvl="0" marL="0" rtl="0" algn="l">
              <a:spcBef>
                <a:spcPts val="0"/>
              </a:spcBef>
              <a:spcAft>
                <a:spcPts val="0"/>
              </a:spcAft>
              <a:buNone/>
            </a:pPr>
            <a:r>
              <a:rPr lang="en"/>
              <a:t>訓練完的模型將會對事故類別進行辨別，並生成重大事故發生的機率</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接下來將針對模型訓練細節及前處理進行解說</a:t>
            </a:r>
            <a:endParaRPr/>
          </a:p>
        </p:txBody>
      </p:sp>
      <p:sp>
        <p:nvSpPr>
          <p:cNvPr id="1051" name="Google Shape;1051;g25bb6a3c5b9_2_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e51df69cc9_3_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FF0000"/>
                </a:solidFill>
                <a:latin typeface="Helvetica Neue"/>
                <a:ea typeface="Helvetica Neue"/>
                <a:cs typeface="Helvetica Neue"/>
                <a:sym typeface="Helvetica Neue"/>
              </a:rPr>
              <a:t>下方轉換前後差異可以舉例其中一項作說明</a:t>
            </a:r>
            <a:endParaRPr sz="1200">
              <a:solidFill>
                <a:srgbClr val="FF000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200">
              <a:solidFill>
                <a:srgbClr val="FF000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前處理的部分，將分為，編碼，標準化，特徵工程＆資料偏態調整四大主題，</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編碼部分選用的是label encoder, 因為我們的資料大多是物件類別，故我們使用此方法給予每種類別獨立標籤</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標準化的部分則是選用MinMaxScaler，目的是為了避免機器學習容易被範圍過大的特徵影響，將所有數值範圍壓縮到0到1之間</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以下是資料轉換前後的比對圖以供大家參考</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200">
              <a:solidFill>
                <a:schemeClr val="dk1"/>
              </a:solidFill>
              <a:latin typeface="Helvetica Neue"/>
              <a:ea typeface="Helvetica Neue"/>
              <a:cs typeface="Helvetica Neue"/>
              <a:sym typeface="Helvetica Neue"/>
            </a:endParaRPr>
          </a:p>
        </p:txBody>
      </p:sp>
      <p:sp>
        <p:nvSpPr>
          <p:cNvPr id="1083" name="Google Shape;1083;g1e51df69cc9_3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25c23617c7b_3_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FF0000"/>
                </a:solidFill>
                <a:latin typeface="Helvetica Neue"/>
                <a:ea typeface="Helvetica Neue"/>
                <a:cs typeface="Helvetica Neue"/>
                <a:sym typeface="Helvetica Neue"/>
              </a:rPr>
              <a:t>Top 15 features 可另外分成一頁作說明</a:t>
            </a:r>
            <a:endParaRPr sz="1200">
              <a:solidFill>
                <a:srgbClr val="FF000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接下來到特徵工程的部分，主要流程為Drop,Select 並進行實驗，</a:t>
            </a:r>
            <a:r>
              <a:rPr lang="en" sz="1200">
                <a:solidFill>
                  <a:schemeClr val="dk1"/>
                </a:solidFill>
                <a:latin typeface="Helvetica Neue"/>
                <a:ea typeface="Helvetica Neue"/>
                <a:cs typeface="Helvetica Neue"/>
                <a:sym typeface="Helvetica Neue"/>
              </a:rPr>
              <a:t>反覆此流程直到篩選出最適合模型訓練的特徵為止</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首先，Drop的特徵主要集中為</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1. 過度集中為單一類別的特徵 </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2. </a:t>
            </a:r>
            <a:r>
              <a:rPr lang="en" sz="1300">
                <a:solidFill>
                  <a:schemeClr val="dk1"/>
                </a:solidFill>
                <a:latin typeface="Helvetica Neue"/>
                <a:ea typeface="Helvetica Neue"/>
                <a:cs typeface="Helvetica Neue"/>
                <a:sym typeface="Helvetica Neue"/>
              </a:rPr>
              <a:t>事故發生後才可知的特徵</a:t>
            </a:r>
            <a:endParaRPr sz="13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300">
                <a:solidFill>
                  <a:schemeClr val="dk1"/>
                </a:solidFill>
                <a:latin typeface="Helvetica Neue"/>
                <a:ea typeface="Helvetica Neue"/>
                <a:cs typeface="Helvetica Neue"/>
                <a:sym typeface="Helvetica Neue"/>
              </a:rPr>
              <a:t>3. 與預測目的無關的特徵</a:t>
            </a:r>
            <a:endParaRPr sz="13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a:t>4. </a:t>
            </a:r>
            <a:r>
              <a:rPr lang="en" sz="1300">
                <a:solidFill>
                  <a:schemeClr val="dk1"/>
                </a:solidFill>
                <a:latin typeface="Helvetica Neue"/>
                <a:ea typeface="Helvetica Neue"/>
                <a:cs typeface="Helvetica Neue"/>
                <a:sym typeface="Helvetica Neue"/>
              </a:rPr>
              <a:t>P-value 大於1的特徵 (這部分代表此特徵沒有顯著性)</a:t>
            </a:r>
            <a:endParaRPr sz="13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3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1300">
                <a:solidFill>
                  <a:schemeClr val="dk1"/>
                </a:solidFill>
                <a:latin typeface="Helvetica Neue"/>
                <a:ea typeface="Helvetica Neue"/>
                <a:cs typeface="Helvetica Neue"/>
                <a:sym typeface="Helvetica Neue"/>
              </a:rPr>
              <a:t>Select的特徵主要集中在</a:t>
            </a:r>
            <a:endParaRPr sz="1300">
              <a:solidFill>
                <a:schemeClr val="dk1"/>
              </a:solidFill>
              <a:latin typeface="Helvetica Neue"/>
              <a:ea typeface="Helvetica Neue"/>
              <a:cs typeface="Helvetica Neue"/>
              <a:sym typeface="Helvetica Neue"/>
            </a:endParaRPr>
          </a:p>
          <a:p>
            <a:pPr indent="-311150" lvl="0" marL="457200" rtl="0" algn="l">
              <a:lnSpc>
                <a:spcPct val="120000"/>
              </a:lnSpc>
              <a:spcBef>
                <a:spcPts val="0"/>
              </a:spcBef>
              <a:spcAft>
                <a:spcPts val="0"/>
              </a:spcAft>
              <a:buClr>
                <a:schemeClr val="dk1"/>
              </a:buClr>
              <a:buSzPts val="1300"/>
              <a:buFont typeface="Helvetica Neue"/>
              <a:buAutoNum type="arabicPeriod"/>
            </a:pPr>
            <a:r>
              <a:rPr lang="en" sz="1300">
                <a:solidFill>
                  <a:schemeClr val="dk1"/>
                </a:solidFill>
                <a:latin typeface="Helvetica Neue"/>
                <a:ea typeface="Helvetica Neue"/>
                <a:cs typeface="Helvetica Neue"/>
                <a:sym typeface="Helvetica Neue"/>
              </a:rPr>
              <a:t>分析模型挑出重要性或貢獻度較高的特徵</a:t>
            </a:r>
            <a:endParaRPr sz="1300">
              <a:solidFill>
                <a:schemeClr val="dk1"/>
              </a:solidFill>
              <a:latin typeface="Helvetica Neue"/>
              <a:ea typeface="Helvetica Neue"/>
              <a:cs typeface="Helvetica Neue"/>
              <a:sym typeface="Helvetica Neue"/>
            </a:endParaRPr>
          </a:p>
          <a:p>
            <a:pPr indent="-311150" lvl="0" marL="457200" rtl="0" algn="l">
              <a:lnSpc>
                <a:spcPct val="120000"/>
              </a:lnSpc>
              <a:spcBef>
                <a:spcPts val="0"/>
              </a:spcBef>
              <a:spcAft>
                <a:spcPts val="0"/>
              </a:spcAft>
              <a:buClr>
                <a:schemeClr val="dk1"/>
              </a:buClr>
              <a:buSzPts val="1300"/>
              <a:buFont typeface="Helvetica Neue"/>
              <a:buAutoNum type="arabicPeriod"/>
            </a:pPr>
            <a:r>
              <a:rPr lang="en" sz="1300">
                <a:solidFill>
                  <a:schemeClr val="dk1"/>
                </a:solidFill>
                <a:latin typeface="Helvetica Neue"/>
                <a:ea typeface="Helvetica Neue"/>
                <a:cs typeface="Helvetica Neue"/>
                <a:sym typeface="Helvetica Neue"/>
              </a:rPr>
              <a:t>模型算出特徵重要性TOP 20</a:t>
            </a:r>
            <a:endParaRPr sz="1300">
              <a:solidFill>
                <a:schemeClr val="dk1"/>
              </a:solidFill>
              <a:latin typeface="Helvetica Neue"/>
              <a:ea typeface="Helvetica Neue"/>
              <a:cs typeface="Helvetica Neue"/>
              <a:sym typeface="Helvetica Neue"/>
            </a:endParaRPr>
          </a:p>
          <a:p>
            <a:pPr indent="-311150" lvl="0" marL="457200" rtl="0" algn="l">
              <a:lnSpc>
                <a:spcPct val="120000"/>
              </a:lnSpc>
              <a:spcBef>
                <a:spcPts val="0"/>
              </a:spcBef>
              <a:spcAft>
                <a:spcPts val="0"/>
              </a:spcAft>
              <a:buClr>
                <a:schemeClr val="dk1"/>
              </a:buClr>
              <a:buSzPts val="1300"/>
              <a:buFont typeface="Helvetica Neue"/>
              <a:buAutoNum type="arabicPeriod"/>
            </a:pPr>
            <a:r>
              <a:rPr lang="en" sz="1300">
                <a:solidFill>
                  <a:schemeClr val="dk1"/>
                </a:solidFill>
                <a:latin typeface="Helvetica Neue"/>
                <a:ea typeface="Helvetica Neue"/>
                <a:cs typeface="Helvetica Neue"/>
                <a:sym typeface="Helvetica Neue"/>
              </a:rPr>
              <a:t>重要且具解釋性的特徵</a:t>
            </a:r>
            <a:endParaRPr sz="1300">
              <a:solidFill>
                <a:schemeClr val="dk1"/>
              </a:solidFill>
              <a:latin typeface="Helvetica Neue"/>
              <a:ea typeface="Helvetica Neue"/>
              <a:cs typeface="Helvetica Neue"/>
              <a:sym typeface="Helvetica Neue"/>
            </a:endParaRPr>
          </a:p>
          <a:p>
            <a:pPr indent="0" lvl="0" marL="0" rtl="0" algn="l">
              <a:lnSpc>
                <a:spcPct val="120000"/>
              </a:lnSpc>
              <a:spcBef>
                <a:spcPts val="0"/>
              </a:spcBef>
              <a:spcAft>
                <a:spcPts val="0"/>
              </a:spcAft>
              <a:buNone/>
            </a:pPr>
            <a:r>
              <a:t/>
            </a:r>
            <a:endParaRPr sz="1300">
              <a:solidFill>
                <a:schemeClr val="dk1"/>
              </a:solidFill>
              <a:latin typeface="Helvetica Neue"/>
              <a:ea typeface="Helvetica Neue"/>
              <a:cs typeface="Helvetica Neue"/>
              <a:sym typeface="Helvetica Neue"/>
            </a:endParaRPr>
          </a:p>
          <a:p>
            <a:pPr indent="0" lvl="0" marL="0" rtl="0" algn="l">
              <a:lnSpc>
                <a:spcPct val="120000"/>
              </a:lnSpc>
              <a:spcBef>
                <a:spcPts val="0"/>
              </a:spcBef>
              <a:spcAft>
                <a:spcPts val="0"/>
              </a:spcAft>
              <a:buNone/>
            </a:pPr>
            <a:r>
              <a:rPr lang="en" sz="1300">
                <a:solidFill>
                  <a:schemeClr val="dk1"/>
                </a:solidFill>
                <a:latin typeface="Helvetica Neue"/>
                <a:ea typeface="Helvetica Neue"/>
                <a:cs typeface="Helvetica Neue"/>
                <a:sym typeface="Helvetica Neue"/>
              </a:rPr>
              <a:t>重複以上動作並將篩選出的特徵帶入模型做實驗，並根據模型表現做評估</a:t>
            </a:r>
            <a:endParaRPr sz="1300">
              <a:solidFill>
                <a:schemeClr val="dk1"/>
              </a:solidFill>
              <a:latin typeface="Helvetica Neue"/>
              <a:ea typeface="Helvetica Neue"/>
              <a:cs typeface="Helvetica Neue"/>
              <a:sym typeface="Helvetica Neue"/>
            </a:endParaRPr>
          </a:p>
          <a:p>
            <a:pPr indent="0" lvl="0" marL="0" rtl="0" algn="l">
              <a:lnSpc>
                <a:spcPct val="120000"/>
              </a:lnSpc>
              <a:spcBef>
                <a:spcPts val="0"/>
              </a:spcBef>
              <a:spcAft>
                <a:spcPts val="0"/>
              </a:spcAft>
              <a:buNone/>
            </a:pPr>
            <a:r>
              <a:t/>
            </a:r>
            <a:endParaRPr sz="1300">
              <a:solidFill>
                <a:schemeClr val="dk1"/>
              </a:solidFill>
              <a:latin typeface="Helvetica Neue"/>
              <a:ea typeface="Helvetica Neue"/>
              <a:cs typeface="Helvetica Neue"/>
              <a:sym typeface="Helvetica Neue"/>
            </a:endParaRPr>
          </a:p>
          <a:p>
            <a:pPr indent="0" lvl="0" marL="0" rtl="0" algn="l">
              <a:lnSpc>
                <a:spcPct val="120000"/>
              </a:lnSpc>
              <a:spcBef>
                <a:spcPts val="0"/>
              </a:spcBef>
              <a:spcAft>
                <a:spcPts val="0"/>
              </a:spcAft>
              <a:buNone/>
            </a:pPr>
            <a:r>
              <a:rPr lang="en" sz="1300">
                <a:solidFill>
                  <a:schemeClr val="dk1"/>
                </a:solidFill>
                <a:latin typeface="Helvetica Neue"/>
                <a:ea typeface="Helvetica Neue"/>
                <a:cs typeface="Helvetica Neue"/>
                <a:sym typeface="Helvetica Neue"/>
              </a:rPr>
              <a:t>最終得到如下20個特徵進行模型訓練及預測</a:t>
            </a:r>
            <a:endParaRPr sz="1300">
              <a:solidFill>
                <a:schemeClr val="dk1"/>
              </a:solidFill>
              <a:latin typeface="Helvetica Neue"/>
              <a:ea typeface="Helvetica Neue"/>
              <a:cs typeface="Helvetica Neue"/>
              <a:sym typeface="Helvetica Neue"/>
            </a:endParaRPr>
          </a:p>
        </p:txBody>
      </p:sp>
      <p:sp>
        <p:nvSpPr>
          <p:cNvPr id="1103" name="Google Shape;1103;g25c23617c7b_3_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e51df69cc9_3_5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模型評估指標的部分，我們選擇的是Accuracy &amp; Recall.</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Accuracy 代表在所有資料中，模型正確分類的比例，此為我們優先評估模型的選擇標準，代表模型整體的準確性</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Recall則代表模型能夠準預測實際發生重大車禍的比例，根據我們的研究邏輯，寧願將非重大事故誤判為重大事故也不容許重大事故被誤判為非重大事故以保障使用者的安全，因此recall為我們評估的指標之一</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其中</a:t>
            </a:r>
            <a:r>
              <a:rPr lang="en" sz="1300">
                <a:solidFill>
                  <a:schemeClr val="dk1"/>
                </a:solidFill>
                <a:latin typeface="Helvetica Neue"/>
                <a:ea typeface="Helvetica Neue"/>
                <a:cs typeface="Helvetica Neue"/>
                <a:sym typeface="Helvetica Neue"/>
              </a:rPr>
              <a:t>Accuracy和Recall之間存在一種權衡關係，提高Recall可能會導致Accuracy下降，所以我們的priority 以Accuracy 為主，recall為輔</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1118" name="Google Shape;1118;g1e51df69cc9_3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e51e575e64_0_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由於我們的模型資料比例嚴重失衡，imbalanced rate 為0.34%</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我們針對不同的模型類別實施了同的調整方法，最終目的都是使我們的正負樣本比例均衡</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針對Linear Model，根據Imbalanced Ratio 調整重大事故資料權重，使樣本加權後比例均衡</a:t>
            </a:r>
            <a:endParaRPr sz="1200">
              <a:solidFill>
                <a:schemeClr val="dk1"/>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針對Ensemble Learning，使用SMOTE根據Imbalanced Ratio 生成重大事故資料樣本數，使樣本比例達1:1</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200">
              <a:solidFill>
                <a:schemeClr val="dk1"/>
              </a:solidFill>
              <a:latin typeface="Helvetica Neue"/>
              <a:ea typeface="Helvetica Neue"/>
              <a:cs typeface="Helvetica Neue"/>
              <a:sym typeface="Helvetica Neue"/>
            </a:endParaRPr>
          </a:p>
        </p:txBody>
      </p:sp>
      <p:sp>
        <p:nvSpPr>
          <p:cNvPr id="1133" name="Google Shape;1133;g1e51e575e64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5c61b24fc8_0_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0000"/>
                </a:solidFill>
                <a:latin typeface="Helvetica Neue"/>
                <a:ea typeface="Helvetica Neue"/>
                <a:cs typeface="Helvetica Neue"/>
                <a:sym typeface="Helvetica Neue"/>
              </a:rPr>
              <a:t>經過以上的資料前處理及特徵工程步驟後，我們可以開始進行我們的模型訓練並調校超參數的部分</a:t>
            </a:r>
            <a:endParaRPr sz="14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sz="14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lang="en" sz="1400">
                <a:solidFill>
                  <a:srgbClr val="FF0000"/>
                </a:solidFill>
                <a:latin typeface="Helvetica Neue"/>
                <a:ea typeface="Helvetica Neue"/>
                <a:cs typeface="Helvetica Neue"/>
                <a:sym typeface="Helvetica Neue"/>
              </a:rPr>
              <a:t>以下是我們的訓練調整流程，其中超參可以視為模型的設定條件，他可能會是一個數值範圍或是條件集</a:t>
            </a:r>
            <a:endParaRPr sz="14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lang="en" sz="1400">
                <a:solidFill>
                  <a:srgbClr val="FF0000"/>
                </a:solidFill>
                <a:latin typeface="Helvetica Neue"/>
                <a:ea typeface="Helvetica Neue"/>
                <a:cs typeface="Helvetica Neue"/>
                <a:sym typeface="Helvetica Neue"/>
              </a:rPr>
              <a:t>接下來根據不同的模型將對應的設定條件帶入模型，透過交叉分析比對的工具：GridSearchCV 根據Accuracy 分數選出最佳的設定條件</a:t>
            </a:r>
            <a:endParaRPr sz="14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sz="14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rPr lang="en" sz="1200">
                <a:solidFill>
                  <a:srgbClr val="D1D5DB"/>
                </a:solidFill>
                <a:highlight>
                  <a:srgbClr val="444654"/>
                </a:highlight>
                <a:latin typeface="Roboto"/>
                <a:ea typeface="Roboto"/>
                <a:cs typeface="Roboto"/>
                <a:sym typeface="Roboto"/>
              </a:rPr>
              <a:t>針對Logistic Regression模型，我們通過測試不同的C值（C是一個超參數，控制正規化的強度），範圍是[0.001, 0.01, 0.1, 1, 10, 100]，找到在測試數據上表現最好的C值，然後把這個最佳C值帶入模型，進行訓練和預測，以得到泛化性能較好的模型。</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rPr lang="en" sz="1200">
                <a:solidFill>
                  <a:srgbClr val="D1D5DB"/>
                </a:solidFill>
                <a:highlight>
                  <a:srgbClr val="444654"/>
                </a:highlight>
                <a:latin typeface="Roboto"/>
                <a:ea typeface="Roboto"/>
                <a:cs typeface="Roboto"/>
                <a:sym typeface="Roboto"/>
              </a:rPr>
              <a:t>Ensemble Learning是一種結合多個模型的方法。我們想找到Ensemble Learning模型的最佳設定。為此，我們定義了一組特殊的數字，包括學習率、樹的最大深度和樹的個數，這些數字會影響模型的表現。我們嘗試了不同的數字組合，並通過交叉驗證來評估它們的表現。最後，我們找到了最佳的數字組合，並把這些數字帶入模型，進行訓練，以得到更好的預測結果。</a:t>
            </a:r>
            <a:endParaRPr sz="1200">
              <a:solidFill>
                <a:srgbClr val="D1D5DB"/>
              </a:solidFill>
              <a:highlight>
                <a:srgbClr val="444654"/>
              </a:highlight>
              <a:latin typeface="Roboto"/>
              <a:ea typeface="Roboto"/>
              <a:cs typeface="Roboto"/>
              <a:sym typeface="Roboto"/>
            </a:endParaRPr>
          </a:p>
        </p:txBody>
      </p:sp>
      <p:sp>
        <p:nvSpPr>
          <p:cNvPr id="1149" name="Google Shape;1149;g25c61b24fc8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5ad3049e36_2_1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註：</a:t>
            </a:r>
            <a:r>
              <a:rPr b="1" lang="en">
                <a:solidFill>
                  <a:srgbClr val="FF0000"/>
                </a:solidFill>
              </a:rPr>
              <a:t>為了讓廠商認識，著重此頁介紹</a:t>
            </a:r>
            <a:endParaRPr b="1">
              <a:solidFill>
                <a:srgbClr val="FF0000"/>
              </a:solidFill>
            </a:endParaRPr>
          </a:p>
          <a:p>
            <a:pPr indent="0" lvl="0" marL="0" rtl="0" algn="l">
              <a:spcBef>
                <a:spcPts val="0"/>
              </a:spcBef>
              <a:spcAft>
                <a:spcPts val="0"/>
              </a:spcAft>
              <a:buNone/>
            </a:pPr>
            <a:r>
              <a:t/>
            </a:r>
            <a:endParaRPr b="1">
              <a:solidFill>
                <a:srgbClr val="FF0000"/>
              </a:solidFill>
            </a:endParaRPr>
          </a:p>
          <a:p>
            <a:pPr indent="0" lvl="0" marL="0" rtl="0" algn="l">
              <a:spcBef>
                <a:spcPts val="0"/>
              </a:spcBef>
              <a:spcAft>
                <a:spcPts val="0"/>
              </a:spcAft>
              <a:buNone/>
            </a:pPr>
            <a:r>
              <a:rPr lang="en"/>
              <a:t>這是我們的團隊成員，以及其工作分配，接下來將由佳愷為大家講解資料收集的部分</a:t>
            </a:r>
            <a:endParaRPr/>
          </a:p>
        </p:txBody>
      </p:sp>
      <p:sp>
        <p:nvSpPr>
          <p:cNvPr id="181" name="Google Shape;181;g25ad3049e36_2_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5bb6a3c5b9_2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FF0000"/>
                </a:solidFill>
                <a:latin typeface="Helvetica Neue"/>
                <a:ea typeface="Helvetica Neue"/>
                <a:cs typeface="Helvetica Neue"/>
                <a:sym typeface="Helvetica Neue"/>
              </a:rPr>
              <a:t>建議：這個模型跟資料的結合性？為什麼適合我們這組的資料分析？此模型特性在哪？</a:t>
            </a:r>
            <a:endParaRPr sz="1400">
              <a:solidFill>
                <a:srgbClr val="FF000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400">
              <a:solidFill>
                <a:srgbClr val="FF000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400">
                <a:solidFill>
                  <a:schemeClr val="dk1"/>
                </a:solidFill>
                <a:latin typeface="Helvetica Neue"/>
                <a:ea typeface="Helvetica Neue"/>
                <a:cs typeface="Helvetica Neue"/>
                <a:sym typeface="Helvetica Neue"/>
              </a:rPr>
              <a:t>最後，我們將所有test DATA的分數整理如下表，綜合評估模型表現以及其時效後，我們最終選用的模型為Catboost</a:t>
            </a:r>
            <a:endParaRPr sz="14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400">
                <a:solidFill>
                  <a:schemeClr val="dk1"/>
                </a:solidFill>
                <a:latin typeface="Helvetica Neue"/>
                <a:ea typeface="Helvetica Neue"/>
                <a:cs typeface="Helvetica Neue"/>
                <a:sym typeface="Helvetica Neue"/>
              </a:rPr>
              <a:t>（ACCURACY計算方式是根據</a:t>
            </a:r>
            <a:r>
              <a:rPr lang="en" sz="1400">
                <a:solidFill>
                  <a:schemeClr val="dk1"/>
                </a:solidFill>
                <a:latin typeface="Helvetica Neue"/>
                <a:ea typeface="Helvetica Neue"/>
                <a:cs typeface="Helvetica Neue"/>
                <a:sym typeface="Helvetica Neue"/>
              </a:rPr>
              <a:t>TEST DATA</a:t>
            </a:r>
            <a:r>
              <a:rPr lang="en" sz="1400">
                <a:solidFill>
                  <a:schemeClr val="dk1"/>
                </a:solidFill>
                <a:latin typeface="Helvetica Neue"/>
                <a:ea typeface="Helvetica Neue"/>
                <a:cs typeface="Helvetica Neue"/>
                <a:sym typeface="Helvetica Neue"/>
              </a:rPr>
              <a:t>    所有模型都是用TEST DATA比較  設定 ACCURACY PRIORITY1）</a:t>
            </a:r>
            <a:endParaRPr>
              <a:solidFill>
                <a:schemeClr val="dk1"/>
              </a:solidFill>
            </a:endParaRPr>
          </a:p>
        </p:txBody>
      </p:sp>
      <p:sp>
        <p:nvSpPr>
          <p:cNvPr id="1187" name="Google Shape;1187;g25bb6a3c5b9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5d59a72048_5_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FF0000"/>
                </a:solidFill>
                <a:latin typeface="Helvetica Neue"/>
                <a:ea typeface="Helvetica Neue"/>
                <a:cs typeface="Helvetica Neue"/>
                <a:sym typeface="Helvetica Neue"/>
              </a:rPr>
              <a:t>接下來讓大家檢視下Catboost的模型表現，可以發現在各指標中，Testing Data &amp; Training Data的曲線重合性很高，並沒有過擬合的情況發生</a:t>
            </a:r>
            <a:endParaRPr/>
          </a:p>
        </p:txBody>
      </p:sp>
      <p:sp>
        <p:nvSpPr>
          <p:cNvPr id="1207" name="Google Shape;1207;g25d59a72048_5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e51df69cc9_3_7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FF0000"/>
                </a:solidFill>
                <a:latin typeface="Helvetica Neue"/>
                <a:ea typeface="Helvetica Neue"/>
                <a:cs typeface="Helvetica Neue"/>
                <a:sym typeface="Helvetica Neue"/>
              </a:rPr>
              <a:t>另外AUC 為0.86，代表此模型的模型識別能力比我們自己用猜的0.5還要好很多</a:t>
            </a:r>
            <a:endParaRPr sz="1400">
              <a:solidFill>
                <a:srgbClr val="FF0000"/>
              </a:solidFill>
              <a:latin typeface="Helvetica Neue"/>
              <a:ea typeface="Helvetica Neue"/>
              <a:cs typeface="Helvetica Neue"/>
              <a:sym typeface="Helvetica Neue"/>
            </a:endParaRPr>
          </a:p>
        </p:txBody>
      </p:sp>
      <p:sp>
        <p:nvSpPr>
          <p:cNvPr id="1222" name="Google Shape;1222;g1e51df69cc9_3_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1e51e575e64_0_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FF0000"/>
                </a:solidFill>
                <a:latin typeface="Helvetica Neue"/>
                <a:ea typeface="Helvetica Neue"/>
                <a:cs typeface="Helvetica Neue"/>
                <a:sym typeface="Helvetica Neue"/>
              </a:rPr>
              <a:t>column 改為中文, 右圖拿掉, 圖表放大;</a:t>
            </a:r>
            <a:endParaRPr sz="1400">
              <a:solidFill>
                <a:srgbClr val="FF000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400">
                <a:solidFill>
                  <a:srgbClr val="FF0000"/>
                </a:solidFill>
                <a:latin typeface="Helvetica Neue"/>
                <a:ea typeface="Helvetica Neue"/>
                <a:cs typeface="Helvetica Neue"/>
                <a:sym typeface="Helvetica Neue"/>
              </a:rPr>
              <a:t>可解釋前三或前五個重要特徵影響原因</a:t>
            </a:r>
            <a:endParaRPr sz="1400">
              <a:solidFill>
                <a:srgbClr val="FF0000"/>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1241" name="Google Shape;1241;g1e51e575e64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239bb5ff3d9_0_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這裡是我的大鋼</a:t>
            </a:r>
            <a:endParaRPr>
              <a:solidFill>
                <a:srgbClr val="FF0000"/>
              </a:solidFill>
            </a:endParaRPr>
          </a:p>
        </p:txBody>
      </p:sp>
      <p:sp>
        <p:nvSpPr>
          <p:cNvPr id="1262" name="Google Shape;1262;g239bb5ff3d9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25ede3ad862_0_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網頁環境建置的部份我們利用GCP環境，</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我們先在GCP的環境下，去Docker Hub下載 MySQL、Nginx、Python的 Image</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在Python image的使用環境下撰寫Dockerfile來建立屬於我們自己的環境的image</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最後使用Docker compose來一鍵啟動所有container</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3306, 8080 Port主要是用來container之間對接, 我們只開放 nginx 的 80 port來讓使用者連線至我們的網頁</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p:txBody>
      </p:sp>
      <p:sp>
        <p:nvSpPr>
          <p:cNvPr id="1274" name="Google Shape;1274;g25ede3ad862_0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25ad3049e36_2_25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Helvetica Neue"/>
                <a:ea typeface="Helvetica Neue"/>
                <a:cs typeface="Helvetica Neue"/>
                <a:sym typeface="Helvetica Neue"/>
              </a:rPr>
              <a:t>使用MVC架構進行建置網頁</a:t>
            </a:r>
            <a:br>
              <a:rPr lang="en" sz="1800">
                <a:solidFill>
                  <a:schemeClr val="dk1"/>
                </a:solidFill>
                <a:latin typeface="Helvetica Neue"/>
                <a:ea typeface="Helvetica Neue"/>
                <a:cs typeface="Helvetica Neue"/>
                <a:sym typeface="Helvetica Neue"/>
              </a:rPr>
            </a:br>
            <a:r>
              <a:rPr lang="en" sz="1800">
                <a:solidFill>
                  <a:schemeClr val="dk1"/>
                </a:solidFill>
                <a:latin typeface="Helvetica Neue"/>
                <a:ea typeface="Helvetica Neue"/>
                <a:cs typeface="Helvetica Neue"/>
                <a:sym typeface="Helvetica Neue"/>
              </a:rPr>
              <a:t>前端：透過 HTML, CSS, JavaScript, Bootstrap與Leaflet 建置前端網頁介面與地圖。</a:t>
            </a:r>
            <a:endParaRPr sz="1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後端的部分：</a:t>
            </a:r>
            <a:r>
              <a:rPr lang="en" sz="1800">
                <a:solidFill>
                  <a:schemeClr val="dk1"/>
                </a:solidFill>
                <a:latin typeface="Helvetica Neue"/>
                <a:ea typeface="Helvetica Neue"/>
                <a:cs typeface="Helvetica Neue"/>
                <a:sym typeface="Helvetica Neue"/>
              </a:rPr>
              <a:t>Python Flask框架建置後端程式，並串接雲端MySQL</a:t>
            </a:r>
            <a:endParaRPr sz="1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800">
                <a:solidFill>
                  <a:schemeClr val="dk1"/>
                </a:solidFill>
              </a:rPr>
              <a:t>我們的網頁主要有四個部分，團隊介紹、資料分析、地圖分析及預測事故熱點</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預測事故熱點主要是將資料餵入模型產生結果</a:t>
            </a:r>
            <a:endParaRPr sz="1800">
              <a:solidFill>
                <a:schemeClr val="dk1"/>
              </a:solidFill>
            </a:endParaRPr>
          </a:p>
        </p:txBody>
      </p:sp>
      <p:sp>
        <p:nvSpPr>
          <p:cNvPr id="1317" name="Google Shape;1317;g25ad3049e36_2_2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25d3f4ca661_1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lang="en" sz="1200">
                <a:solidFill>
                  <a:schemeClr val="dk1"/>
                </a:solidFill>
                <a:latin typeface="Times New Roman"/>
                <a:ea typeface="Times New Roman"/>
                <a:cs typeface="Times New Roman"/>
                <a:sym typeface="Times New Roman"/>
              </a:rPr>
              <a:t>User在送出查詢後，後端接到請求後，</a:t>
            </a:r>
            <a:r>
              <a:rPr lang="en" sz="1400">
                <a:solidFill>
                  <a:schemeClr val="dk1"/>
                </a:solidFill>
                <a:latin typeface="Helvetica Neue"/>
                <a:ea typeface="Helvetica Neue"/>
                <a:cs typeface="Helvetica Neue"/>
                <a:sym typeface="Helvetica Neue"/>
              </a:rPr>
              <a:t>以Store Procedure參數方式傳入MySQL，資料庫傳回資料後回給前端，在顯示到網頁上</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 sz="1200">
                <a:solidFill>
                  <a:schemeClr val="dk1"/>
                </a:solidFill>
                <a:latin typeface="Times New Roman"/>
                <a:ea typeface="Times New Roman"/>
                <a:cs typeface="Times New Roman"/>
                <a:sym typeface="Times New Roman"/>
              </a:rPr>
              <a:t>因為事故資料總筆數280萬筆，因此我們為了提升大筆數資料的顯示效率，也做了很多的嘗試</a:t>
            </a:r>
            <a:endParaRPr sz="1400">
              <a:solidFill>
                <a:schemeClr val="dk1"/>
              </a:solidFill>
              <a:latin typeface="Helvetica Neue"/>
              <a:ea typeface="Helvetica Neue"/>
              <a:cs typeface="Helvetica Neue"/>
              <a:sym typeface="Helvetica Neue"/>
            </a:endParaRPr>
          </a:p>
          <a:p>
            <a:pPr indent="0" lvl="0" marL="0" rtl="0" algn="l">
              <a:lnSpc>
                <a:spcPct val="150000"/>
              </a:lnSpc>
              <a:spcBef>
                <a:spcPts val="1200"/>
              </a:spcBef>
              <a:spcAft>
                <a:spcPts val="0"/>
              </a:spcAft>
              <a:buNone/>
            </a:pPr>
            <a:r>
              <a:rPr lang="en" sz="1400">
                <a:solidFill>
                  <a:schemeClr val="dk1"/>
                </a:solidFill>
                <a:latin typeface="Helvetica Neue"/>
                <a:ea typeface="Helvetica Neue"/>
                <a:cs typeface="Helvetica Neue"/>
                <a:sym typeface="Helvetica Neue"/>
              </a:rPr>
              <a:t>1.首先針對資料，簡單做個ETL，拆分各年月</a:t>
            </a:r>
            <a:endParaRPr sz="1400">
              <a:solidFill>
                <a:schemeClr val="dk1"/>
              </a:solidFill>
              <a:latin typeface="Helvetica Neue"/>
              <a:ea typeface="Helvetica Neue"/>
              <a:cs typeface="Helvetica Neue"/>
              <a:sym typeface="Helvetica Neue"/>
            </a:endParaRPr>
          </a:p>
          <a:p>
            <a:pPr indent="0" lvl="0" marL="0" rtl="0" algn="l">
              <a:lnSpc>
                <a:spcPct val="150000"/>
              </a:lnSpc>
              <a:spcBef>
                <a:spcPts val="1200"/>
              </a:spcBef>
              <a:spcAft>
                <a:spcPts val="0"/>
              </a:spcAft>
              <a:buNone/>
            </a:pPr>
            <a:r>
              <a:rPr lang="en" sz="1400">
                <a:solidFill>
                  <a:schemeClr val="dk1"/>
                </a:solidFill>
                <a:latin typeface="Helvetica Neue"/>
                <a:ea typeface="Helvetica Neue"/>
                <a:cs typeface="Helvetica Neue"/>
                <a:sym typeface="Helvetica Neue"/>
              </a:rPr>
              <a:t>2.再來調整篩選邏輯從前台移到後台，速度減少了2-3秒。</a:t>
            </a:r>
            <a:endParaRPr sz="1400">
              <a:solidFill>
                <a:schemeClr val="dk1"/>
              </a:solidFill>
              <a:latin typeface="Helvetica Neue"/>
              <a:ea typeface="Helvetica Neue"/>
              <a:cs typeface="Helvetica Neue"/>
              <a:sym typeface="Helvetica Neue"/>
            </a:endParaRPr>
          </a:p>
          <a:p>
            <a:pPr indent="0" lvl="0" marL="0" rtl="0" algn="l">
              <a:lnSpc>
                <a:spcPct val="150000"/>
              </a:lnSpc>
              <a:spcBef>
                <a:spcPts val="1200"/>
              </a:spcBef>
              <a:spcAft>
                <a:spcPts val="0"/>
              </a:spcAft>
              <a:buNone/>
            </a:pPr>
            <a:r>
              <a:rPr lang="en" sz="1400">
                <a:solidFill>
                  <a:schemeClr val="dk1"/>
                </a:solidFill>
                <a:latin typeface="Helvetica Neue"/>
                <a:ea typeface="Helvetica Neue"/>
                <a:cs typeface="Helvetica Neue"/>
                <a:sym typeface="Helvetica Neue"/>
              </a:rPr>
              <a:t>3. 後端我們原本是採取讀取LOCAL JSON FILE 的方式，效率大約是6-10秒，為了提升效率，經過survey之後，我們決定將資料寫進雲端資料庫，並且採用前面所提到的store procedure來取得資料，最後速度大約提升了兩倍</a:t>
            </a:r>
            <a:endParaRPr sz="1400">
              <a:solidFill>
                <a:schemeClr val="dk1"/>
              </a:solidFill>
              <a:latin typeface="Helvetica Neue"/>
              <a:ea typeface="Helvetica Neue"/>
              <a:cs typeface="Helvetica Neue"/>
              <a:sym typeface="Helvetica Neue"/>
            </a:endParaRPr>
          </a:p>
          <a:p>
            <a:pPr indent="0" lvl="0" marL="0" rtl="0" algn="l">
              <a:lnSpc>
                <a:spcPct val="150000"/>
              </a:lnSpc>
              <a:spcBef>
                <a:spcPts val="1200"/>
              </a:spcBef>
              <a:spcAft>
                <a:spcPts val="0"/>
              </a:spcAft>
              <a:buNone/>
            </a:pPr>
            <a:r>
              <a:t/>
            </a:r>
            <a:endParaRPr sz="1400">
              <a:solidFill>
                <a:schemeClr val="dk1"/>
              </a:solidFill>
              <a:latin typeface="Helvetica Neue"/>
              <a:ea typeface="Helvetica Neue"/>
              <a:cs typeface="Helvetica Neue"/>
              <a:sym typeface="Helvetica Neue"/>
            </a:endParaRPr>
          </a:p>
          <a:p>
            <a:pPr indent="0" lvl="0" marL="0" rtl="0" algn="l">
              <a:lnSpc>
                <a:spcPct val="150000"/>
              </a:lnSpc>
              <a:spcBef>
                <a:spcPts val="1200"/>
              </a:spcBef>
              <a:spcAft>
                <a:spcPts val="0"/>
              </a:spcAft>
              <a:buClr>
                <a:schemeClr val="dk1"/>
              </a:buClr>
              <a:buSzPts val="1100"/>
              <a:buFont typeface="Arial"/>
              <a:buNone/>
            </a:pPr>
            <a:br>
              <a:rPr lang="en" sz="1400">
                <a:solidFill>
                  <a:schemeClr val="dk1"/>
                </a:solidFill>
                <a:latin typeface="Helvetica Neue"/>
                <a:ea typeface="Helvetica Neue"/>
                <a:cs typeface="Helvetica Neue"/>
                <a:sym typeface="Helvetica Neue"/>
              </a:rPr>
            </a:br>
            <a:endParaRPr sz="14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Clr>
                <a:schemeClr val="dk1"/>
              </a:buClr>
              <a:buSzPts val="1100"/>
              <a:buFont typeface="Arial"/>
              <a:buNone/>
            </a:pPr>
            <a:r>
              <a:t/>
            </a:r>
            <a:endParaRPr sz="14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1331" name="Google Shape;1331;g25d3f4ca661_1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25db194e8e8_6_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Helvetica Neue"/>
              <a:buChar char="●"/>
            </a:pPr>
            <a:r>
              <a:rPr lang="en" sz="1800">
                <a:solidFill>
                  <a:schemeClr val="dk1"/>
                </a:solidFill>
              </a:rPr>
              <a:t>再來是預測事故熱點</a:t>
            </a:r>
            <a:endParaRPr sz="1800">
              <a:solidFill>
                <a:schemeClr val="dk1"/>
              </a:solidFill>
            </a:endParaRPr>
          </a:p>
          <a:p>
            <a:pPr indent="-317500" lvl="0" marL="457200" rtl="0" algn="l">
              <a:lnSpc>
                <a:spcPct val="115000"/>
              </a:lnSpc>
              <a:spcBef>
                <a:spcPts val="0"/>
              </a:spcBef>
              <a:spcAft>
                <a:spcPts val="0"/>
              </a:spcAft>
              <a:buClr>
                <a:schemeClr val="dk1"/>
              </a:buClr>
              <a:buSzPts val="1400"/>
              <a:buFont typeface="Helvetica Neue"/>
              <a:buChar char="●"/>
            </a:pPr>
            <a:r>
              <a:rPr lang="en" sz="1800">
                <a:solidFill>
                  <a:schemeClr val="dk1"/>
                </a:solidFill>
              </a:rPr>
              <a:t>我們收集了</a:t>
            </a:r>
            <a:r>
              <a:rPr lang="en" sz="1800">
                <a:solidFill>
                  <a:schemeClr val="dk1"/>
                </a:solidFill>
                <a:latin typeface="Calibri"/>
                <a:ea typeface="Calibri"/>
                <a:cs typeface="Calibri"/>
                <a:sym typeface="Calibri"/>
              </a:rPr>
              <a:t>2018-2023/5 </a:t>
            </a:r>
            <a:r>
              <a:rPr lang="en" sz="1800">
                <a:solidFill>
                  <a:schemeClr val="dk1"/>
                </a:solidFill>
              </a:rPr>
              <a:t>交通部道安資訊網所公布的六都事故熱點，收集經緯度座標，預測這些事故熱區發生事故的機率。</a:t>
            </a:r>
            <a:endParaRPr sz="1800">
              <a:solidFill>
                <a:schemeClr val="dk1"/>
              </a:solidFill>
            </a:endParaRPr>
          </a:p>
          <a:p>
            <a:pPr indent="-317500" lvl="0" marL="457200" rtl="0" algn="l">
              <a:lnSpc>
                <a:spcPct val="115000"/>
              </a:lnSpc>
              <a:spcBef>
                <a:spcPts val="0"/>
              </a:spcBef>
              <a:spcAft>
                <a:spcPts val="0"/>
              </a:spcAft>
              <a:buClr>
                <a:schemeClr val="dk1"/>
              </a:buClr>
              <a:buSzPts val="1400"/>
              <a:buFont typeface="Helvetica Neue"/>
              <a:buChar char="●"/>
            </a:pPr>
            <a:r>
              <a:rPr lang="en" sz="1800">
                <a:solidFill>
                  <a:schemeClr val="dk1"/>
                </a:solidFill>
              </a:rPr>
              <a:t>我們將產生的模型結合天氣</a:t>
            </a:r>
            <a:r>
              <a:rPr lang="en" sz="1800">
                <a:solidFill>
                  <a:schemeClr val="dk1"/>
                </a:solidFill>
                <a:latin typeface="Calibri"/>
                <a:ea typeface="Calibri"/>
                <a:cs typeface="Calibri"/>
                <a:sym typeface="Calibri"/>
              </a:rPr>
              <a:t>API</a:t>
            </a:r>
            <a:r>
              <a:rPr lang="en" sz="1800">
                <a:solidFill>
                  <a:schemeClr val="dk1"/>
                </a:solidFill>
              </a:rPr>
              <a:t>取得我們所要的天氣特徵，包含溫度濕度降雨量，使用者輸入，及資料庫輸出，合併成一個</a:t>
            </a:r>
            <a:r>
              <a:rPr lang="en" sz="1800">
                <a:solidFill>
                  <a:schemeClr val="dk1"/>
                </a:solidFill>
                <a:latin typeface="Calibri"/>
                <a:ea typeface="Calibri"/>
                <a:cs typeface="Calibri"/>
                <a:sym typeface="Calibri"/>
              </a:rPr>
              <a:t>Dataframe</a:t>
            </a:r>
            <a:r>
              <a:rPr lang="en" sz="1800">
                <a:solidFill>
                  <a:schemeClr val="dk1"/>
                </a:solidFill>
              </a:rPr>
              <a:t>後餵進去模型，產生</a:t>
            </a:r>
            <a:r>
              <a:rPr lang="en" sz="1800">
                <a:solidFill>
                  <a:schemeClr val="dk1"/>
                </a:solidFill>
                <a:latin typeface="Calibri"/>
                <a:ea typeface="Calibri"/>
                <a:cs typeface="Calibri"/>
                <a:sym typeface="Calibri"/>
              </a:rPr>
              <a:t>y</a:t>
            </a:r>
            <a:r>
              <a:rPr lang="en" sz="1800">
                <a:solidFill>
                  <a:schemeClr val="dk1"/>
                </a:solidFill>
              </a:rPr>
              <a:t>預測值後，轉換成</a:t>
            </a:r>
            <a:r>
              <a:rPr lang="en" sz="1800">
                <a:solidFill>
                  <a:schemeClr val="dk1"/>
                </a:solidFill>
                <a:latin typeface="Calibri"/>
                <a:ea typeface="Calibri"/>
                <a:cs typeface="Calibri"/>
                <a:sym typeface="Calibri"/>
              </a:rPr>
              <a:t>Json</a:t>
            </a:r>
            <a:r>
              <a:rPr lang="en" sz="1800">
                <a:solidFill>
                  <a:schemeClr val="dk1"/>
                </a:solidFill>
              </a:rPr>
              <a:t>格式，再傳回前台，畫在地圖上。</a:t>
            </a:r>
            <a:endParaRPr sz="1800">
              <a:solidFill>
                <a:schemeClr val="dk1"/>
              </a:solidFill>
            </a:endParaRPr>
          </a:p>
          <a:p>
            <a:pPr indent="-317500" lvl="0" marL="457200" rtl="0" algn="l">
              <a:lnSpc>
                <a:spcPct val="115000"/>
              </a:lnSpc>
              <a:spcBef>
                <a:spcPts val="0"/>
              </a:spcBef>
              <a:spcAft>
                <a:spcPts val="0"/>
              </a:spcAft>
              <a:buClr>
                <a:schemeClr val="dk1"/>
              </a:buClr>
              <a:buSzPts val="1400"/>
              <a:buFont typeface="Helvetica Neue"/>
              <a:buChar char="●"/>
            </a:pPr>
            <a:r>
              <a:rPr lang="en" sz="1800">
                <a:solidFill>
                  <a:schemeClr val="dk1"/>
                </a:solidFill>
              </a:rPr>
              <a:t>接下來就由我們的組長來做總結</a:t>
            </a:r>
            <a:endParaRPr sz="1800">
              <a:solidFill>
                <a:schemeClr val="dk1"/>
              </a:solidFill>
            </a:endParaRPr>
          </a:p>
          <a:p>
            <a:pPr indent="0" lvl="0" marL="457200" rtl="0" algn="l">
              <a:spcBef>
                <a:spcPts val="0"/>
              </a:spcBef>
              <a:spcAft>
                <a:spcPts val="0"/>
              </a:spcAft>
              <a:buNone/>
            </a:pPr>
            <a:r>
              <a:t/>
            </a:r>
            <a:endParaRPr sz="1400">
              <a:solidFill>
                <a:schemeClr val="dk1"/>
              </a:solidFill>
              <a:latin typeface="Helvetica Neue"/>
              <a:ea typeface="Helvetica Neue"/>
              <a:cs typeface="Helvetica Neue"/>
              <a:sym typeface="Helvetica Neue"/>
            </a:endParaRPr>
          </a:p>
        </p:txBody>
      </p:sp>
      <p:sp>
        <p:nvSpPr>
          <p:cNvPr id="1345" name="Google Shape;1345;g25db194e8e8_6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25afdfb7950_0_2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363" name="Google Shape;1363;g25afdfb7950_0_2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ad3049e36_2_1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須再次說明為什麼要取得天氣資料</a:t>
            </a:r>
            <a:endParaRPr/>
          </a:p>
        </p:txBody>
      </p:sp>
      <p:sp>
        <p:nvSpPr>
          <p:cNvPr id="192" name="Google Shape;192;g25ad3049e36_2_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25d3f4ca661_1_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800">
                <a:solidFill>
                  <a:schemeClr val="dk1"/>
                </a:solidFill>
                <a:latin typeface="Times New Roman"/>
                <a:ea typeface="Times New Roman"/>
                <a:cs typeface="Times New Roman"/>
                <a:sym typeface="Times New Roman"/>
              </a:rPr>
              <a:t>在數據分析的部分，可以看到我們的儀表板，上方按鈕可以切換城市，最右邊的肇事熱區可以看到前十名，台北市最常發生交通事故地點是在台北市內湖區民權東路六段，共有</a:t>
            </a:r>
            <a:r>
              <a:rPr lang="en" sz="1800">
                <a:solidFill>
                  <a:schemeClr val="dk1"/>
                </a:solidFill>
              </a:rPr>
              <a:t>1216</a:t>
            </a:r>
            <a:r>
              <a:rPr lang="en" sz="1800">
                <a:solidFill>
                  <a:schemeClr val="dk1"/>
                </a:solidFill>
                <a:latin typeface="Times New Roman"/>
                <a:ea typeface="Times New Roman"/>
                <a:cs typeface="Times New Roman"/>
                <a:sym typeface="Times New Roman"/>
              </a:rPr>
              <a:t>件，新北市是在三重忠孝橋共有</a:t>
            </a:r>
            <a:r>
              <a:rPr lang="en" sz="1800">
                <a:solidFill>
                  <a:schemeClr val="dk1"/>
                </a:solidFill>
              </a:rPr>
              <a:t>943</a:t>
            </a:r>
            <a:r>
              <a:rPr lang="en" sz="1800">
                <a:solidFill>
                  <a:schemeClr val="dk1"/>
                </a:solidFill>
                <a:latin typeface="Times New Roman"/>
                <a:ea typeface="Times New Roman"/>
                <a:cs typeface="Times New Roman"/>
                <a:sym typeface="Times New Roman"/>
              </a:rPr>
              <a:t>件。</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800">
                <a:solidFill>
                  <a:schemeClr val="dk1"/>
                </a:solidFill>
                <a:latin typeface="Times New Roman"/>
                <a:ea typeface="Times New Roman"/>
                <a:cs typeface="Times New Roman"/>
                <a:sym typeface="Times New Roman"/>
              </a:rPr>
              <a:t>比較不一樣的地方，</a:t>
            </a:r>
            <a:r>
              <a:rPr lang="en" sz="1800">
                <a:solidFill>
                  <a:schemeClr val="dk1"/>
                </a:solidFill>
                <a:latin typeface="Times New Roman"/>
                <a:ea typeface="Times New Roman"/>
                <a:cs typeface="Times New Roman"/>
                <a:sym typeface="Times New Roman"/>
              </a:rPr>
              <a:t>滑鼠移到</a:t>
            </a:r>
            <a:r>
              <a:rPr lang="en" sz="1800">
                <a:solidFill>
                  <a:schemeClr val="dk1"/>
                </a:solidFill>
                <a:latin typeface="Times New Roman"/>
                <a:ea typeface="Times New Roman"/>
                <a:cs typeface="Times New Roman"/>
                <a:sym typeface="Times New Roman"/>
              </a:rPr>
              <a:t>關鍵肇因及當事者種類，可以看到更多細節。</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sz="18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800"/>
          </a:p>
        </p:txBody>
      </p:sp>
      <p:sp>
        <p:nvSpPr>
          <p:cNvPr id="1378" name="Google Shape;1378;g25d3f4ca661_1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25afdfb7950_0_14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再來是地圖分析的部分，</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假設我是新北人住在板橋，就可以看到哪裡有科技執法，那選完程式就會自動生成在地圖上，再來如果我們想看到哪一年月事故發生的狀況，可以再用下拉式選單選。</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a:t>故事性：假設是政府官員，點開地圖就可以看到哪些路段事故非常多，但是缺乏科技執法的設置就可以針對那些路段來做加強</a:t>
            </a:r>
            <a:endParaRPr/>
          </a:p>
        </p:txBody>
      </p:sp>
      <p:sp>
        <p:nvSpPr>
          <p:cNvPr id="1392" name="Google Shape;1392;g25afdfb7950_0_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25d3f4ca661_1_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在有車禍發生的前提下，發生死亡車禍的機率。</a:t>
            </a:r>
            <a:endParaRPr/>
          </a:p>
          <a:p>
            <a:pPr indent="0" lvl="0" marL="0" rtl="0" algn="l">
              <a:spcBef>
                <a:spcPts val="0"/>
              </a:spcBef>
              <a:spcAft>
                <a:spcPts val="0"/>
              </a:spcAft>
              <a:buNone/>
            </a:pPr>
            <a:r>
              <a:rPr lang="en"/>
              <a:t>根據歷史資料統計</a:t>
            </a:r>
            <a:endParaRPr/>
          </a:p>
          <a:p>
            <a:pPr indent="0" lvl="0" marL="0" rtl="0" algn="l">
              <a:spcBef>
                <a:spcPts val="0"/>
              </a:spcBef>
              <a:spcAft>
                <a:spcPts val="0"/>
              </a:spcAft>
              <a:buNone/>
            </a:pPr>
            <a:r>
              <a:rPr lang="en"/>
              <a:t>紅色代表已經連續三年以上都是肇事熱區</a:t>
            </a:r>
            <a:endParaRPr/>
          </a:p>
          <a:p>
            <a:pPr indent="0" lvl="0" marL="0" rtl="0" algn="l">
              <a:spcBef>
                <a:spcPts val="0"/>
              </a:spcBef>
              <a:spcAft>
                <a:spcPts val="0"/>
              </a:spcAft>
              <a:buNone/>
            </a:pPr>
            <a:r>
              <a:rPr lang="en"/>
              <a:t>黃色</a:t>
            </a:r>
            <a:r>
              <a:rPr lang="en">
                <a:solidFill>
                  <a:schemeClr val="dk1"/>
                </a:solidFill>
              </a:rPr>
              <a:t>代表三年以下都是肇事熱區</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紅圈就是過去這個路段</a:t>
            </a:r>
            <a:r>
              <a:rPr lang="en"/>
              <a:t>發生事故的次數占整體數量50%以上</a:t>
            </a:r>
            <a:endParaRPr/>
          </a:p>
          <a:p>
            <a:pPr indent="0" lvl="0" marL="0" rtl="0" algn="l">
              <a:spcBef>
                <a:spcPts val="0"/>
              </a:spcBef>
              <a:spcAft>
                <a:spcPts val="0"/>
              </a:spcAft>
              <a:buNone/>
            </a:pPr>
            <a:r>
              <a:rPr lang="en">
                <a:solidFill>
                  <a:schemeClr val="dk1"/>
                </a:solidFill>
              </a:rPr>
              <a:t>黃</a:t>
            </a:r>
            <a:r>
              <a:rPr lang="en">
                <a:solidFill>
                  <a:schemeClr val="dk1"/>
                </a:solidFill>
              </a:rPr>
              <a:t>圈就是過去這個路段發生事故的次數占整體數量</a:t>
            </a:r>
            <a:r>
              <a:rPr lang="en"/>
              <a:t>50% 以下</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機率＞0.01 %  顯示紅字</a:t>
            </a:r>
            <a:endParaRPr/>
          </a:p>
          <a:p>
            <a:pPr indent="0" lvl="0" marL="0" rtl="0" algn="l">
              <a:spcBef>
                <a:spcPts val="0"/>
              </a:spcBef>
              <a:spcAft>
                <a:spcPts val="0"/>
              </a:spcAft>
              <a:buNone/>
            </a:pPr>
            <a:r>
              <a:t/>
            </a:r>
            <a:endParaRPr/>
          </a:p>
        </p:txBody>
      </p:sp>
      <p:sp>
        <p:nvSpPr>
          <p:cNvPr id="1405" name="Google Shape;1405;g25d3f4ca661_1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25afdfb7950_0_17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科技執法是有設立意義在的</a:t>
            </a:r>
            <a:endParaRPr/>
          </a:p>
          <a:p>
            <a:pPr indent="-298450" lvl="0" marL="457200" rtl="0" algn="l">
              <a:spcBef>
                <a:spcPts val="0"/>
              </a:spcBef>
              <a:spcAft>
                <a:spcPts val="0"/>
              </a:spcAft>
              <a:buSzPts val="1100"/>
              <a:buAutoNum type="arabicPeriod"/>
            </a:pPr>
            <a:r>
              <a:t/>
            </a:r>
            <a:endParaRPr/>
          </a:p>
        </p:txBody>
      </p:sp>
      <p:sp>
        <p:nvSpPr>
          <p:cNvPr id="1418" name="Google Shape;1418;g25afdfb7950_0_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25b4cf5b962_4_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由於在這邊實作專題的時間只有2個月，所以我們做的方向偏廣，時間足夠情況下，希望能夠為大家呈現更深層的功能例如</a:t>
            </a:r>
            <a:r>
              <a:rPr b="1" lang="en" sz="1800">
                <a:solidFill>
                  <a:schemeClr val="dk1"/>
                </a:solidFill>
                <a:latin typeface="Helvetica Neue"/>
                <a:ea typeface="Helvetica Neue"/>
                <a:cs typeface="Helvetica Neue"/>
                <a:sym typeface="Helvetica Neue"/>
              </a:rPr>
              <a:t>針對特定道路進行事故量變化的分析</a:t>
            </a:r>
            <a:r>
              <a:rPr lang="en"/>
              <a:t>，</a:t>
            </a:r>
            <a:endParaRPr/>
          </a:p>
          <a:p>
            <a:pPr indent="0" lvl="0" marL="0" rtl="0" algn="l">
              <a:spcBef>
                <a:spcPts val="0"/>
              </a:spcBef>
              <a:spcAft>
                <a:spcPts val="0"/>
              </a:spcAft>
              <a:buNone/>
            </a:pPr>
            <a:r>
              <a:rPr lang="en"/>
              <a:t>範圍為1.2.3.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26" name="Google Shape;1426;g25b4cf5b962_4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25ad3049e36_2_2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最後....</a:t>
            </a:r>
            <a:endParaRPr/>
          </a:p>
        </p:txBody>
      </p:sp>
      <p:sp>
        <p:nvSpPr>
          <p:cNvPr id="1435" name="Google Shape;1435;g25ad3049e36_2_2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c23617c7b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＝資料減少，讓欄位凸顯出來</a:t>
            </a:r>
            <a:endParaRPr b="1">
              <a:solidFill>
                <a:srgbClr val="FF0000"/>
              </a:solidFill>
            </a:endParaRPr>
          </a:p>
        </p:txBody>
      </p:sp>
      <p:sp>
        <p:nvSpPr>
          <p:cNvPr id="205" name="Google Shape;205;g25c23617c7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39c5b2d481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＝資料減少，讓欄位凸顯出來</a:t>
            </a:r>
            <a:endParaRPr b="1">
              <a:solidFill>
                <a:srgbClr val="FF0000"/>
              </a:solidFill>
            </a:endParaRPr>
          </a:p>
        </p:txBody>
      </p:sp>
      <p:sp>
        <p:nvSpPr>
          <p:cNvPr id="225" name="Google Shape;225;g239c5b2d48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5c23617c7b_0_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25c23617c7b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 type="title">
  <p:cSld name="TITLE">
    <p:spTree>
      <p:nvGrpSpPr>
        <p:cNvPr id="54" name="Shape 54"/>
        <p:cNvGrpSpPr/>
        <p:nvPr/>
      </p:nvGrpSpPr>
      <p:grpSpPr>
        <a:xfrm>
          <a:off x="0" y="0"/>
          <a:ext cx="0" cy="0"/>
          <a:chOff x="0" y="0"/>
          <a:chExt cx="0" cy="0"/>
        </a:xfrm>
      </p:grpSpPr>
      <p:sp>
        <p:nvSpPr>
          <p:cNvPr id="55" name="Google Shape;55;p14"/>
          <p:cNvSpPr txBox="1"/>
          <p:nvPr>
            <p:ph idx="1" type="body"/>
          </p:nvPr>
        </p:nvSpPr>
        <p:spPr>
          <a:xfrm>
            <a:off x="450503" y="4447448"/>
            <a:ext cx="8239126" cy="238867"/>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1100"/>
              <a:buFont typeface="Helvetica Neue"/>
              <a:buNone/>
              <a:defRPr b="1" sz="11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56" name="Google Shape;56;p14"/>
          <p:cNvSpPr txBox="1"/>
          <p:nvPr>
            <p:ph type="title"/>
          </p:nvPr>
        </p:nvSpPr>
        <p:spPr>
          <a:xfrm>
            <a:off x="452436" y="965622"/>
            <a:ext cx="8239127" cy="1743075"/>
          </a:xfrm>
          <a:prstGeom prst="rect">
            <a:avLst/>
          </a:prstGeom>
          <a:noFill/>
          <a:ln>
            <a:noFill/>
          </a:ln>
        </p:spPr>
        <p:txBody>
          <a:bodyPr anchorCtr="0" anchor="b" bIns="19050" lIns="19050" spcFirstLastPara="1" rIns="19050" wrap="square" tIns="19050">
            <a:normAutofit/>
          </a:bodyPr>
          <a:lstStyle>
            <a:lvl1pPr lvl="0" algn="l">
              <a:lnSpc>
                <a:spcPct val="80000"/>
              </a:lnSpc>
              <a:spcBef>
                <a:spcPts val="0"/>
              </a:spcBef>
              <a:spcAft>
                <a:spcPts val="0"/>
              </a:spcAft>
              <a:buClr>
                <a:srgbClr val="000000"/>
              </a:buClr>
              <a:buSzPts val="4400"/>
              <a:buFont typeface="Helvetica Neue"/>
              <a:buNone/>
              <a:defRPr sz="4400"/>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57" name="Google Shape;57;p14"/>
          <p:cNvSpPr txBox="1"/>
          <p:nvPr>
            <p:ph idx="2" type="body"/>
          </p:nvPr>
        </p:nvSpPr>
        <p:spPr>
          <a:xfrm>
            <a:off x="450503" y="2708696"/>
            <a:ext cx="8239125" cy="714375"/>
          </a:xfrm>
          <a:prstGeom prst="rect">
            <a:avLst/>
          </a:prstGeom>
          <a:noFill/>
          <a:ln>
            <a:noFill/>
          </a:ln>
        </p:spPr>
        <p:txBody>
          <a:bodyPr anchorCtr="0" anchor="t" bIns="19050" lIns="19050" spcFirstLastPara="1" rIns="19050" wrap="square" tIns="190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28600" lvl="1" marL="914400" algn="l">
              <a:lnSpc>
                <a:spcPct val="100000"/>
              </a:lnSpc>
              <a:spcBef>
                <a:spcPts val="0"/>
              </a:spcBef>
              <a:spcAft>
                <a:spcPts val="0"/>
              </a:spcAft>
              <a:buClr>
                <a:srgbClr val="000000"/>
              </a:buClr>
              <a:buSzPts val="2100"/>
              <a:buFont typeface="Helvetica Neue"/>
              <a:buNone/>
              <a:defRPr b="1" sz="2100"/>
            </a:lvl2pPr>
            <a:lvl3pPr indent="-228600" lvl="2" marL="1371600" algn="l">
              <a:lnSpc>
                <a:spcPct val="100000"/>
              </a:lnSpc>
              <a:spcBef>
                <a:spcPts val="0"/>
              </a:spcBef>
              <a:spcAft>
                <a:spcPts val="0"/>
              </a:spcAft>
              <a:buClr>
                <a:srgbClr val="000000"/>
              </a:buClr>
              <a:buSzPts val="2100"/>
              <a:buFont typeface="Helvetica Neue"/>
              <a:buNone/>
              <a:defRPr b="1" sz="2100"/>
            </a:lvl3pPr>
            <a:lvl4pPr indent="-228600" lvl="3" marL="1828800" algn="l">
              <a:lnSpc>
                <a:spcPct val="100000"/>
              </a:lnSpc>
              <a:spcBef>
                <a:spcPts val="0"/>
              </a:spcBef>
              <a:spcAft>
                <a:spcPts val="0"/>
              </a:spcAft>
              <a:buClr>
                <a:srgbClr val="000000"/>
              </a:buClr>
              <a:buSzPts val="2100"/>
              <a:buFont typeface="Helvetica Neue"/>
              <a:buNone/>
              <a:defRPr b="1" sz="2100"/>
            </a:lvl4pPr>
            <a:lvl5pPr indent="-228600" lvl="4" marL="2286000" algn="l">
              <a:lnSpc>
                <a:spcPct val="100000"/>
              </a:lnSpc>
              <a:spcBef>
                <a:spcPts val="0"/>
              </a:spcBef>
              <a:spcAft>
                <a:spcPts val="0"/>
              </a:spcAft>
              <a:buClr>
                <a:srgbClr val="000000"/>
              </a:buClr>
              <a:buSzPts val="2100"/>
              <a:buFont typeface="Helvetica Neue"/>
              <a:buNone/>
              <a:defRPr b="1" sz="2100"/>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58" name="Google Shape;58;p14"/>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與項目符號" type="tx">
  <p:cSld name="TITLE_AND_BODY">
    <p:spTree>
      <p:nvGrpSpPr>
        <p:cNvPr id="59" name="Shape 59"/>
        <p:cNvGrpSpPr/>
        <p:nvPr/>
      </p:nvGrpSpPr>
      <p:grpSpPr>
        <a:xfrm>
          <a:off x="0" y="0"/>
          <a:ext cx="0" cy="0"/>
          <a:chOff x="0" y="0"/>
          <a:chExt cx="0" cy="0"/>
        </a:xfrm>
      </p:grpSpPr>
      <p:sp>
        <p:nvSpPr>
          <p:cNvPr id="60" name="Google Shape;60;p15"/>
          <p:cNvSpPr txBox="1"/>
          <p:nvPr>
            <p:ph type="title"/>
          </p:nvPr>
        </p:nvSpPr>
        <p:spPr>
          <a:xfrm>
            <a:off x="452438" y="404813"/>
            <a:ext cx="8239125" cy="537436"/>
          </a:xfrm>
          <a:prstGeom prst="rect">
            <a:avLst/>
          </a:prstGeom>
          <a:noFill/>
          <a:ln>
            <a:noFill/>
          </a:ln>
        </p:spPr>
        <p:txBody>
          <a:bodyPr anchorCtr="0" anchor="t"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61" name="Google Shape;61;p15"/>
          <p:cNvSpPr txBox="1"/>
          <p:nvPr>
            <p:ph idx="1" type="body"/>
          </p:nvPr>
        </p:nvSpPr>
        <p:spPr>
          <a:xfrm>
            <a:off x="452438" y="889861"/>
            <a:ext cx="8239125" cy="350542"/>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1800"/>
              <a:buFont typeface="Helvetica Neue"/>
              <a:buNone/>
              <a:defRPr b="1" sz="18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62" name="Google Shape;62;p15"/>
          <p:cNvSpPr txBox="1"/>
          <p:nvPr>
            <p:ph idx="2" type="body"/>
          </p:nvPr>
        </p:nvSpPr>
        <p:spPr>
          <a:xfrm>
            <a:off x="452438" y="1593189"/>
            <a:ext cx="8239125" cy="3096005"/>
          </a:xfrm>
          <a:prstGeom prst="rect">
            <a:avLst/>
          </a:prstGeom>
          <a:noFill/>
          <a:ln>
            <a:noFill/>
          </a:ln>
        </p:spPr>
        <p:txBody>
          <a:bodyPr anchorCtr="0" anchor="t" bIns="19050" lIns="19050" spcFirstLastPara="1" rIns="19050" wrap="square" tIns="19050">
            <a:normAutofit/>
          </a:bodyPr>
          <a:lstStyle>
            <a:lvl1pPr indent="-279400" lvl="0" marL="457200" algn="l">
              <a:lnSpc>
                <a:spcPct val="90000"/>
              </a:lnSpc>
              <a:spcBef>
                <a:spcPts val="1700"/>
              </a:spcBef>
              <a:spcAft>
                <a:spcPts val="0"/>
              </a:spcAft>
              <a:buClr>
                <a:srgbClr val="000000"/>
              </a:buClr>
              <a:buSzPts val="800"/>
              <a:buChar char="•"/>
              <a:defRPr/>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63" name="Google Shape;63;p15"/>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與照片">
  <p:cSld name="大標題與照片">
    <p:spTree>
      <p:nvGrpSpPr>
        <p:cNvPr id="64" name="Shape 64"/>
        <p:cNvGrpSpPr/>
        <p:nvPr/>
      </p:nvGrpSpPr>
      <p:grpSpPr>
        <a:xfrm>
          <a:off x="0" y="0"/>
          <a:ext cx="0" cy="0"/>
          <a:chOff x="0" y="0"/>
          <a:chExt cx="0" cy="0"/>
        </a:xfrm>
      </p:grpSpPr>
      <p:sp>
        <p:nvSpPr>
          <p:cNvPr id="65" name="Google Shape;65;p16"/>
          <p:cNvSpPr/>
          <p:nvPr>
            <p:ph idx="2" type="pic"/>
          </p:nvPr>
        </p:nvSpPr>
        <p:spPr>
          <a:xfrm>
            <a:off x="-433387" y="-485775"/>
            <a:ext cx="10029825" cy="6007100"/>
          </a:xfrm>
          <a:prstGeom prst="rect">
            <a:avLst/>
          </a:prstGeom>
          <a:noFill/>
          <a:ln>
            <a:noFill/>
          </a:ln>
        </p:spPr>
      </p:sp>
      <p:sp>
        <p:nvSpPr>
          <p:cNvPr id="66" name="Google Shape;66;p16"/>
          <p:cNvSpPr txBox="1"/>
          <p:nvPr>
            <p:ph type="title"/>
          </p:nvPr>
        </p:nvSpPr>
        <p:spPr>
          <a:xfrm>
            <a:off x="452438" y="2671763"/>
            <a:ext cx="8239125" cy="1743075"/>
          </a:xfrm>
          <a:prstGeom prst="rect">
            <a:avLst/>
          </a:prstGeom>
          <a:noFill/>
          <a:ln>
            <a:noFill/>
          </a:ln>
        </p:spPr>
        <p:txBody>
          <a:bodyPr anchorCtr="0" anchor="b" bIns="19050" lIns="19050" spcFirstLastPara="1" rIns="19050" wrap="square" tIns="19050">
            <a:normAutofit/>
          </a:bodyPr>
          <a:lstStyle>
            <a:lvl1pPr lvl="0" algn="l">
              <a:lnSpc>
                <a:spcPct val="80000"/>
              </a:lnSpc>
              <a:spcBef>
                <a:spcPts val="0"/>
              </a:spcBef>
              <a:spcAft>
                <a:spcPts val="0"/>
              </a:spcAft>
              <a:buClr>
                <a:srgbClr val="000000"/>
              </a:buClr>
              <a:buSzPts val="4400"/>
              <a:buFont typeface="Helvetica Neue"/>
              <a:buNone/>
              <a:defRPr sz="4400"/>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67" name="Google Shape;67;p16"/>
          <p:cNvSpPr txBox="1"/>
          <p:nvPr>
            <p:ph idx="1" type="body"/>
          </p:nvPr>
        </p:nvSpPr>
        <p:spPr>
          <a:xfrm>
            <a:off x="452884" y="414801"/>
            <a:ext cx="8238233" cy="238867"/>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1100"/>
              <a:buFont typeface="Helvetica Neue"/>
              <a:buNone/>
              <a:defRPr b="1" sz="11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68" name="Google Shape;68;p16"/>
          <p:cNvSpPr txBox="1"/>
          <p:nvPr>
            <p:ph idx="3" type="body"/>
          </p:nvPr>
        </p:nvSpPr>
        <p:spPr>
          <a:xfrm>
            <a:off x="452438" y="4353716"/>
            <a:ext cx="8239125" cy="418857"/>
          </a:xfrm>
          <a:prstGeom prst="rect">
            <a:avLst/>
          </a:prstGeom>
          <a:noFill/>
          <a:ln>
            <a:noFill/>
          </a:ln>
        </p:spPr>
        <p:txBody>
          <a:bodyPr anchorCtr="0" anchor="t" bIns="19050" lIns="19050" spcFirstLastPara="1" rIns="19050" wrap="square" tIns="190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28600" lvl="1" marL="914400" algn="l">
              <a:lnSpc>
                <a:spcPct val="100000"/>
              </a:lnSpc>
              <a:spcBef>
                <a:spcPts val="0"/>
              </a:spcBef>
              <a:spcAft>
                <a:spcPts val="0"/>
              </a:spcAft>
              <a:buClr>
                <a:srgbClr val="000000"/>
              </a:buClr>
              <a:buSzPts val="2100"/>
              <a:buFont typeface="Helvetica Neue"/>
              <a:buNone/>
              <a:defRPr b="1" sz="2100"/>
            </a:lvl2pPr>
            <a:lvl3pPr indent="-228600" lvl="2" marL="1371600" algn="l">
              <a:lnSpc>
                <a:spcPct val="100000"/>
              </a:lnSpc>
              <a:spcBef>
                <a:spcPts val="0"/>
              </a:spcBef>
              <a:spcAft>
                <a:spcPts val="0"/>
              </a:spcAft>
              <a:buClr>
                <a:srgbClr val="000000"/>
              </a:buClr>
              <a:buSzPts val="2100"/>
              <a:buFont typeface="Helvetica Neue"/>
              <a:buNone/>
              <a:defRPr b="1" sz="2100"/>
            </a:lvl3pPr>
            <a:lvl4pPr indent="-228600" lvl="3" marL="1828800" algn="l">
              <a:lnSpc>
                <a:spcPct val="100000"/>
              </a:lnSpc>
              <a:spcBef>
                <a:spcPts val="0"/>
              </a:spcBef>
              <a:spcAft>
                <a:spcPts val="0"/>
              </a:spcAft>
              <a:buClr>
                <a:srgbClr val="000000"/>
              </a:buClr>
              <a:buSzPts val="2100"/>
              <a:buFont typeface="Helvetica Neue"/>
              <a:buNone/>
              <a:defRPr b="1" sz="2100"/>
            </a:lvl4pPr>
            <a:lvl5pPr indent="-228600" lvl="4" marL="2286000" algn="l">
              <a:lnSpc>
                <a:spcPct val="100000"/>
              </a:lnSpc>
              <a:spcBef>
                <a:spcPts val="0"/>
              </a:spcBef>
              <a:spcAft>
                <a:spcPts val="0"/>
              </a:spcAft>
              <a:buClr>
                <a:srgbClr val="000000"/>
              </a:buClr>
              <a:buSzPts val="2100"/>
              <a:buFont typeface="Helvetica Neue"/>
              <a:buNone/>
              <a:defRPr b="1" sz="2100"/>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69" name="Google Shape;69;p16"/>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與替用照片 ">
  <p:cSld name="大標題與替用照片 ">
    <p:spTree>
      <p:nvGrpSpPr>
        <p:cNvPr id="70" name="Shape 70"/>
        <p:cNvGrpSpPr/>
        <p:nvPr/>
      </p:nvGrpSpPr>
      <p:grpSpPr>
        <a:xfrm>
          <a:off x="0" y="0"/>
          <a:ext cx="0" cy="0"/>
          <a:chOff x="0" y="0"/>
          <a:chExt cx="0" cy="0"/>
        </a:xfrm>
      </p:grpSpPr>
      <p:sp>
        <p:nvSpPr>
          <p:cNvPr id="71" name="Google Shape;71;p17"/>
          <p:cNvSpPr/>
          <p:nvPr>
            <p:ph idx="2" type="pic"/>
          </p:nvPr>
        </p:nvSpPr>
        <p:spPr>
          <a:xfrm>
            <a:off x="4114800" y="-76200"/>
            <a:ext cx="4554314" cy="5300663"/>
          </a:xfrm>
          <a:prstGeom prst="rect">
            <a:avLst/>
          </a:prstGeom>
          <a:noFill/>
          <a:ln>
            <a:noFill/>
          </a:ln>
        </p:spPr>
      </p:sp>
      <p:sp>
        <p:nvSpPr>
          <p:cNvPr id="72" name="Google Shape;72;p17"/>
          <p:cNvSpPr txBox="1"/>
          <p:nvPr>
            <p:ph type="title"/>
          </p:nvPr>
        </p:nvSpPr>
        <p:spPr>
          <a:xfrm>
            <a:off x="452438" y="476250"/>
            <a:ext cx="3667125" cy="2205852"/>
          </a:xfrm>
          <a:prstGeom prst="rect">
            <a:avLst/>
          </a:prstGeom>
          <a:noFill/>
          <a:ln>
            <a:noFill/>
          </a:ln>
        </p:spPr>
        <p:txBody>
          <a:bodyPr anchorCtr="0" anchor="b"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73" name="Google Shape;73;p17"/>
          <p:cNvSpPr txBox="1"/>
          <p:nvPr>
            <p:ph idx="1" type="body"/>
          </p:nvPr>
        </p:nvSpPr>
        <p:spPr>
          <a:xfrm>
            <a:off x="452438" y="2647716"/>
            <a:ext cx="3667125" cy="2019534"/>
          </a:xfrm>
          <a:prstGeom prst="rect">
            <a:avLst/>
          </a:prstGeom>
          <a:noFill/>
          <a:ln>
            <a:noFill/>
          </a:ln>
        </p:spPr>
        <p:txBody>
          <a:bodyPr anchorCtr="0" anchor="t" bIns="19050" lIns="19050" spcFirstLastPara="1" rIns="19050" wrap="square" tIns="190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28600" lvl="1" marL="914400" algn="l">
              <a:lnSpc>
                <a:spcPct val="100000"/>
              </a:lnSpc>
              <a:spcBef>
                <a:spcPts val="0"/>
              </a:spcBef>
              <a:spcAft>
                <a:spcPts val="0"/>
              </a:spcAft>
              <a:buClr>
                <a:srgbClr val="000000"/>
              </a:buClr>
              <a:buSzPts val="2100"/>
              <a:buFont typeface="Helvetica Neue"/>
              <a:buNone/>
              <a:defRPr b="1" sz="2100"/>
            </a:lvl2pPr>
            <a:lvl3pPr indent="-228600" lvl="2" marL="1371600" algn="l">
              <a:lnSpc>
                <a:spcPct val="100000"/>
              </a:lnSpc>
              <a:spcBef>
                <a:spcPts val="0"/>
              </a:spcBef>
              <a:spcAft>
                <a:spcPts val="0"/>
              </a:spcAft>
              <a:buClr>
                <a:srgbClr val="000000"/>
              </a:buClr>
              <a:buSzPts val="2100"/>
              <a:buFont typeface="Helvetica Neue"/>
              <a:buNone/>
              <a:defRPr b="1" sz="2100"/>
            </a:lvl3pPr>
            <a:lvl4pPr indent="-228600" lvl="3" marL="1828800" algn="l">
              <a:lnSpc>
                <a:spcPct val="100000"/>
              </a:lnSpc>
              <a:spcBef>
                <a:spcPts val="0"/>
              </a:spcBef>
              <a:spcAft>
                <a:spcPts val="0"/>
              </a:spcAft>
              <a:buClr>
                <a:srgbClr val="000000"/>
              </a:buClr>
              <a:buSzPts val="2100"/>
              <a:buFont typeface="Helvetica Neue"/>
              <a:buNone/>
              <a:defRPr b="1" sz="2100"/>
            </a:lvl4pPr>
            <a:lvl5pPr indent="-228600" lvl="4" marL="2286000" algn="l">
              <a:lnSpc>
                <a:spcPct val="100000"/>
              </a:lnSpc>
              <a:spcBef>
                <a:spcPts val="0"/>
              </a:spcBef>
              <a:spcAft>
                <a:spcPts val="0"/>
              </a:spcAft>
              <a:buClr>
                <a:srgbClr val="000000"/>
              </a:buClr>
              <a:buSzPts val="2100"/>
              <a:buFont typeface="Helvetica Neue"/>
              <a:buNone/>
              <a:defRPr b="1" sz="2100"/>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74" name="Google Shape;74;p17"/>
          <p:cNvSpPr txBox="1"/>
          <p:nvPr>
            <p:ph idx="12" type="sldNum"/>
          </p:nvPr>
        </p:nvSpPr>
        <p:spPr>
          <a:xfrm>
            <a:off x="4500562" y="4906962"/>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項目符號">
  <p:cSld name="項目符號">
    <p:spTree>
      <p:nvGrpSpPr>
        <p:cNvPr id="75" name="Shape 75"/>
        <p:cNvGrpSpPr/>
        <p:nvPr/>
      </p:nvGrpSpPr>
      <p:grpSpPr>
        <a:xfrm>
          <a:off x="0" y="0"/>
          <a:ext cx="0" cy="0"/>
          <a:chOff x="0" y="0"/>
          <a:chExt cx="0" cy="0"/>
        </a:xfrm>
      </p:grpSpPr>
      <p:sp>
        <p:nvSpPr>
          <p:cNvPr id="76" name="Google Shape;76;p18"/>
          <p:cNvSpPr txBox="1"/>
          <p:nvPr>
            <p:ph idx="1" type="body"/>
          </p:nvPr>
        </p:nvSpPr>
        <p:spPr>
          <a:xfrm>
            <a:off x="452438" y="1593189"/>
            <a:ext cx="8239125" cy="3096005"/>
          </a:xfrm>
          <a:prstGeom prst="rect">
            <a:avLst/>
          </a:prstGeom>
          <a:noFill/>
          <a:ln>
            <a:noFill/>
          </a:ln>
        </p:spPr>
        <p:txBody>
          <a:bodyPr anchorCtr="0" anchor="t" bIns="19050" lIns="19050" spcFirstLastPara="1" rIns="19050" wrap="square" tIns="19050">
            <a:normAutofit/>
          </a:bodyPr>
          <a:lstStyle>
            <a:lvl1pPr indent="-279400" lvl="0" marL="457200" algn="l">
              <a:lnSpc>
                <a:spcPct val="90000"/>
              </a:lnSpc>
              <a:spcBef>
                <a:spcPts val="1700"/>
              </a:spcBef>
              <a:spcAft>
                <a:spcPts val="0"/>
              </a:spcAft>
              <a:buClr>
                <a:srgbClr val="000000"/>
              </a:buClr>
              <a:buSzPts val="800"/>
              <a:buChar char="•"/>
              <a:defRPr/>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77" name="Google Shape;77;p18"/>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項目符號與照片">
  <p:cSld name="大標題、項目符號與照片">
    <p:spTree>
      <p:nvGrpSpPr>
        <p:cNvPr id="78" name="Shape 78"/>
        <p:cNvGrpSpPr/>
        <p:nvPr/>
      </p:nvGrpSpPr>
      <p:grpSpPr>
        <a:xfrm>
          <a:off x="0" y="0"/>
          <a:ext cx="0" cy="0"/>
          <a:chOff x="0" y="0"/>
          <a:chExt cx="0" cy="0"/>
        </a:xfrm>
      </p:grpSpPr>
      <p:sp>
        <p:nvSpPr>
          <p:cNvPr id="79" name="Google Shape;79;p19"/>
          <p:cNvSpPr txBox="1"/>
          <p:nvPr>
            <p:ph idx="1" type="body"/>
          </p:nvPr>
        </p:nvSpPr>
        <p:spPr>
          <a:xfrm>
            <a:off x="452438" y="889861"/>
            <a:ext cx="3667125" cy="350542"/>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1800"/>
              <a:buFont typeface="Helvetica Neue"/>
              <a:buNone/>
              <a:defRPr b="1" sz="18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80" name="Google Shape;80;p19"/>
          <p:cNvSpPr txBox="1"/>
          <p:nvPr>
            <p:ph idx="2" type="body"/>
          </p:nvPr>
        </p:nvSpPr>
        <p:spPr>
          <a:xfrm>
            <a:off x="452438" y="1593189"/>
            <a:ext cx="3667125" cy="3096236"/>
          </a:xfrm>
          <a:prstGeom prst="rect">
            <a:avLst/>
          </a:prstGeom>
          <a:noFill/>
          <a:ln>
            <a:noFill/>
          </a:ln>
        </p:spPr>
        <p:txBody>
          <a:bodyPr anchorCtr="0" anchor="t" bIns="19050" lIns="19050" spcFirstLastPara="1" rIns="19050" wrap="square" tIns="19050">
            <a:normAutofit/>
          </a:bodyPr>
          <a:lstStyle>
            <a:lvl1pPr indent="-279400" lvl="0" marL="457200" algn="l">
              <a:lnSpc>
                <a:spcPct val="90000"/>
              </a:lnSpc>
              <a:spcBef>
                <a:spcPts val="1700"/>
              </a:spcBef>
              <a:spcAft>
                <a:spcPts val="0"/>
              </a:spcAft>
              <a:buClr>
                <a:srgbClr val="000000"/>
              </a:buClr>
              <a:buSzPts val="800"/>
              <a:buChar char="•"/>
              <a:defRPr/>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81" name="Google Shape;81;p19"/>
          <p:cNvSpPr/>
          <p:nvPr>
            <p:ph idx="3" type="pic"/>
          </p:nvPr>
        </p:nvSpPr>
        <p:spPr>
          <a:xfrm>
            <a:off x="4572000" y="-152725"/>
            <a:ext cx="4093828" cy="5458437"/>
          </a:xfrm>
          <a:prstGeom prst="rect">
            <a:avLst/>
          </a:prstGeom>
          <a:noFill/>
          <a:ln>
            <a:noFill/>
          </a:ln>
        </p:spPr>
      </p:sp>
      <p:sp>
        <p:nvSpPr>
          <p:cNvPr id="82" name="Google Shape;82;p19"/>
          <p:cNvSpPr txBox="1"/>
          <p:nvPr>
            <p:ph type="title"/>
          </p:nvPr>
        </p:nvSpPr>
        <p:spPr>
          <a:xfrm>
            <a:off x="452438" y="404813"/>
            <a:ext cx="3667125" cy="538163"/>
          </a:xfrm>
          <a:prstGeom prst="rect">
            <a:avLst/>
          </a:prstGeom>
          <a:noFill/>
          <a:ln>
            <a:noFill/>
          </a:ln>
        </p:spPr>
        <p:txBody>
          <a:bodyPr anchorCtr="0" anchor="t"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83" name="Google Shape;83;p19"/>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
  <p:cSld name="章節">
    <p:spTree>
      <p:nvGrpSpPr>
        <p:cNvPr id="84" name="Shape 84"/>
        <p:cNvGrpSpPr/>
        <p:nvPr/>
      </p:nvGrpSpPr>
      <p:grpSpPr>
        <a:xfrm>
          <a:off x="0" y="0"/>
          <a:ext cx="0" cy="0"/>
          <a:chOff x="0" y="0"/>
          <a:chExt cx="0" cy="0"/>
        </a:xfrm>
      </p:grpSpPr>
      <p:sp>
        <p:nvSpPr>
          <p:cNvPr id="85" name="Google Shape;85;p20"/>
          <p:cNvSpPr txBox="1"/>
          <p:nvPr>
            <p:ph type="title"/>
          </p:nvPr>
        </p:nvSpPr>
        <p:spPr>
          <a:xfrm>
            <a:off x="452436" y="1700213"/>
            <a:ext cx="8239127" cy="1743075"/>
          </a:xfrm>
          <a:prstGeom prst="rect">
            <a:avLst/>
          </a:prstGeom>
          <a:noFill/>
          <a:ln>
            <a:noFill/>
          </a:ln>
        </p:spPr>
        <p:txBody>
          <a:bodyPr anchorCtr="0" anchor="ctr" bIns="19050" lIns="19050" spcFirstLastPara="1" rIns="19050" wrap="square" tIns="19050">
            <a:normAutofit/>
          </a:bodyPr>
          <a:lstStyle>
            <a:lvl1pPr lvl="0" algn="l">
              <a:lnSpc>
                <a:spcPct val="80000"/>
              </a:lnSpc>
              <a:spcBef>
                <a:spcPts val="0"/>
              </a:spcBef>
              <a:spcAft>
                <a:spcPts val="0"/>
              </a:spcAft>
              <a:buClr>
                <a:srgbClr val="000000"/>
              </a:buClr>
              <a:buSzPts val="4400"/>
              <a:buFont typeface="Helvetica Neue"/>
              <a:buNone/>
              <a:defRPr b="0" sz="440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86" name="Google Shape;86;p20"/>
          <p:cNvSpPr txBox="1"/>
          <p:nvPr>
            <p:ph idx="12" type="sldNum"/>
          </p:nvPr>
        </p:nvSpPr>
        <p:spPr>
          <a:xfrm>
            <a:off x="4500562" y="4906962"/>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大標題">
  <p:cSld name="只有大標題">
    <p:spTree>
      <p:nvGrpSpPr>
        <p:cNvPr id="87" name="Shape 87"/>
        <p:cNvGrpSpPr/>
        <p:nvPr/>
      </p:nvGrpSpPr>
      <p:grpSpPr>
        <a:xfrm>
          <a:off x="0" y="0"/>
          <a:ext cx="0" cy="0"/>
          <a:chOff x="0" y="0"/>
          <a:chExt cx="0" cy="0"/>
        </a:xfrm>
      </p:grpSpPr>
      <p:sp>
        <p:nvSpPr>
          <p:cNvPr id="88" name="Google Shape;88;p21"/>
          <p:cNvSpPr txBox="1"/>
          <p:nvPr>
            <p:ph type="title"/>
          </p:nvPr>
        </p:nvSpPr>
        <p:spPr>
          <a:xfrm>
            <a:off x="452438" y="404813"/>
            <a:ext cx="8239125" cy="538106"/>
          </a:xfrm>
          <a:prstGeom prst="rect">
            <a:avLst/>
          </a:prstGeom>
          <a:noFill/>
          <a:ln>
            <a:noFill/>
          </a:ln>
        </p:spPr>
        <p:txBody>
          <a:bodyPr anchorCtr="0" anchor="t"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89" name="Google Shape;89;p21"/>
          <p:cNvSpPr txBox="1"/>
          <p:nvPr>
            <p:ph idx="1" type="body"/>
          </p:nvPr>
        </p:nvSpPr>
        <p:spPr>
          <a:xfrm>
            <a:off x="452438" y="889861"/>
            <a:ext cx="8239125" cy="350542"/>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1800"/>
              <a:buFont typeface="Helvetica Neue"/>
              <a:buNone/>
              <a:defRPr b="1" sz="18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90" name="Google Shape;90;p21"/>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議程">
  <p:cSld name="議程">
    <p:spTree>
      <p:nvGrpSpPr>
        <p:cNvPr id="91" name="Shape 91"/>
        <p:cNvGrpSpPr/>
        <p:nvPr/>
      </p:nvGrpSpPr>
      <p:grpSpPr>
        <a:xfrm>
          <a:off x="0" y="0"/>
          <a:ext cx="0" cy="0"/>
          <a:chOff x="0" y="0"/>
          <a:chExt cx="0" cy="0"/>
        </a:xfrm>
      </p:grpSpPr>
      <p:sp>
        <p:nvSpPr>
          <p:cNvPr id="92" name="Google Shape;92;p22"/>
          <p:cNvSpPr txBox="1"/>
          <p:nvPr>
            <p:ph type="title"/>
          </p:nvPr>
        </p:nvSpPr>
        <p:spPr>
          <a:xfrm>
            <a:off x="452438" y="404813"/>
            <a:ext cx="8239125" cy="538163"/>
          </a:xfrm>
          <a:prstGeom prst="rect">
            <a:avLst/>
          </a:prstGeom>
          <a:noFill/>
          <a:ln>
            <a:noFill/>
          </a:ln>
        </p:spPr>
        <p:txBody>
          <a:bodyPr anchorCtr="0" anchor="t"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93" name="Google Shape;93;p22"/>
          <p:cNvSpPr txBox="1"/>
          <p:nvPr>
            <p:ph idx="1" type="body"/>
          </p:nvPr>
        </p:nvSpPr>
        <p:spPr>
          <a:xfrm>
            <a:off x="452438" y="889861"/>
            <a:ext cx="8239125" cy="350542"/>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1800"/>
              <a:buFont typeface="Helvetica Neue"/>
              <a:buNone/>
              <a:defRPr b="1" sz="18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94" name="Google Shape;94;p22"/>
          <p:cNvSpPr txBox="1"/>
          <p:nvPr>
            <p:ph idx="2" type="body"/>
          </p:nvPr>
        </p:nvSpPr>
        <p:spPr>
          <a:xfrm>
            <a:off x="452438" y="1593189"/>
            <a:ext cx="8239125" cy="3096005"/>
          </a:xfrm>
          <a:prstGeom prst="rect">
            <a:avLst/>
          </a:prstGeom>
          <a:noFill/>
          <a:ln>
            <a:noFill/>
          </a:ln>
        </p:spPr>
        <p:txBody>
          <a:bodyPr anchorCtr="0" anchor="t" bIns="19050" lIns="19050" spcFirstLastPara="1" rIns="19050" wrap="square" tIns="19050">
            <a:normAutofit/>
          </a:bodyPr>
          <a:lstStyle>
            <a:lvl1pPr indent="-228600" lvl="0" marL="457200" algn="l">
              <a:lnSpc>
                <a:spcPct val="100000"/>
              </a:lnSpc>
              <a:spcBef>
                <a:spcPts val="700"/>
              </a:spcBef>
              <a:spcAft>
                <a:spcPts val="0"/>
              </a:spcAft>
              <a:buClr>
                <a:srgbClr val="000000"/>
              </a:buClr>
              <a:buSzPts val="2100"/>
              <a:buFont typeface="Helvetica Neue"/>
              <a:buNone/>
              <a:defRPr sz="2100"/>
            </a:lvl1pPr>
            <a:lvl2pPr indent="-228600" lvl="1" marL="914400" algn="l">
              <a:lnSpc>
                <a:spcPct val="100000"/>
              </a:lnSpc>
              <a:spcBef>
                <a:spcPts val="700"/>
              </a:spcBef>
              <a:spcAft>
                <a:spcPts val="0"/>
              </a:spcAft>
              <a:buClr>
                <a:srgbClr val="000000"/>
              </a:buClr>
              <a:buSzPts val="2100"/>
              <a:buFont typeface="Helvetica Neue"/>
              <a:buNone/>
              <a:defRPr sz="2100"/>
            </a:lvl2pPr>
            <a:lvl3pPr indent="-228600" lvl="2" marL="1371600" algn="l">
              <a:lnSpc>
                <a:spcPct val="100000"/>
              </a:lnSpc>
              <a:spcBef>
                <a:spcPts val="700"/>
              </a:spcBef>
              <a:spcAft>
                <a:spcPts val="0"/>
              </a:spcAft>
              <a:buClr>
                <a:srgbClr val="000000"/>
              </a:buClr>
              <a:buSzPts val="2100"/>
              <a:buFont typeface="Helvetica Neue"/>
              <a:buNone/>
              <a:defRPr sz="2100"/>
            </a:lvl3pPr>
            <a:lvl4pPr indent="-228600" lvl="3" marL="1828800" algn="l">
              <a:lnSpc>
                <a:spcPct val="100000"/>
              </a:lnSpc>
              <a:spcBef>
                <a:spcPts val="700"/>
              </a:spcBef>
              <a:spcAft>
                <a:spcPts val="0"/>
              </a:spcAft>
              <a:buClr>
                <a:srgbClr val="000000"/>
              </a:buClr>
              <a:buSzPts val="2100"/>
              <a:buFont typeface="Helvetica Neue"/>
              <a:buNone/>
              <a:defRPr sz="2100"/>
            </a:lvl4pPr>
            <a:lvl5pPr indent="-228600" lvl="4" marL="2286000" algn="l">
              <a:lnSpc>
                <a:spcPct val="100000"/>
              </a:lnSpc>
              <a:spcBef>
                <a:spcPts val="700"/>
              </a:spcBef>
              <a:spcAft>
                <a:spcPts val="0"/>
              </a:spcAft>
              <a:buClr>
                <a:srgbClr val="000000"/>
              </a:buClr>
              <a:buSzPts val="2100"/>
              <a:buFont typeface="Helvetica Neue"/>
              <a:buNone/>
              <a:defRPr sz="2100"/>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95" name="Google Shape;95;p22"/>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聲明">
  <p:cSld name="聲明">
    <p:spTree>
      <p:nvGrpSpPr>
        <p:cNvPr id="96" name="Shape 96"/>
        <p:cNvGrpSpPr/>
        <p:nvPr/>
      </p:nvGrpSpPr>
      <p:grpSpPr>
        <a:xfrm>
          <a:off x="0" y="0"/>
          <a:ext cx="0" cy="0"/>
          <a:chOff x="0" y="0"/>
          <a:chExt cx="0" cy="0"/>
        </a:xfrm>
      </p:grpSpPr>
      <p:sp>
        <p:nvSpPr>
          <p:cNvPr id="97" name="Google Shape;97;p23"/>
          <p:cNvSpPr txBox="1"/>
          <p:nvPr>
            <p:ph idx="1" type="body"/>
          </p:nvPr>
        </p:nvSpPr>
        <p:spPr>
          <a:xfrm>
            <a:off x="452438" y="1845316"/>
            <a:ext cx="8239125" cy="1452868"/>
          </a:xfrm>
          <a:prstGeom prst="rect">
            <a:avLst/>
          </a:prstGeom>
          <a:noFill/>
          <a:ln>
            <a:noFill/>
          </a:ln>
        </p:spPr>
        <p:txBody>
          <a:bodyPr anchorCtr="0" anchor="ctr" bIns="19050" lIns="19050" spcFirstLastPara="1" rIns="19050" wrap="square" tIns="19050">
            <a:normAutofit/>
          </a:bodyPr>
          <a:lstStyle>
            <a:lvl1pPr indent="-228600" lvl="0" marL="4572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1pPr>
            <a:lvl2pPr indent="-228600" lvl="1" marL="9144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2pPr>
            <a:lvl3pPr indent="-228600" lvl="2" marL="13716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3pPr>
            <a:lvl4pPr indent="-228600" lvl="3" marL="18288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4pPr>
            <a:lvl5pPr indent="-228600" lvl="4" marL="22860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98" name="Google Shape;98;p23"/>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重要事實">
  <p:cSld name="重要事實">
    <p:spTree>
      <p:nvGrpSpPr>
        <p:cNvPr id="99" name="Shape 99"/>
        <p:cNvGrpSpPr/>
        <p:nvPr/>
      </p:nvGrpSpPr>
      <p:grpSpPr>
        <a:xfrm>
          <a:off x="0" y="0"/>
          <a:ext cx="0" cy="0"/>
          <a:chOff x="0" y="0"/>
          <a:chExt cx="0" cy="0"/>
        </a:xfrm>
      </p:grpSpPr>
      <p:sp>
        <p:nvSpPr>
          <p:cNvPr id="100" name="Google Shape;100;p24"/>
          <p:cNvSpPr txBox="1"/>
          <p:nvPr>
            <p:ph idx="1" type="body"/>
          </p:nvPr>
        </p:nvSpPr>
        <p:spPr>
          <a:xfrm>
            <a:off x="452438" y="403473"/>
            <a:ext cx="8239125" cy="2715594"/>
          </a:xfrm>
          <a:prstGeom prst="rect">
            <a:avLst/>
          </a:prstGeom>
          <a:noFill/>
          <a:ln>
            <a:noFill/>
          </a:ln>
        </p:spPr>
        <p:txBody>
          <a:bodyPr anchorCtr="0" anchor="b" bIns="19050" lIns="19050" spcFirstLastPara="1" rIns="19050" wrap="square" tIns="19050">
            <a:normAutofit/>
          </a:bodyPr>
          <a:lstStyle>
            <a:lvl1pPr indent="-228600" lvl="0" marL="457200" algn="ctr">
              <a:lnSpc>
                <a:spcPct val="80000"/>
              </a:lnSpc>
              <a:spcBef>
                <a:spcPts val="0"/>
              </a:spcBef>
              <a:spcAft>
                <a:spcPts val="0"/>
              </a:spcAft>
              <a:buClr>
                <a:srgbClr val="000000"/>
              </a:buClr>
              <a:buSzPts val="9400"/>
              <a:buFont typeface="Helvetica Neue"/>
              <a:buNone/>
              <a:defRPr b="1" sz="9400"/>
            </a:lvl1pPr>
            <a:lvl2pPr indent="-228600" lvl="1" marL="914400" algn="ctr">
              <a:lnSpc>
                <a:spcPct val="80000"/>
              </a:lnSpc>
              <a:spcBef>
                <a:spcPts val="0"/>
              </a:spcBef>
              <a:spcAft>
                <a:spcPts val="0"/>
              </a:spcAft>
              <a:buClr>
                <a:srgbClr val="000000"/>
              </a:buClr>
              <a:buSzPts val="9400"/>
              <a:buFont typeface="Helvetica Neue"/>
              <a:buNone/>
              <a:defRPr b="1" sz="9400"/>
            </a:lvl2pPr>
            <a:lvl3pPr indent="-228600" lvl="2" marL="1371600" algn="ctr">
              <a:lnSpc>
                <a:spcPct val="80000"/>
              </a:lnSpc>
              <a:spcBef>
                <a:spcPts val="0"/>
              </a:spcBef>
              <a:spcAft>
                <a:spcPts val="0"/>
              </a:spcAft>
              <a:buClr>
                <a:srgbClr val="000000"/>
              </a:buClr>
              <a:buSzPts val="9400"/>
              <a:buFont typeface="Helvetica Neue"/>
              <a:buNone/>
              <a:defRPr b="1" sz="9400"/>
            </a:lvl3pPr>
            <a:lvl4pPr indent="-228600" lvl="3" marL="1828800" algn="ctr">
              <a:lnSpc>
                <a:spcPct val="80000"/>
              </a:lnSpc>
              <a:spcBef>
                <a:spcPts val="0"/>
              </a:spcBef>
              <a:spcAft>
                <a:spcPts val="0"/>
              </a:spcAft>
              <a:buClr>
                <a:srgbClr val="000000"/>
              </a:buClr>
              <a:buSzPts val="9400"/>
              <a:buFont typeface="Helvetica Neue"/>
              <a:buNone/>
              <a:defRPr b="1" sz="9400"/>
            </a:lvl4pPr>
            <a:lvl5pPr indent="-228600" lvl="4" marL="2286000" algn="ctr">
              <a:lnSpc>
                <a:spcPct val="80000"/>
              </a:lnSpc>
              <a:spcBef>
                <a:spcPts val="0"/>
              </a:spcBef>
              <a:spcAft>
                <a:spcPts val="0"/>
              </a:spcAft>
              <a:buClr>
                <a:srgbClr val="000000"/>
              </a:buClr>
              <a:buSzPts val="9400"/>
              <a:buFont typeface="Helvetica Neue"/>
              <a:buNone/>
              <a:defRPr b="1" sz="9400"/>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101" name="Google Shape;101;p24"/>
          <p:cNvSpPr txBox="1"/>
          <p:nvPr>
            <p:ph idx="2" type="body"/>
          </p:nvPr>
        </p:nvSpPr>
        <p:spPr>
          <a:xfrm>
            <a:off x="452438" y="3098318"/>
            <a:ext cx="8239125" cy="350543"/>
          </a:xfrm>
          <a:prstGeom prst="rect">
            <a:avLst/>
          </a:prstGeom>
          <a:noFill/>
          <a:ln>
            <a:noFill/>
          </a:ln>
        </p:spPr>
        <p:txBody>
          <a:bodyPr anchorCtr="0" anchor="t" bIns="17150" lIns="17150" spcFirstLastPara="1" rIns="17150" wrap="square" tIns="17150">
            <a:normAutofit/>
          </a:bodyPr>
          <a:lstStyle>
            <a:lvl1pPr indent="-228600" lvl="0" marL="457200" algn="ctr">
              <a:lnSpc>
                <a:spcPct val="100000"/>
              </a:lnSpc>
              <a:spcBef>
                <a:spcPts val="0"/>
              </a:spcBef>
              <a:spcAft>
                <a:spcPts val="0"/>
              </a:spcAft>
              <a:buClr>
                <a:srgbClr val="000000"/>
              </a:buClr>
              <a:buSzPts val="1800"/>
              <a:buFont typeface="Helvetica Neue"/>
              <a:buNone/>
              <a:defRPr b="1" sz="18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102" name="Google Shape;102;p24"/>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名言語錄">
  <p:cSld name="名言語錄">
    <p:spTree>
      <p:nvGrpSpPr>
        <p:cNvPr id="103" name="Shape 103"/>
        <p:cNvGrpSpPr/>
        <p:nvPr/>
      </p:nvGrpSpPr>
      <p:grpSpPr>
        <a:xfrm>
          <a:off x="0" y="0"/>
          <a:ext cx="0" cy="0"/>
          <a:chOff x="0" y="0"/>
          <a:chExt cx="0" cy="0"/>
        </a:xfrm>
      </p:grpSpPr>
      <p:sp>
        <p:nvSpPr>
          <p:cNvPr id="104" name="Google Shape;104;p25"/>
          <p:cNvSpPr txBox="1"/>
          <p:nvPr>
            <p:ph idx="1" type="body"/>
          </p:nvPr>
        </p:nvSpPr>
        <p:spPr>
          <a:xfrm>
            <a:off x="911259" y="4003295"/>
            <a:ext cx="7575020" cy="238867"/>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1100"/>
              <a:buFont typeface="Helvetica Neue"/>
              <a:buNone/>
              <a:defRPr b="1" sz="11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105" name="Google Shape;105;p25"/>
          <p:cNvSpPr txBox="1"/>
          <p:nvPr>
            <p:ph idx="2" type="body"/>
          </p:nvPr>
        </p:nvSpPr>
        <p:spPr>
          <a:xfrm>
            <a:off x="657721" y="1852447"/>
            <a:ext cx="7828558" cy="1438605"/>
          </a:xfrm>
          <a:prstGeom prst="rect">
            <a:avLst/>
          </a:prstGeom>
          <a:noFill/>
          <a:ln>
            <a:noFill/>
          </a:ln>
        </p:spPr>
        <p:txBody>
          <a:bodyPr anchorCtr="0" anchor="t" bIns="19050" lIns="19050" spcFirstLastPara="1" rIns="19050" wrap="square" tIns="19050">
            <a:normAutofit/>
          </a:bodyPr>
          <a:lstStyle>
            <a:lvl1pPr indent="-228600" lvl="0" marL="4572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1pPr>
            <a:lvl2pPr indent="-228600" lvl="1" marL="9144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2pPr>
            <a:lvl3pPr indent="-228600" lvl="2" marL="13716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3pPr>
            <a:lvl4pPr indent="-228600" lvl="3" marL="18288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4pPr>
            <a:lvl5pPr indent="-228600" lvl="4" marL="22860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106" name="Google Shape;106;p25"/>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 一頁三張">
  <p:cSld name="照片 - 一頁三張">
    <p:spTree>
      <p:nvGrpSpPr>
        <p:cNvPr id="107" name="Shape 107"/>
        <p:cNvGrpSpPr/>
        <p:nvPr/>
      </p:nvGrpSpPr>
      <p:grpSpPr>
        <a:xfrm>
          <a:off x="0" y="0"/>
          <a:ext cx="0" cy="0"/>
          <a:chOff x="0" y="0"/>
          <a:chExt cx="0" cy="0"/>
        </a:xfrm>
      </p:grpSpPr>
      <p:sp>
        <p:nvSpPr>
          <p:cNvPr id="108" name="Google Shape;108;p26"/>
          <p:cNvSpPr/>
          <p:nvPr>
            <p:ph idx="2" type="pic"/>
          </p:nvPr>
        </p:nvSpPr>
        <p:spPr>
          <a:xfrm>
            <a:off x="5910263" y="381000"/>
            <a:ext cx="2789662" cy="2231129"/>
          </a:xfrm>
          <a:prstGeom prst="rect">
            <a:avLst/>
          </a:prstGeom>
          <a:noFill/>
          <a:ln>
            <a:noFill/>
          </a:ln>
        </p:spPr>
      </p:sp>
      <p:sp>
        <p:nvSpPr>
          <p:cNvPr id="109" name="Google Shape;109;p26"/>
          <p:cNvSpPr/>
          <p:nvPr>
            <p:ph idx="3" type="pic"/>
          </p:nvPr>
        </p:nvSpPr>
        <p:spPr>
          <a:xfrm>
            <a:off x="5062538" y="1491853"/>
            <a:ext cx="3914775" cy="4556318"/>
          </a:xfrm>
          <a:prstGeom prst="rect">
            <a:avLst/>
          </a:prstGeom>
          <a:noFill/>
          <a:ln>
            <a:noFill/>
          </a:ln>
        </p:spPr>
      </p:sp>
      <p:sp>
        <p:nvSpPr>
          <p:cNvPr id="110" name="Google Shape;110;p26"/>
          <p:cNvSpPr/>
          <p:nvPr>
            <p:ph idx="4" type="pic"/>
          </p:nvPr>
        </p:nvSpPr>
        <p:spPr>
          <a:xfrm>
            <a:off x="-52387" y="185738"/>
            <a:ext cx="6229350" cy="4672013"/>
          </a:xfrm>
          <a:prstGeom prst="rect">
            <a:avLst/>
          </a:prstGeom>
          <a:noFill/>
          <a:ln>
            <a:noFill/>
          </a:ln>
        </p:spPr>
      </p:sp>
      <p:sp>
        <p:nvSpPr>
          <p:cNvPr id="111" name="Google Shape;111;p26"/>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p:cSld name="照片">
    <p:spTree>
      <p:nvGrpSpPr>
        <p:cNvPr id="112" name="Shape 112"/>
        <p:cNvGrpSpPr/>
        <p:nvPr/>
      </p:nvGrpSpPr>
      <p:grpSpPr>
        <a:xfrm>
          <a:off x="0" y="0"/>
          <a:ext cx="0" cy="0"/>
          <a:chOff x="0" y="0"/>
          <a:chExt cx="0" cy="0"/>
        </a:xfrm>
      </p:grpSpPr>
      <p:sp>
        <p:nvSpPr>
          <p:cNvPr id="113" name="Google Shape;113;p27"/>
          <p:cNvSpPr/>
          <p:nvPr>
            <p:ph idx="2" type="pic"/>
          </p:nvPr>
        </p:nvSpPr>
        <p:spPr>
          <a:xfrm>
            <a:off x="-500062" y="-2071687"/>
            <a:ext cx="10144125" cy="8115300"/>
          </a:xfrm>
          <a:prstGeom prst="rect">
            <a:avLst/>
          </a:prstGeom>
          <a:noFill/>
          <a:ln>
            <a:noFill/>
          </a:ln>
        </p:spPr>
      </p:sp>
      <p:sp>
        <p:nvSpPr>
          <p:cNvPr id="114" name="Google Shape;114;p27"/>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FFFFFF"/>
              </a:buClr>
              <a:buSzPts val="700"/>
              <a:buFont typeface="Helvetica Neue"/>
              <a:buNone/>
              <a:defRPr>
                <a:solidFill>
                  <a:srgbClr val="FFFFFF"/>
                </a:solidFill>
              </a:defRPr>
            </a:lvl1pPr>
            <a:lvl2pPr indent="0" lvl="1" marL="0" marR="0" algn="ctr">
              <a:lnSpc>
                <a:spcPct val="100000"/>
              </a:lnSpc>
              <a:spcBef>
                <a:spcPts val="0"/>
              </a:spcBef>
              <a:spcAft>
                <a:spcPts val="0"/>
              </a:spcAft>
              <a:buClr>
                <a:srgbClr val="FFFFFF"/>
              </a:buClr>
              <a:buSzPts val="700"/>
              <a:buFont typeface="Helvetica Neue"/>
              <a:buNone/>
              <a:defRPr>
                <a:solidFill>
                  <a:srgbClr val="FFFFFF"/>
                </a:solidFill>
              </a:defRPr>
            </a:lvl2pPr>
            <a:lvl3pPr indent="0" lvl="2" marL="0" marR="0" algn="ctr">
              <a:lnSpc>
                <a:spcPct val="100000"/>
              </a:lnSpc>
              <a:spcBef>
                <a:spcPts val="0"/>
              </a:spcBef>
              <a:spcAft>
                <a:spcPts val="0"/>
              </a:spcAft>
              <a:buClr>
                <a:srgbClr val="FFFFFF"/>
              </a:buClr>
              <a:buSzPts val="700"/>
              <a:buFont typeface="Helvetica Neue"/>
              <a:buNone/>
              <a:defRPr>
                <a:solidFill>
                  <a:srgbClr val="FFFFFF"/>
                </a:solidFill>
              </a:defRPr>
            </a:lvl3pPr>
            <a:lvl4pPr indent="0" lvl="3" marL="0" marR="0" algn="ctr">
              <a:lnSpc>
                <a:spcPct val="100000"/>
              </a:lnSpc>
              <a:spcBef>
                <a:spcPts val="0"/>
              </a:spcBef>
              <a:spcAft>
                <a:spcPts val="0"/>
              </a:spcAft>
              <a:buClr>
                <a:srgbClr val="FFFFFF"/>
              </a:buClr>
              <a:buSzPts val="700"/>
              <a:buFont typeface="Helvetica Neue"/>
              <a:buNone/>
              <a:defRPr>
                <a:solidFill>
                  <a:srgbClr val="FFFFFF"/>
                </a:solidFill>
              </a:defRPr>
            </a:lvl4pPr>
            <a:lvl5pPr indent="0" lvl="4" marL="0" marR="0" algn="ctr">
              <a:lnSpc>
                <a:spcPct val="100000"/>
              </a:lnSpc>
              <a:spcBef>
                <a:spcPts val="0"/>
              </a:spcBef>
              <a:spcAft>
                <a:spcPts val="0"/>
              </a:spcAft>
              <a:buClr>
                <a:srgbClr val="FFFFFF"/>
              </a:buClr>
              <a:buSzPts val="700"/>
              <a:buFont typeface="Helvetica Neue"/>
              <a:buNone/>
              <a:defRPr>
                <a:solidFill>
                  <a:srgbClr val="FFFFFF"/>
                </a:solidFill>
              </a:defRPr>
            </a:lvl5pPr>
            <a:lvl6pPr indent="0" lvl="5" marL="0" marR="0" algn="ctr">
              <a:lnSpc>
                <a:spcPct val="100000"/>
              </a:lnSpc>
              <a:spcBef>
                <a:spcPts val="0"/>
              </a:spcBef>
              <a:spcAft>
                <a:spcPts val="0"/>
              </a:spcAft>
              <a:buClr>
                <a:srgbClr val="FFFFFF"/>
              </a:buClr>
              <a:buSzPts val="700"/>
              <a:buFont typeface="Helvetica Neue"/>
              <a:buNone/>
              <a:defRPr>
                <a:solidFill>
                  <a:srgbClr val="FFFFFF"/>
                </a:solidFill>
              </a:defRPr>
            </a:lvl6pPr>
            <a:lvl7pPr indent="0" lvl="6" marL="0" marR="0" algn="ctr">
              <a:lnSpc>
                <a:spcPct val="100000"/>
              </a:lnSpc>
              <a:spcBef>
                <a:spcPts val="0"/>
              </a:spcBef>
              <a:spcAft>
                <a:spcPts val="0"/>
              </a:spcAft>
              <a:buClr>
                <a:srgbClr val="FFFFFF"/>
              </a:buClr>
              <a:buSzPts val="700"/>
              <a:buFont typeface="Helvetica Neue"/>
              <a:buNone/>
              <a:defRPr>
                <a:solidFill>
                  <a:srgbClr val="FFFFFF"/>
                </a:solidFill>
              </a:defRPr>
            </a:lvl7pPr>
            <a:lvl8pPr indent="0" lvl="7" marL="0" marR="0" algn="ctr">
              <a:lnSpc>
                <a:spcPct val="100000"/>
              </a:lnSpc>
              <a:spcBef>
                <a:spcPts val="0"/>
              </a:spcBef>
              <a:spcAft>
                <a:spcPts val="0"/>
              </a:spcAft>
              <a:buClr>
                <a:srgbClr val="FFFFFF"/>
              </a:buClr>
              <a:buSzPts val="700"/>
              <a:buFont typeface="Helvetica Neue"/>
              <a:buNone/>
              <a:defRPr>
                <a:solidFill>
                  <a:srgbClr val="FFFFFF"/>
                </a:solidFill>
              </a:defRPr>
            </a:lvl8pPr>
            <a:lvl9pPr indent="0" lvl="8" marL="0" marR="0" algn="ctr">
              <a:lnSpc>
                <a:spcPct val="100000"/>
              </a:lnSpc>
              <a:spcBef>
                <a:spcPts val="0"/>
              </a:spcBef>
              <a:spcAft>
                <a:spcPts val="0"/>
              </a:spcAft>
              <a:buClr>
                <a:srgbClr val="FFFFFF"/>
              </a:buClr>
              <a:buSzPts val="7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p:cSld name="空白">
    <p:spTree>
      <p:nvGrpSpPr>
        <p:cNvPr id="115" name="Shape 115"/>
        <p:cNvGrpSpPr/>
        <p:nvPr/>
      </p:nvGrpSpPr>
      <p:grpSpPr>
        <a:xfrm>
          <a:off x="0" y="0"/>
          <a:ext cx="0" cy="0"/>
          <a:chOff x="0" y="0"/>
          <a:chExt cx="0" cy="0"/>
        </a:xfrm>
      </p:grpSpPr>
      <p:sp>
        <p:nvSpPr>
          <p:cNvPr id="116" name="Google Shape;116;p28"/>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2438" y="404813"/>
            <a:ext cx="8239125" cy="537436"/>
          </a:xfrm>
          <a:prstGeom prst="rect">
            <a:avLst/>
          </a:prstGeom>
          <a:noFill/>
          <a:ln>
            <a:noFill/>
          </a:ln>
        </p:spPr>
        <p:txBody>
          <a:bodyPr anchorCtr="0" anchor="t" bIns="19050" lIns="19050" spcFirstLastPara="1" rIns="19050" wrap="square" tIns="19050">
            <a:normAutofit/>
          </a:bodyPr>
          <a:lstStyle>
            <a:lvl1pPr lvl="0"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452438" y="1593189"/>
            <a:ext cx="8239125" cy="3096005"/>
          </a:xfrm>
          <a:prstGeom prst="rect">
            <a:avLst/>
          </a:prstGeom>
          <a:noFill/>
          <a:ln>
            <a:noFill/>
          </a:ln>
        </p:spPr>
        <p:txBody>
          <a:bodyPr anchorCtr="0" anchor="t" bIns="19050" lIns="19050" spcFirstLastPara="1" rIns="19050" wrap="square" tIns="19050">
            <a:normAutofit/>
          </a:bodyPr>
          <a:lstStyle>
            <a:lvl1pPr indent="-368300" lvl="0" marL="4572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68300" lvl="1" marL="9144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68300" lvl="2" marL="13716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68300" lvl="3" marL="18288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68300" lvl="4" marL="22860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68300" lvl="5" marL="27432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6pPr>
            <a:lvl7pPr indent="-368300" lvl="6" marL="32004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7pPr>
            <a:lvl8pPr indent="-368300" lvl="7" marL="36576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8pPr>
            <a:lvl9pPr indent="-368300" lvl="8" marL="41148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6.jp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42.png"/><Relationship Id="rId7" Type="http://schemas.openxmlformats.org/officeDocument/2006/relationships/image" Target="../media/image40.png"/><Relationship Id="rId8"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6.jp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0.png"/><Relationship Id="rId7"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6.jpg"/><Relationship Id="rId4" Type="http://schemas.openxmlformats.org/officeDocument/2006/relationships/image" Target="../media/image46.png"/><Relationship Id="rId5" Type="http://schemas.openxmlformats.org/officeDocument/2006/relationships/image" Target="../media/image40.png"/><Relationship Id="rId6"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6.jpg"/><Relationship Id="rId4" Type="http://schemas.openxmlformats.org/officeDocument/2006/relationships/image" Target="../media/image40.png"/><Relationship Id="rId5"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90.jpg"/><Relationship Id="rId4" Type="http://schemas.openxmlformats.org/officeDocument/2006/relationships/image" Target="../media/image48.png"/><Relationship Id="rId5"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7.jpg"/><Relationship Id="rId4" Type="http://schemas.openxmlformats.org/officeDocument/2006/relationships/image" Target="../media/image52.png"/><Relationship Id="rId9" Type="http://schemas.openxmlformats.org/officeDocument/2006/relationships/image" Target="../media/image57.png"/><Relationship Id="rId5" Type="http://schemas.openxmlformats.org/officeDocument/2006/relationships/image" Target="../media/image50.png"/><Relationship Id="rId6" Type="http://schemas.openxmlformats.org/officeDocument/2006/relationships/image" Target="../media/image56.png"/><Relationship Id="rId7" Type="http://schemas.openxmlformats.org/officeDocument/2006/relationships/image" Target="../media/image53.png"/><Relationship Id="rId8" Type="http://schemas.openxmlformats.org/officeDocument/2006/relationships/image" Target="../media/image54.png"/><Relationship Id="rId11" Type="http://schemas.openxmlformats.org/officeDocument/2006/relationships/image" Target="../media/image51.png"/><Relationship Id="rId10" Type="http://schemas.openxmlformats.org/officeDocument/2006/relationships/image" Target="../media/image66.png"/><Relationship Id="rId13" Type="http://schemas.openxmlformats.org/officeDocument/2006/relationships/image" Target="../media/image64.png"/><Relationship Id="rId12" Type="http://schemas.openxmlformats.org/officeDocument/2006/relationships/image" Target="../media/image55.png"/><Relationship Id="rId15" Type="http://schemas.openxmlformats.org/officeDocument/2006/relationships/image" Target="../media/image48.png"/><Relationship Id="rId14"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7.jpg"/><Relationship Id="rId4" Type="http://schemas.openxmlformats.org/officeDocument/2006/relationships/image" Target="../media/image58.png"/><Relationship Id="rId9" Type="http://schemas.openxmlformats.org/officeDocument/2006/relationships/image" Target="../media/image49.png"/><Relationship Id="rId5" Type="http://schemas.openxmlformats.org/officeDocument/2006/relationships/image" Target="../media/image59.png"/><Relationship Id="rId6" Type="http://schemas.openxmlformats.org/officeDocument/2006/relationships/image" Target="../media/image61.png"/><Relationship Id="rId7" Type="http://schemas.openxmlformats.org/officeDocument/2006/relationships/image" Target="../media/image52.png"/><Relationship Id="rId8" Type="http://schemas.openxmlformats.org/officeDocument/2006/relationships/image" Target="../media/image63.png"/><Relationship Id="rId10"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85.png"/><Relationship Id="rId6" Type="http://schemas.openxmlformats.org/officeDocument/2006/relationships/image" Target="../media/image49.png"/><Relationship Id="rId7"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85.png"/><Relationship Id="rId6" Type="http://schemas.openxmlformats.org/officeDocument/2006/relationships/image" Target="../media/image49.png"/><Relationship Id="rId7"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6.png"/><Relationship Id="rId4" Type="http://schemas.openxmlformats.org/officeDocument/2006/relationships/image" Target="../media/image49.png"/><Relationship Id="rId5" Type="http://schemas.openxmlformats.org/officeDocument/2006/relationships/image" Target="../media/image72.png"/><Relationship Id="rId6"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7.jpg"/><Relationship Id="rId4" Type="http://schemas.openxmlformats.org/officeDocument/2006/relationships/image" Target="../media/image49.png"/><Relationship Id="rId5" Type="http://schemas.openxmlformats.org/officeDocument/2006/relationships/image" Target="../media/image56.png"/><Relationship Id="rId6" Type="http://schemas.openxmlformats.org/officeDocument/2006/relationships/image" Target="../media/image70.png"/><Relationship Id="rId7"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7.jpg"/><Relationship Id="rId4" Type="http://schemas.openxmlformats.org/officeDocument/2006/relationships/image" Target="../media/image53.png"/><Relationship Id="rId5" Type="http://schemas.openxmlformats.org/officeDocument/2006/relationships/image" Target="../media/image75.png"/><Relationship Id="rId6" Type="http://schemas.openxmlformats.org/officeDocument/2006/relationships/image" Target="../media/image49.png"/><Relationship Id="rId7"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7.jpg"/><Relationship Id="rId4" Type="http://schemas.openxmlformats.org/officeDocument/2006/relationships/image" Target="../media/image53.png"/><Relationship Id="rId5" Type="http://schemas.openxmlformats.org/officeDocument/2006/relationships/image" Target="../media/image68.png"/><Relationship Id="rId6" Type="http://schemas.openxmlformats.org/officeDocument/2006/relationships/image" Target="../media/image49.png"/><Relationship Id="rId7"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7.jpg"/><Relationship Id="rId4" Type="http://schemas.openxmlformats.org/officeDocument/2006/relationships/image" Target="../media/image49.png"/><Relationship Id="rId5"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83.jpg"/><Relationship Id="rId4" Type="http://schemas.openxmlformats.org/officeDocument/2006/relationships/image" Target="../media/image71.png"/><Relationship Id="rId5" Type="http://schemas.openxmlformats.org/officeDocument/2006/relationships/image" Target="../media/image6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67.jpg"/><Relationship Id="rId4" Type="http://schemas.openxmlformats.org/officeDocument/2006/relationships/image" Target="../media/image79.png"/><Relationship Id="rId5" Type="http://schemas.openxmlformats.org/officeDocument/2006/relationships/image" Target="../media/image73.png"/><Relationship Id="rId6" Type="http://schemas.openxmlformats.org/officeDocument/2006/relationships/image" Target="../media/image69.png"/><Relationship Id="rId7" Type="http://schemas.openxmlformats.org/officeDocument/2006/relationships/image" Target="../media/image7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67.jpg"/><Relationship Id="rId4" Type="http://schemas.openxmlformats.org/officeDocument/2006/relationships/image" Target="../media/image69.png"/><Relationship Id="rId5" Type="http://schemas.openxmlformats.org/officeDocument/2006/relationships/image" Target="../media/image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67.jpg"/><Relationship Id="rId4" Type="http://schemas.openxmlformats.org/officeDocument/2006/relationships/image" Target="../media/image69.png"/><Relationship Id="rId5" Type="http://schemas.openxmlformats.org/officeDocument/2006/relationships/image" Target="../media/image77.png"/><Relationship Id="rId6" Type="http://schemas.openxmlformats.org/officeDocument/2006/relationships/image" Target="../media/image82.png"/><Relationship Id="rId7" Type="http://schemas.openxmlformats.org/officeDocument/2006/relationships/image" Target="../media/image7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67.jpg"/><Relationship Id="rId4" Type="http://schemas.openxmlformats.org/officeDocument/2006/relationships/image" Target="../media/image69.png"/><Relationship Id="rId5"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7.jpg"/><Relationship Id="rId4" Type="http://schemas.openxmlformats.org/officeDocument/2006/relationships/image" Target="../media/image88.png"/><Relationship Id="rId5" Type="http://schemas.openxmlformats.org/officeDocument/2006/relationships/image" Target="../media/image69.png"/><Relationship Id="rId6" Type="http://schemas.openxmlformats.org/officeDocument/2006/relationships/image" Target="../media/image71.png"/></Relationships>
</file>

<file path=ppt/slides/_rels/slide3.xml.rels><?xml version="1.0" encoding="UTF-8" standalone="yes"?><Relationships xmlns="http://schemas.openxmlformats.org/package/2006/relationships"><Relationship Id="rId20" Type="http://schemas.openxmlformats.org/officeDocument/2006/relationships/image" Target="../media/image25.png"/><Relationship Id="rId22" Type="http://schemas.openxmlformats.org/officeDocument/2006/relationships/image" Target="../media/image23.png"/><Relationship Id="rId21" Type="http://schemas.openxmlformats.org/officeDocument/2006/relationships/image" Target="../media/image19.png"/><Relationship Id="rId24" Type="http://schemas.openxmlformats.org/officeDocument/2006/relationships/image" Target="../media/image21.png"/><Relationship Id="rId23" Type="http://schemas.openxmlformats.org/officeDocument/2006/relationships/image" Target="../media/image26.png"/><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6.png"/><Relationship Id="rId9" Type="http://schemas.openxmlformats.org/officeDocument/2006/relationships/image" Target="../media/image10.png"/><Relationship Id="rId26" Type="http://schemas.openxmlformats.org/officeDocument/2006/relationships/image" Target="../media/image24.png"/><Relationship Id="rId25" Type="http://schemas.openxmlformats.org/officeDocument/2006/relationships/image" Target="../media/image22.png"/><Relationship Id="rId28" Type="http://schemas.openxmlformats.org/officeDocument/2006/relationships/image" Target="../media/image28.png"/><Relationship Id="rId27" Type="http://schemas.openxmlformats.org/officeDocument/2006/relationships/image" Target="../media/image27.png"/><Relationship Id="rId5" Type="http://schemas.openxmlformats.org/officeDocument/2006/relationships/image" Target="../media/image14.png"/><Relationship Id="rId6" Type="http://schemas.openxmlformats.org/officeDocument/2006/relationships/image" Target="../media/image2.png"/><Relationship Id="rId29" Type="http://schemas.openxmlformats.org/officeDocument/2006/relationships/image" Target="../media/image29.png"/><Relationship Id="rId7" Type="http://schemas.openxmlformats.org/officeDocument/2006/relationships/image" Target="../media/image4.png"/><Relationship Id="rId8" Type="http://schemas.openxmlformats.org/officeDocument/2006/relationships/image" Target="../media/image5.png"/><Relationship Id="rId30" Type="http://schemas.openxmlformats.org/officeDocument/2006/relationships/image" Target="../media/image30.png"/><Relationship Id="rId11" Type="http://schemas.openxmlformats.org/officeDocument/2006/relationships/image" Target="../media/image7.png"/><Relationship Id="rId10" Type="http://schemas.openxmlformats.org/officeDocument/2006/relationships/image" Target="../media/image8.png"/><Relationship Id="rId13" Type="http://schemas.openxmlformats.org/officeDocument/2006/relationships/image" Target="../media/image13.png"/><Relationship Id="rId12" Type="http://schemas.openxmlformats.org/officeDocument/2006/relationships/image" Target="../media/image11.png"/><Relationship Id="rId15" Type="http://schemas.openxmlformats.org/officeDocument/2006/relationships/image" Target="../media/image12.png"/><Relationship Id="rId14" Type="http://schemas.openxmlformats.org/officeDocument/2006/relationships/image" Target="../media/image15.png"/><Relationship Id="rId17" Type="http://schemas.openxmlformats.org/officeDocument/2006/relationships/image" Target="../media/image17.png"/><Relationship Id="rId16" Type="http://schemas.openxmlformats.org/officeDocument/2006/relationships/image" Target="../media/image16.png"/><Relationship Id="rId19" Type="http://schemas.openxmlformats.org/officeDocument/2006/relationships/image" Target="../media/image20.png"/><Relationship Id="rId18"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67.jpg"/><Relationship Id="rId4" Type="http://schemas.openxmlformats.org/officeDocument/2006/relationships/image" Target="../media/image78.png"/><Relationship Id="rId5" Type="http://schemas.openxmlformats.org/officeDocument/2006/relationships/image" Target="../media/image81.png"/><Relationship Id="rId6" Type="http://schemas.openxmlformats.org/officeDocument/2006/relationships/image" Target="../media/image69.png"/><Relationship Id="rId7" Type="http://schemas.openxmlformats.org/officeDocument/2006/relationships/image" Target="../media/image7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76.jpg"/><Relationship Id="rId4" Type="http://schemas.openxmlformats.org/officeDocument/2006/relationships/image" Target="../media/image84.png"/><Relationship Id="rId5" Type="http://schemas.openxmlformats.org/officeDocument/2006/relationships/image" Target="../media/image8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74.jpg"/><Relationship Id="rId4" Type="http://schemas.openxmlformats.org/officeDocument/2006/relationships/image" Target="../media/image80.png"/><Relationship Id="rId5" Type="http://schemas.openxmlformats.org/officeDocument/2006/relationships/image" Target="../media/image96.png"/><Relationship Id="rId6" Type="http://schemas.openxmlformats.org/officeDocument/2006/relationships/image" Target="../media/image8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74.jpg"/><Relationship Id="rId4" Type="http://schemas.openxmlformats.org/officeDocument/2006/relationships/image" Target="../media/image80.png"/><Relationship Id="rId5" Type="http://schemas.openxmlformats.org/officeDocument/2006/relationships/image" Target="../media/image87.png"/><Relationship Id="rId6" Type="http://schemas.openxmlformats.org/officeDocument/2006/relationships/image" Target="../media/image98.png"/><Relationship Id="rId7" Type="http://schemas.openxmlformats.org/officeDocument/2006/relationships/image" Target="../media/image84.png"/><Relationship Id="rId8" Type="http://schemas.openxmlformats.org/officeDocument/2006/relationships/image" Target="../media/image9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4.jpg"/><Relationship Id="rId4" Type="http://schemas.openxmlformats.org/officeDocument/2006/relationships/image" Target="../media/image93.png"/><Relationship Id="rId9" Type="http://schemas.openxmlformats.org/officeDocument/2006/relationships/image" Target="../media/image80.png"/><Relationship Id="rId5" Type="http://schemas.openxmlformats.org/officeDocument/2006/relationships/image" Target="../media/image121.png"/><Relationship Id="rId6" Type="http://schemas.openxmlformats.org/officeDocument/2006/relationships/image" Target="../media/image94.png"/><Relationship Id="rId7" Type="http://schemas.openxmlformats.org/officeDocument/2006/relationships/image" Target="../media/image97.png"/><Relationship Id="rId8" Type="http://schemas.openxmlformats.org/officeDocument/2006/relationships/image" Target="../media/image8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74.jpg"/><Relationship Id="rId4" Type="http://schemas.openxmlformats.org/officeDocument/2006/relationships/image" Target="../media/image80.png"/><Relationship Id="rId5" Type="http://schemas.openxmlformats.org/officeDocument/2006/relationships/image" Target="../media/image100.png"/><Relationship Id="rId6" Type="http://schemas.openxmlformats.org/officeDocument/2006/relationships/image" Target="../media/image8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74.jpg"/><Relationship Id="rId4" Type="http://schemas.openxmlformats.org/officeDocument/2006/relationships/image" Target="../media/image80.png"/><Relationship Id="rId5" Type="http://schemas.openxmlformats.org/officeDocument/2006/relationships/image" Target="../media/image84.png"/><Relationship Id="rId6" Type="http://schemas.openxmlformats.org/officeDocument/2006/relationships/image" Target="../media/image101.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74.jpg"/><Relationship Id="rId4" Type="http://schemas.openxmlformats.org/officeDocument/2006/relationships/image" Target="../media/image80.png"/><Relationship Id="rId5" Type="http://schemas.openxmlformats.org/officeDocument/2006/relationships/image" Target="../media/image8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74.jpg"/><Relationship Id="rId4" Type="http://schemas.openxmlformats.org/officeDocument/2006/relationships/image" Target="../media/image102.png"/><Relationship Id="rId5" Type="http://schemas.openxmlformats.org/officeDocument/2006/relationships/image" Target="../media/image95.png"/><Relationship Id="rId6" Type="http://schemas.openxmlformats.org/officeDocument/2006/relationships/image" Target="../media/image80.png"/><Relationship Id="rId7" Type="http://schemas.openxmlformats.org/officeDocument/2006/relationships/image" Target="../media/image8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74.jpg"/><Relationship Id="rId4" Type="http://schemas.openxmlformats.org/officeDocument/2006/relationships/image" Target="../media/image80.png"/><Relationship Id="rId5"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74.jpg"/><Relationship Id="rId4" Type="http://schemas.openxmlformats.org/officeDocument/2006/relationships/image" Target="../media/image99.png"/><Relationship Id="rId5" Type="http://schemas.openxmlformats.org/officeDocument/2006/relationships/image" Target="../media/image80.png"/><Relationship Id="rId6" Type="http://schemas.openxmlformats.org/officeDocument/2006/relationships/image" Target="../media/image84.png"/><Relationship Id="rId7" Type="http://schemas.openxmlformats.org/officeDocument/2006/relationships/image" Target="../media/image9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74.jpg"/><Relationship Id="rId4" Type="http://schemas.openxmlformats.org/officeDocument/2006/relationships/image" Target="../media/image80.png"/><Relationship Id="rId5"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86.jpg"/><Relationship Id="rId4" Type="http://schemas.openxmlformats.org/officeDocument/2006/relationships/image" Target="../media/image92.png"/><Relationship Id="rId5" Type="http://schemas.openxmlformats.org/officeDocument/2006/relationships/image" Target="../media/image8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05.jpg"/><Relationship Id="rId4" Type="http://schemas.openxmlformats.org/officeDocument/2006/relationships/image" Target="../media/image89.png"/><Relationship Id="rId5" Type="http://schemas.openxmlformats.org/officeDocument/2006/relationships/image" Target="../media/image9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05.jpg"/><Relationship Id="rId4" Type="http://schemas.openxmlformats.org/officeDocument/2006/relationships/image" Target="../media/image89.png"/><Relationship Id="rId5" Type="http://schemas.openxmlformats.org/officeDocument/2006/relationships/image" Target="../media/image9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05.jpg"/><Relationship Id="rId4" Type="http://schemas.openxmlformats.org/officeDocument/2006/relationships/image" Target="../media/image89.png"/><Relationship Id="rId5" Type="http://schemas.openxmlformats.org/officeDocument/2006/relationships/image" Target="../media/image9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05.jpg"/><Relationship Id="rId4" Type="http://schemas.openxmlformats.org/officeDocument/2006/relationships/image" Target="../media/image89.png"/><Relationship Id="rId5" Type="http://schemas.openxmlformats.org/officeDocument/2006/relationships/image" Target="../media/image9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05.jpg"/><Relationship Id="rId4" Type="http://schemas.openxmlformats.org/officeDocument/2006/relationships/image" Target="../media/image113.png"/><Relationship Id="rId5" Type="http://schemas.openxmlformats.org/officeDocument/2006/relationships/image" Target="../media/image89.png"/><Relationship Id="rId6" Type="http://schemas.openxmlformats.org/officeDocument/2006/relationships/image" Target="../media/image9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05.jpg"/><Relationship Id="rId4" Type="http://schemas.openxmlformats.org/officeDocument/2006/relationships/image" Target="../media/image114.png"/><Relationship Id="rId5" Type="http://schemas.openxmlformats.org/officeDocument/2006/relationships/image" Target="../media/image89.png"/><Relationship Id="rId6" Type="http://schemas.openxmlformats.org/officeDocument/2006/relationships/image" Target="../media/image9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105.jpg"/><Relationship Id="rId4" Type="http://schemas.openxmlformats.org/officeDocument/2006/relationships/image" Target="../media/image89.png"/><Relationship Id="rId5" Type="http://schemas.openxmlformats.org/officeDocument/2006/relationships/image" Target="../media/image9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1.jpg"/><Relationship Id="rId4" Type="http://schemas.openxmlformats.org/officeDocument/2006/relationships/image" Target="../media/image33.png"/><Relationship Id="rId5" Type="http://schemas.openxmlformats.org/officeDocument/2006/relationships/image" Target="../media/image39.png"/><Relationship Id="rId6" Type="http://schemas.openxmlformats.org/officeDocument/2006/relationships/image" Target="../media/image3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105.jpg"/><Relationship Id="rId4" Type="http://schemas.openxmlformats.org/officeDocument/2006/relationships/image" Target="../media/image99.png"/><Relationship Id="rId5" Type="http://schemas.openxmlformats.org/officeDocument/2006/relationships/image" Target="../media/image107.png"/><Relationship Id="rId6" Type="http://schemas.openxmlformats.org/officeDocument/2006/relationships/image" Target="../media/image109.png"/><Relationship Id="rId7" Type="http://schemas.openxmlformats.org/officeDocument/2006/relationships/image" Target="../media/image89.png"/><Relationship Id="rId8" Type="http://schemas.openxmlformats.org/officeDocument/2006/relationships/image" Target="../media/image9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105.jpg"/><Relationship Id="rId4" Type="http://schemas.openxmlformats.org/officeDocument/2006/relationships/image" Target="../media/image104.png"/><Relationship Id="rId5" Type="http://schemas.openxmlformats.org/officeDocument/2006/relationships/image" Target="../media/image89.png"/><Relationship Id="rId6" Type="http://schemas.openxmlformats.org/officeDocument/2006/relationships/image" Target="../media/image9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105.jpg"/><Relationship Id="rId4" Type="http://schemas.openxmlformats.org/officeDocument/2006/relationships/image" Target="../media/image89.png"/><Relationship Id="rId5" Type="http://schemas.openxmlformats.org/officeDocument/2006/relationships/image" Target="../media/image106.png"/><Relationship Id="rId6" Type="http://schemas.openxmlformats.org/officeDocument/2006/relationships/image" Target="../media/image9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105.jpg"/><Relationship Id="rId4" Type="http://schemas.openxmlformats.org/officeDocument/2006/relationships/image" Target="../media/image103.png"/><Relationship Id="rId5" Type="http://schemas.openxmlformats.org/officeDocument/2006/relationships/image" Target="../media/image89.png"/><Relationship Id="rId6" Type="http://schemas.openxmlformats.org/officeDocument/2006/relationships/image" Target="../media/image9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131.jpg"/><Relationship Id="rId4" Type="http://schemas.openxmlformats.org/officeDocument/2006/relationships/image" Target="../media/image110.png"/><Relationship Id="rId5" Type="http://schemas.openxmlformats.org/officeDocument/2006/relationships/image" Target="../media/image1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112.jpg"/><Relationship Id="rId4" Type="http://schemas.openxmlformats.org/officeDocument/2006/relationships/image" Target="../media/image119.png"/><Relationship Id="rId9" Type="http://schemas.openxmlformats.org/officeDocument/2006/relationships/image" Target="../media/image115.png"/><Relationship Id="rId5" Type="http://schemas.openxmlformats.org/officeDocument/2006/relationships/image" Target="../media/image110.png"/><Relationship Id="rId6" Type="http://schemas.openxmlformats.org/officeDocument/2006/relationships/image" Target="../media/image120.png"/><Relationship Id="rId7" Type="http://schemas.openxmlformats.org/officeDocument/2006/relationships/image" Target="../media/image116.png"/><Relationship Id="rId8" Type="http://schemas.openxmlformats.org/officeDocument/2006/relationships/image" Target="../media/image108.png"/><Relationship Id="rId11" Type="http://schemas.openxmlformats.org/officeDocument/2006/relationships/image" Target="../media/image111.jpg"/><Relationship Id="rId10" Type="http://schemas.openxmlformats.org/officeDocument/2006/relationships/image" Target="../media/image118.png"/><Relationship Id="rId13" Type="http://schemas.openxmlformats.org/officeDocument/2006/relationships/image" Target="../media/image128.png"/><Relationship Id="rId12" Type="http://schemas.openxmlformats.org/officeDocument/2006/relationships/image" Target="../media/image117.png"/><Relationship Id="rId14" Type="http://schemas.openxmlformats.org/officeDocument/2006/relationships/image" Target="../media/image1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12.jpg"/><Relationship Id="rId4" Type="http://schemas.openxmlformats.org/officeDocument/2006/relationships/image" Target="../media/image119.png"/><Relationship Id="rId5" Type="http://schemas.openxmlformats.org/officeDocument/2006/relationships/image" Target="../media/image110.png"/><Relationship Id="rId6" Type="http://schemas.openxmlformats.org/officeDocument/2006/relationships/image" Target="../media/image1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112.jpg"/><Relationship Id="rId4" Type="http://schemas.openxmlformats.org/officeDocument/2006/relationships/image" Target="../media/image119.png"/><Relationship Id="rId5" Type="http://schemas.openxmlformats.org/officeDocument/2006/relationships/image" Target="../media/image110.png"/><Relationship Id="rId6" Type="http://schemas.openxmlformats.org/officeDocument/2006/relationships/image" Target="../media/image1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112.jpg"/><Relationship Id="rId4" Type="http://schemas.openxmlformats.org/officeDocument/2006/relationships/image" Target="../media/image124.png"/><Relationship Id="rId5" Type="http://schemas.openxmlformats.org/officeDocument/2006/relationships/image" Target="../media/image119.png"/><Relationship Id="rId6" Type="http://schemas.openxmlformats.org/officeDocument/2006/relationships/image" Target="../media/image110.png"/><Relationship Id="rId7" Type="http://schemas.openxmlformats.org/officeDocument/2006/relationships/image" Target="../media/image1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131.jpg"/><Relationship Id="rId4" Type="http://schemas.openxmlformats.org/officeDocument/2006/relationships/image" Target="../media/image110.png"/><Relationship Id="rId5" Type="http://schemas.openxmlformats.org/officeDocument/2006/relationships/image" Target="../media/image129.png"/><Relationship Id="rId6" Type="http://schemas.openxmlformats.org/officeDocument/2006/relationships/image" Target="../media/image1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8.jpg"/><Relationship Id="rId4" Type="http://schemas.openxmlformats.org/officeDocument/2006/relationships/image" Target="../media/image35.png"/><Relationship Id="rId5" Type="http://schemas.openxmlformats.org/officeDocument/2006/relationships/image" Target="../media/image4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112.jpg"/><Relationship Id="rId4" Type="http://schemas.openxmlformats.org/officeDocument/2006/relationships/image" Target="../media/image126.png"/><Relationship Id="rId5" Type="http://schemas.openxmlformats.org/officeDocument/2006/relationships/image" Target="../media/image119.png"/><Relationship Id="rId6" Type="http://schemas.openxmlformats.org/officeDocument/2006/relationships/image" Target="../media/image1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112.jpg"/><Relationship Id="rId4" Type="http://schemas.openxmlformats.org/officeDocument/2006/relationships/image" Target="../media/image119.png"/><Relationship Id="rId5" Type="http://schemas.openxmlformats.org/officeDocument/2006/relationships/image" Target="../media/image110.png"/><Relationship Id="rId6" Type="http://schemas.openxmlformats.org/officeDocument/2006/relationships/image" Target="../media/image1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112.jpg"/><Relationship Id="rId4" Type="http://schemas.openxmlformats.org/officeDocument/2006/relationships/image" Target="../media/image119.png"/><Relationship Id="rId5" Type="http://schemas.openxmlformats.org/officeDocument/2006/relationships/image" Target="../media/image110.png"/><Relationship Id="rId6" Type="http://schemas.openxmlformats.org/officeDocument/2006/relationships/image" Target="../media/image1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136.jpg"/><Relationship Id="rId4" Type="http://schemas.openxmlformats.org/officeDocument/2006/relationships/image" Target="../media/image1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135.jpg"/><Relationship Id="rId4" Type="http://schemas.openxmlformats.org/officeDocument/2006/relationships/image" Target="../media/image13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12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6.jpg"/><Relationship Id="rId4" Type="http://schemas.openxmlformats.org/officeDocument/2006/relationships/image" Target="../media/image37.png"/><Relationship Id="rId5" Type="http://schemas.openxmlformats.org/officeDocument/2006/relationships/image" Target="../media/image40.png"/><Relationship Id="rId6"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6.jpg"/><Relationship Id="rId4" Type="http://schemas.openxmlformats.org/officeDocument/2006/relationships/image" Target="../media/image40.png"/><Relationship Id="rId5"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6.jpg"/><Relationship Id="rId4" Type="http://schemas.openxmlformats.org/officeDocument/2006/relationships/image" Target="../media/image40.png"/><Relationship Id="rId5"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9"/>
          <p:cNvSpPr/>
          <p:nvPr/>
        </p:nvSpPr>
        <p:spPr>
          <a:xfrm>
            <a:off x="-2238192" y="-51559"/>
            <a:ext cx="13481316" cy="5491567"/>
          </a:xfrm>
          <a:custGeom>
            <a:rect b="b" l="l" r="r" t="t"/>
            <a:pathLst>
              <a:path extrusionOk="0" h="21521" w="21600">
                <a:moveTo>
                  <a:pt x="1975" y="0"/>
                </a:moveTo>
                <a:cubicBezTo>
                  <a:pt x="1685" y="0"/>
                  <a:pt x="1453" y="0"/>
                  <a:pt x="1265" y="27"/>
                </a:cubicBezTo>
                <a:cubicBezTo>
                  <a:pt x="1077" y="55"/>
                  <a:pt x="932" y="110"/>
                  <a:pt x="816" y="222"/>
                </a:cubicBezTo>
                <a:cubicBezTo>
                  <a:pt x="649" y="361"/>
                  <a:pt x="500" y="582"/>
                  <a:pt x="377" y="864"/>
                </a:cubicBezTo>
                <a:cubicBezTo>
                  <a:pt x="254" y="1146"/>
                  <a:pt x="158" y="1489"/>
                  <a:pt x="97" y="1873"/>
                </a:cubicBezTo>
                <a:cubicBezTo>
                  <a:pt x="49" y="2139"/>
                  <a:pt x="25" y="2472"/>
                  <a:pt x="12" y="2905"/>
                </a:cubicBezTo>
                <a:cubicBezTo>
                  <a:pt x="0" y="3337"/>
                  <a:pt x="0" y="3870"/>
                  <a:pt x="0" y="4536"/>
                </a:cubicBezTo>
                <a:lnTo>
                  <a:pt x="0" y="16985"/>
                </a:lnTo>
                <a:cubicBezTo>
                  <a:pt x="0" y="17651"/>
                  <a:pt x="0" y="18183"/>
                  <a:pt x="12" y="18615"/>
                </a:cubicBezTo>
                <a:cubicBezTo>
                  <a:pt x="25" y="19048"/>
                  <a:pt x="49" y="19380"/>
                  <a:pt x="97" y="19646"/>
                </a:cubicBezTo>
                <a:cubicBezTo>
                  <a:pt x="158" y="20030"/>
                  <a:pt x="254" y="20373"/>
                  <a:pt x="377" y="20656"/>
                </a:cubicBezTo>
                <a:cubicBezTo>
                  <a:pt x="500" y="20938"/>
                  <a:pt x="649" y="21159"/>
                  <a:pt x="816" y="21299"/>
                </a:cubicBezTo>
                <a:cubicBezTo>
                  <a:pt x="932" y="21410"/>
                  <a:pt x="1077" y="21466"/>
                  <a:pt x="1265" y="21493"/>
                </a:cubicBezTo>
                <a:cubicBezTo>
                  <a:pt x="1453" y="21521"/>
                  <a:pt x="1685" y="21521"/>
                  <a:pt x="1975" y="21521"/>
                </a:cubicBezTo>
                <a:lnTo>
                  <a:pt x="6636" y="21521"/>
                </a:lnTo>
                <a:cubicBezTo>
                  <a:pt x="6926" y="21521"/>
                  <a:pt x="7158" y="21521"/>
                  <a:pt x="7346" y="21493"/>
                </a:cubicBezTo>
                <a:cubicBezTo>
                  <a:pt x="7535" y="21466"/>
                  <a:pt x="7679" y="21410"/>
                  <a:pt x="7795" y="21299"/>
                </a:cubicBezTo>
                <a:cubicBezTo>
                  <a:pt x="7962" y="21159"/>
                  <a:pt x="8112" y="20938"/>
                  <a:pt x="8234" y="20656"/>
                </a:cubicBezTo>
                <a:cubicBezTo>
                  <a:pt x="8357" y="20373"/>
                  <a:pt x="8453" y="20030"/>
                  <a:pt x="8514" y="19646"/>
                </a:cubicBezTo>
                <a:cubicBezTo>
                  <a:pt x="8555" y="19420"/>
                  <a:pt x="8579" y="19141"/>
                  <a:pt x="8592" y="18794"/>
                </a:cubicBezTo>
                <a:cubicBezTo>
                  <a:pt x="8606" y="18446"/>
                  <a:pt x="8609" y="18030"/>
                  <a:pt x="8610" y="17531"/>
                </a:cubicBezTo>
                <a:cubicBezTo>
                  <a:pt x="8842" y="13215"/>
                  <a:pt x="10029" y="8999"/>
                  <a:pt x="12183" y="5697"/>
                </a:cubicBezTo>
                <a:cubicBezTo>
                  <a:pt x="14748" y="1765"/>
                  <a:pt x="18161" y="-79"/>
                  <a:pt x="21520" y="167"/>
                </a:cubicBezTo>
                <a:lnTo>
                  <a:pt x="21600" y="45"/>
                </a:lnTo>
                <a:lnTo>
                  <a:pt x="10934" y="45"/>
                </a:lnTo>
                <a:lnTo>
                  <a:pt x="10934" y="13"/>
                </a:lnTo>
                <a:lnTo>
                  <a:pt x="7160" y="13"/>
                </a:lnTo>
                <a:cubicBezTo>
                  <a:pt x="7084" y="8"/>
                  <a:pt x="7004" y="5"/>
                  <a:pt x="6918" y="3"/>
                </a:cubicBezTo>
                <a:cubicBezTo>
                  <a:pt x="6831" y="1"/>
                  <a:pt x="6739" y="0"/>
                  <a:pt x="6636" y="0"/>
                </a:cubicBezTo>
                <a:lnTo>
                  <a:pt x="1975" y="0"/>
                </a:lnTo>
                <a:close/>
                <a:moveTo>
                  <a:pt x="8564" y="2261"/>
                </a:moveTo>
                <a:lnTo>
                  <a:pt x="8567" y="2261"/>
                </a:lnTo>
                <a:lnTo>
                  <a:pt x="8567" y="2298"/>
                </a:lnTo>
                <a:cubicBezTo>
                  <a:pt x="8567" y="2291"/>
                  <a:pt x="8566" y="2285"/>
                  <a:pt x="8566" y="2279"/>
                </a:cubicBezTo>
                <a:cubicBezTo>
                  <a:pt x="8565" y="2273"/>
                  <a:pt x="8564" y="2267"/>
                  <a:pt x="8564" y="2261"/>
                </a:cubicBezTo>
                <a:close/>
                <a:moveTo>
                  <a:pt x="8567" y="19472"/>
                </a:moveTo>
                <a:lnTo>
                  <a:pt x="8567" y="20047"/>
                </a:lnTo>
                <a:lnTo>
                  <a:pt x="8577" y="20032"/>
                </a:lnTo>
                <a:cubicBezTo>
                  <a:pt x="8574" y="19938"/>
                  <a:pt x="8572" y="19845"/>
                  <a:pt x="8571" y="19752"/>
                </a:cubicBezTo>
                <a:cubicBezTo>
                  <a:pt x="8569" y="19659"/>
                  <a:pt x="8569" y="19565"/>
                  <a:pt x="8567" y="19472"/>
                </a:cubicBezTo>
                <a:close/>
              </a:path>
            </a:pathLst>
          </a:custGeom>
          <a:solidFill>
            <a:srgbClr val="000000">
              <a:alpha val="4471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22" name="Google Shape;122;p29"/>
          <p:cNvSpPr txBox="1"/>
          <p:nvPr>
            <p:ph idx="4294967295" type="ctrTitle"/>
          </p:nvPr>
        </p:nvSpPr>
        <p:spPr>
          <a:xfrm>
            <a:off x="239999" y="1147300"/>
            <a:ext cx="4686600" cy="801600"/>
          </a:xfrm>
          <a:prstGeom prst="rect">
            <a:avLst/>
          </a:prstGeom>
          <a:noFill/>
          <a:ln>
            <a:noFill/>
          </a:ln>
        </p:spPr>
        <p:txBody>
          <a:bodyPr anchorCtr="0" anchor="b" bIns="19050" lIns="19050" spcFirstLastPara="1" rIns="19050" wrap="square" tIns="19050">
            <a:normAutofit/>
          </a:bodyPr>
          <a:lstStyle/>
          <a:p>
            <a:pPr indent="0" lvl="0" marL="0" marR="0" rtl="0" algn="l">
              <a:lnSpc>
                <a:spcPct val="80000"/>
              </a:lnSpc>
              <a:spcBef>
                <a:spcPts val="0"/>
              </a:spcBef>
              <a:spcAft>
                <a:spcPts val="0"/>
              </a:spcAft>
              <a:buClr>
                <a:srgbClr val="D5D5D5"/>
              </a:buClr>
              <a:buSzPts val="4100"/>
              <a:buFont typeface="Helvetica Neue"/>
              <a:buNone/>
            </a:pPr>
            <a:r>
              <a:rPr b="1" i="0" lang="en" sz="4100" u="none" cap="none" strike="noStrike">
                <a:solidFill>
                  <a:srgbClr val="D5D5D5"/>
                </a:solidFill>
                <a:latin typeface="Helvetica Neue"/>
                <a:ea typeface="Helvetica Neue"/>
                <a:cs typeface="Helvetica Neue"/>
                <a:sym typeface="Helvetica Neue"/>
              </a:rPr>
              <a:t>科技執法行不行</a:t>
            </a:r>
            <a:endParaRPr/>
          </a:p>
        </p:txBody>
      </p:sp>
      <p:sp>
        <p:nvSpPr>
          <p:cNvPr id="123" name="Google Shape;123;p29"/>
          <p:cNvSpPr txBox="1"/>
          <p:nvPr>
            <p:ph idx="4294967295" type="subTitle"/>
          </p:nvPr>
        </p:nvSpPr>
        <p:spPr>
          <a:xfrm>
            <a:off x="560624" y="2067023"/>
            <a:ext cx="2021700" cy="425400"/>
          </a:xfrm>
          <a:prstGeom prst="rect">
            <a:avLst/>
          </a:prstGeom>
          <a:noFill/>
          <a:ln>
            <a:noFill/>
          </a:ln>
        </p:spPr>
        <p:txBody>
          <a:bodyPr anchorCtr="0" anchor="t" bIns="19050" lIns="19050" spcFirstLastPara="1" rIns="19050" wrap="square" tIns="19050">
            <a:normAutofit/>
          </a:bodyPr>
          <a:lstStyle/>
          <a:p>
            <a:pPr indent="0" lvl="0" marL="0" marR="0" rtl="0" algn="l">
              <a:lnSpc>
                <a:spcPct val="100000"/>
              </a:lnSpc>
              <a:spcBef>
                <a:spcPts val="0"/>
              </a:spcBef>
              <a:spcAft>
                <a:spcPts val="0"/>
              </a:spcAft>
              <a:buClr>
                <a:srgbClr val="D5D5D5"/>
              </a:buClr>
              <a:buSzPts val="2100"/>
              <a:buFont typeface="Helvetica Neue"/>
              <a:buNone/>
            </a:pPr>
            <a:r>
              <a:rPr b="1" i="0" lang="en" sz="2100" u="none" cap="none" strike="noStrike">
                <a:solidFill>
                  <a:srgbClr val="D5D5D5"/>
                </a:solidFill>
                <a:latin typeface="Helvetica Neue"/>
                <a:ea typeface="Helvetica Neue"/>
                <a:cs typeface="Helvetica Neue"/>
                <a:sym typeface="Helvetica Neue"/>
              </a:rPr>
              <a:t>BDSE 30 第一組</a:t>
            </a:r>
            <a:endParaRPr/>
          </a:p>
        </p:txBody>
      </p:sp>
      <p:sp>
        <p:nvSpPr>
          <p:cNvPr id="124" name="Google Shape;124;p29"/>
          <p:cNvSpPr txBox="1"/>
          <p:nvPr>
            <p:ph idx="4294967295" type="subTitle"/>
          </p:nvPr>
        </p:nvSpPr>
        <p:spPr>
          <a:xfrm>
            <a:off x="239999" y="4055798"/>
            <a:ext cx="2021700" cy="425400"/>
          </a:xfrm>
          <a:prstGeom prst="rect">
            <a:avLst/>
          </a:prstGeom>
          <a:noFill/>
          <a:ln>
            <a:noFill/>
          </a:ln>
        </p:spPr>
        <p:txBody>
          <a:bodyPr anchorCtr="0" anchor="t" bIns="19050" lIns="19050" spcFirstLastPara="1" rIns="19050" wrap="square" tIns="19050">
            <a:normAutofit/>
          </a:bodyPr>
          <a:lstStyle/>
          <a:p>
            <a:pPr indent="0" lvl="0" marL="0" marR="0" rtl="0" algn="l">
              <a:lnSpc>
                <a:spcPct val="100000"/>
              </a:lnSpc>
              <a:spcBef>
                <a:spcPts val="0"/>
              </a:spcBef>
              <a:spcAft>
                <a:spcPts val="0"/>
              </a:spcAft>
              <a:buClr>
                <a:srgbClr val="D5D5D5"/>
              </a:buClr>
              <a:buSzPts val="2100"/>
              <a:buFont typeface="Helvetica Neue"/>
              <a:buNone/>
            </a:pPr>
            <a:r>
              <a:rPr b="1" lang="en">
                <a:solidFill>
                  <a:srgbClr val="D5D5D5"/>
                </a:solidFill>
              </a:rPr>
              <a:t>組長：蕭郁傑</a:t>
            </a:r>
            <a:endParaRPr sz="1500"/>
          </a:p>
        </p:txBody>
      </p:sp>
      <p:sp>
        <p:nvSpPr>
          <p:cNvPr id="125" name="Google Shape;125;p29"/>
          <p:cNvSpPr txBox="1"/>
          <p:nvPr>
            <p:ph idx="4294967295" type="subTitle"/>
          </p:nvPr>
        </p:nvSpPr>
        <p:spPr>
          <a:xfrm>
            <a:off x="239999" y="4481200"/>
            <a:ext cx="7977600" cy="425400"/>
          </a:xfrm>
          <a:prstGeom prst="rect">
            <a:avLst/>
          </a:prstGeom>
          <a:noFill/>
          <a:ln>
            <a:noFill/>
          </a:ln>
        </p:spPr>
        <p:txBody>
          <a:bodyPr anchorCtr="0" anchor="t" bIns="19050" lIns="19050" spcFirstLastPara="1" rIns="19050" wrap="square" tIns="19050">
            <a:normAutofit/>
          </a:bodyPr>
          <a:lstStyle/>
          <a:p>
            <a:pPr indent="0" lvl="0" marL="0" marR="0" rtl="0" algn="l">
              <a:lnSpc>
                <a:spcPct val="100000"/>
              </a:lnSpc>
              <a:spcBef>
                <a:spcPts val="0"/>
              </a:spcBef>
              <a:spcAft>
                <a:spcPts val="0"/>
              </a:spcAft>
              <a:buClr>
                <a:srgbClr val="D5D5D5"/>
              </a:buClr>
              <a:buSzPts val="2100"/>
              <a:buFont typeface="Helvetica Neue"/>
              <a:buNone/>
            </a:pPr>
            <a:r>
              <a:rPr b="1" lang="en">
                <a:solidFill>
                  <a:srgbClr val="D5D5D5"/>
                </a:solidFill>
              </a:rPr>
              <a:t>組員：</a:t>
            </a:r>
            <a:r>
              <a:rPr b="1" lang="en">
                <a:solidFill>
                  <a:srgbClr val="D5D5D5"/>
                </a:solidFill>
              </a:rPr>
              <a:t>林少威、林維彥、紀佩萱、楊婕安、徐佳愷</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B"/>
        </a:solidFill>
      </p:bgPr>
    </p:bg>
    <p:spTree>
      <p:nvGrpSpPr>
        <p:cNvPr id="256" name="Shape 256"/>
        <p:cNvGrpSpPr/>
        <p:nvPr/>
      </p:nvGrpSpPr>
      <p:grpSpPr>
        <a:xfrm>
          <a:off x="0" y="0"/>
          <a:ext cx="0" cy="0"/>
          <a:chOff x="0" y="0"/>
          <a:chExt cx="0" cy="0"/>
        </a:xfrm>
      </p:grpSpPr>
      <p:pic>
        <p:nvPicPr>
          <p:cNvPr descr="photo-1587307293162-2fb7a3ebfc75.jpeg" id="257" name="Google Shape;257;p38"/>
          <p:cNvPicPr preferRelativeResize="0"/>
          <p:nvPr/>
        </p:nvPicPr>
        <p:blipFill rotWithShape="1">
          <a:blip r:embed="rId3">
            <a:alphaModFix/>
          </a:blip>
          <a:srcRect b="0" l="0" r="0" t="0"/>
          <a:stretch/>
        </p:blipFill>
        <p:spPr>
          <a:xfrm>
            <a:off x="-179944" y="0"/>
            <a:ext cx="3473302" cy="5143500"/>
          </a:xfrm>
          <a:prstGeom prst="rect">
            <a:avLst/>
          </a:prstGeom>
          <a:noFill/>
          <a:ln>
            <a:noFill/>
          </a:ln>
        </p:spPr>
      </p:pic>
      <p:sp>
        <p:nvSpPr>
          <p:cNvPr id="258" name="Google Shape;258;p38"/>
          <p:cNvSpPr/>
          <p:nvPr/>
        </p:nvSpPr>
        <p:spPr>
          <a:xfrm>
            <a:off x="1580654" y="-1046713"/>
            <a:ext cx="14691348" cy="6243858"/>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59" name="Google Shape;259;p38"/>
          <p:cNvSpPr txBox="1"/>
          <p:nvPr>
            <p:ph type="title"/>
          </p:nvPr>
        </p:nvSpPr>
        <p:spPr>
          <a:xfrm>
            <a:off x="261395" y="404010"/>
            <a:ext cx="3895800" cy="537300"/>
          </a:xfrm>
          <a:prstGeom prst="rect">
            <a:avLst/>
          </a:prstGeom>
          <a:noFill/>
          <a:ln>
            <a:noFill/>
          </a:ln>
        </p:spPr>
        <p:txBody>
          <a:bodyPr anchorCtr="0" anchor="ctr"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400">
                <a:solidFill>
                  <a:srgbClr val="D5D5D5"/>
                </a:solidFill>
              </a:rPr>
              <a:t>資料</a:t>
            </a:r>
            <a:r>
              <a:rPr lang="en" sz="2400">
                <a:solidFill>
                  <a:srgbClr val="D5D5D5"/>
                </a:solidFill>
              </a:rPr>
              <a:t>收集</a:t>
            </a:r>
            <a:endParaRPr sz="2400">
              <a:solidFill>
                <a:srgbClr val="D5D5D5"/>
              </a:solidFill>
            </a:endParaRPr>
          </a:p>
        </p:txBody>
      </p:sp>
      <p:grpSp>
        <p:nvGrpSpPr>
          <p:cNvPr id="260" name="Google Shape;260;p38"/>
          <p:cNvGrpSpPr/>
          <p:nvPr/>
        </p:nvGrpSpPr>
        <p:grpSpPr>
          <a:xfrm>
            <a:off x="2609675" y="2619350"/>
            <a:ext cx="6030150" cy="1113175"/>
            <a:chOff x="2609675" y="2847950"/>
            <a:chExt cx="6030150" cy="1113175"/>
          </a:xfrm>
        </p:grpSpPr>
        <p:grpSp>
          <p:nvGrpSpPr>
            <p:cNvPr id="261" name="Google Shape;261;p38"/>
            <p:cNvGrpSpPr/>
            <p:nvPr/>
          </p:nvGrpSpPr>
          <p:grpSpPr>
            <a:xfrm>
              <a:off x="2609675" y="2847950"/>
              <a:ext cx="6030150" cy="1113175"/>
              <a:chOff x="2609675" y="2695550"/>
              <a:chExt cx="6030150" cy="1113175"/>
            </a:xfrm>
          </p:grpSpPr>
          <p:pic>
            <p:nvPicPr>
              <p:cNvPr id="262" name="Google Shape;262;p38"/>
              <p:cNvPicPr preferRelativeResize="0"/>
              <p:nvPr/>
            </p:nvPicPr>
            <p:blipFill rotWithShape="1">
              <a:blip r:embed="rId4">
                <a:alphaModFix/>
              </a:blip>
              <a:srcRect b="54320" l="1056" r="7091" t="8565"/>
              <a:stretch/>
            </p:blipFill>
            <p:spPr>
              <a:xfrm>
                <a:off x="2609675" y="2695550"/>
                <a:ext cx="6030150" cy="1113175"/>
              </a:xfrm>
              <a:prstGeom prst="rect">
                <a:avLst/>
              </a:prstGeom>
              <a:noFill/>
              <a:ln>
                <a:noFill/>
              </a:ln>
            </p:spPr>
          </p:pic>
          <p:sp>
            <p:nvSpPr>
              <p:cNvPr id="263" name="Google Shape;263;p38"/>
              <p:cNvSpPr/>
              <p:nvPr/>
            </p:nvSpPr>
            <p:spPr>
              <a:xfrm>
                <a:off x="4762000" y="2820000"/>
                <a:ext cx="801461" cy="193169"/>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8"/>
              <p:cNvSpPr/>
              <p:nvPr/>
            </p:nvSpPr>
            <p:spPr>
              <a:xfrm>
                <a:off x="7675475" y="2819975"/>
                <a:ext cx="750600" cy="1932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38"/>
            <p:cNvSpPr txBox="1"/>
            <p:nvPr/>
          </p:nvSpPr>
          <p:spPr>
            <a:xfrm>
              <a:off x="2609675" y="2853825"/>
              <a:ext cx="624600" cy="23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Helvetica Neue"/>
                  <a:ea typeface="Helvetica Neue"/>
                  <a:cs typeface="Helvetica Neue"/>
                  <a:sym typeface="Helvetica Neue"/>
                </a:rPr>
                <a:t>高雄</a:t>
              </a:r>
              <a:r>
                <a:rPr lang="en" sz="1100">
                  <a:solidFill>
                    <a:schemeClr val="lt1"/>
                  </a:solidFill>
                  <a:latin typeface="Helvetica Neue"/>
                  <a:ea typeface="Helvetica Neue"/>
                  <a:cs typeface="Helvetica Neue"/>
                  <a:sym typeface="Helvetica Neue"/>
                </a:rPr>
                <a:t>市</a:t>
              </a:r>
              <a:endParaRPr sz="1100">
                <a:solidFill>
                  <a:schemeClr val="lt1"/>
                </a:solidFill>
                <a:latin typeface="Helvetica Neue"/>
                <a:ea typeface="Helvetica Neue"/>
                <a:cs typeface="Helvetica Neue"/>
                <a:sym typeface="Helvetica Neue"/>
              </a:endParaRPr>
            </a:p>
          </p:txBody>
        </p:sp>
      </p:grpSp>
      <p:grpSp>
        <p:nvGrpSpPr>
          <p:cNvPr id="266" name="Google Shape;266;p38"/>
          <p:cNvGrpSpPr/>
          <p:nvPr/>
        </p:nvGrpSpPr>
        <p:grpSpPr>
          <a:xfrm>
            <a:off x="2609675" y="1458569"/>
            <a:ext cx="6008450" cy="1113181"/>
            <a:chOff x="2609675" y="1763244"/>
            <a:chExt cx="6008450" cy="1113181"/>
          </a:xfrm>
        </p:grpSpPr>
        <p:pic>
          <p:nvPicPr>
            <p:cNvPr id="267" name="Google Shape;267;p38"/>
            <p:cNvPicPr preferRelativeResize="0"/>
            <p:nvPr/>
          </p:nvPicPr>
          <p:blipFill rotWithShape="1">
            <a:blip r:embed="rId5">
              <a:alphaModFix/>
            </a:blip>
            <a:srcRect b="0" l="358" r="0" t="0"/>
            <a:stretch/>
          </p:blipFill>
          <p:spPr>
            <a:xfrm>
              <a:off x="2609675" y="1763250"/>
              <a:ext cx="6008450" cy="1113175"/>
            </a:xfrm>
            <a:prstGeom prst="rect">
              <a:avLst/>
            </a:prstGeom>
            <a:noFill/>
            <a:ln>
              <a:noFill/>
            </a:ln>
          </p:spPr>
        </p:pic>
        <p:sp>
          <p:nvSpPr>
            <p:cNvPr id="268" name="Google Shape;268;p38"/>
            <p:cNvSpPr/>
            <p:nvPr/>
          </p:nvSpPr>
          <p:spPr>
            <a:xfrm>
              <a:off x="4647650" y="1763250"/>
              <a:ext cx="747966" cy="201705"/>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8"/>
            <p:cNvSpPr/>
            <p:nvPr/>
          </p:nvSpPr>
          <p:spPr>
            <a:xfrm>
              <a:off x="7199231" y="1763244"/>
              <a:ext cx="896700" cy="2016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8"/>
            <p:cNvSpPr txBox="1"/>
            <p:nvPr/>
          </p:nvSpPr>
          <p:spPr>
            <a:xfrm>
              <a:off x="2609675" y="1763250"/>
              <a:ext cx="624600" cy="23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Helvetica Neue"/>
                  <a:ea typeface="Helvetica Neue"/>
                  <a:cs typeface="Helvetica Neue"/>
                  <a:sym typeface="Helvetica Neue"/>
                </a:rPr>
                <a:t>新北</a:t>
              </a:r>
              <a:r>
                <a:rPr lang="en" sz="1100">
                  <a:solidFill>
                    <a:schemeClr val="lt1"/>
                  </a:solidFill>
                  <a:latin typeface="Helvetica Neue"/>
                  <a:ea typeface="Helvetica Neue"/>
                  <a:cs typeface="Helvetica Neue"/>
                  <a:sym typeface="Helvetica Neue"/>
                </a:rPr>
                <a:t>市</a:t>
              </a:r>
              <a:endParaRPr sz="1100">
                <a:solidFill>
                  <a:schemeClr val="lt1"/>
                </a:solidFill>
                <a:latin typeface="Helvetica Neue"/>
                <a:ea typeface="Helvetica Neue"/>
                <a:cs typeface="Helvetica Neue"/>
                <a:sym typeface="Helvetica Neue"/>
              </a:endParaRPr>
            </a:p>
          </p:txBody>
        </p:sp>
      </p:grpSp>
      <p:grpSp>
        <p:nvGrpSpPr>
          <p:cNvPr id="271" name="Google Shape;271;p38"/>
          <p:cNvGrpSpPr/>
          <p:nvPr/>
        </p:nvGrpSpPr>
        <p:grpSpPr>
          <a:xfrm>
            <a:off x="2609675" y="3806200"/>
            <a:ext cx="6084724" cy="886500"/>
            <a:chOff x="2609675" y="3958600"/>
            <a:chExt cx="6084724" cy="886500"/>
          </a:xfrm>
        </p:grpSpPr>
        <p:pic>
          <p:nvPicPr>
            <p:cNvPr id="272" name="Google Shape;272;p38"/>
            <p:cNvPicPr preferRelativeResize="0"/>
            <p:nvPr/>
          </p:nvPicPr>
          <p:blipFill rotWithShape="1">
            <a:blip r:embed="rId6">
              <a:alphaModFix/>
            </a:blip>
            <a:srcRect b="-1988" l="1314" r="608" t="44364"/>
            <a:stretch/>
          </p:blipFill>
          <p:spPr>
            <a:xfrm>
              <a:off x="2609675" y="3958625"/>
              <a:ext cx="6084724" cy="886475"/>
            </a:xfrm>
            <a:prstGeom prst="rect">
              <a:avLst/>
            </a:prstGeom>
            <a:noFill/>
            <a:ln>
              <a:noFill/>
            </a:ln>
          </p:spPr>
        </p:pic>
        <p:sp>
          <p:nvSpPr>
            <p:cNvPr id="273" name="Google Shape;273;p38"/>
            <p:cNvSpPr/>
            <p:nvPr/>
          </p:nvSpPr>
          <p:spPr>
            <a:xfrm>
              <a:off x="3675625" y="3958625"/>
              <a:ext cx="624600" cy="230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8"/>
            <p:cNvSpPr/>
            <p:nvPr/>
          </p:nvSpPr>
          <p:spPr>
            <a:xfrm>
              <a:off x="7596775" y="3966125"/>
              <a:ext cx="669000" cy="2151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8"/>
            <p:cNvSpPr txBox="1"/>
            <p:nvPr/>
          </p:nvSpPr>
          <p:spPr>
            <a:xfrm>
              <a:off x="2609675" y="3958600"/>
              <a:ext cx="624600" cy="230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Helvetica Neue"/>
                  <a:ea typeface="Helvetica Neue"/>
                  <a:cs typeface="Helvetica Neue"/>
                  <a:sym typeface="Helvetica Neue"/>
                </a:rPr>
                <a:t>桃園</a:t>
              </a:r>
              <a:r>
                <a:rPr lang="en" sz="1100">
                  <a:solidFill>
                    <a:schemeClr val="lt1"/>
                  </a:solidFill>
                  <a:latin typeface="Helvetica Neue"/>
                  <a:ea typeface="Helvetica Neue"/>
                  <a:cs typeface="Helvetica Neue"/>
                  <a:sym typeface="Helvetica Neue"/>
                </a:rPr>
                <a:t>市</a:t>
              </a:r>
              <a:endParaRPr sz="1100">
                <a:solidFill>
                  <a:schemeClr val="lt1"/>
                </a:solidFill>
                <a:latin typeface="Helvetica Neue"/>
                <a:ea typeface="Helvetica Neue"/>
                <a:cs typeface="Helvetica Neue"/>
                <a:sym typeface="Helvetica Neue"/>
              </a:endParaRPr>
            </a:p>
          </p:txBody>
        </p:sp>
      </p:grpSp>
      <p:sp>
        <p:nvSpPr>
          <p:cNvPr id="276" name="Google Shape;276;p38"/>
          <p:cNvSpPr txBox="1"/>
          <p:nvPr/>
        </p:nvSpPr>
        <p:spPr>
          <a:xfrm>
            <a:off x="3198500" y="219675"/>
            <a:ext cx="42090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latin typeface="Helvetica Neue"/>
                <a:ea typeface="Helvetica Neue"/>
                <a:cs typeface="Helvetica Neue"/>
                <a:sym typeface="Helvetica Neue"/>
              </a:rPr>
              <a:t>科技執法地點資料</a:t>
            </a:r>
            <a:endParaRPr b="1" sz="2800">
              <a:latin typeface="Helvetica Neue"/>
              <a:ea typeface="Helvetica Neue"/>
              <a:cs typeface="Helvetica Neue"/>
              <a:sym typeface="Helvetica Neue"/>
            </a:endParaRPr>
          </a:p>
        </p:txBody>
      </p:sp>
      <p:sp>
        <p:nvSpPr>
          <p:cNvPr id="277" name="Google Shape;277;p38"/>
          <p:cNvSpPr txBox="1"/>
          <p:nvPr>
            <p:ph idx="2" type="body"/>
          </p:nvPr>
        </p:nvSpPr>
        <p:spPr>
          <a:xfrm>
            <a:off x="3198500" y="739150"/>
            <a:ext cx="5594700" cy="363600"/>
          </a:xfrm>
          <a:prstGeom prst="rect">
            <a:avLst/>
          </a:prstGeom>
          <a:noFill/>
          <a:ln>
            <a:noFill/>
          </a:ln>
        </p:spPr>
        <p:txBody>
          <a:bodyPr anchorCtr="0" anchor="ctr" bIns="19050" lIns="19050" spcFirstLastPara="1" rIns="19050" wrap="square" tIns="19050">
            <a:normAutofit/>
          </a:bodyPr>
          <a:lstStyle/>
          <a:p>
            <a:pPr indent="0" lvl="0" marL="0" rtl="0" algn="l">
              <a:lnSpc>
                <a:spcPct val="115000"/>
              </a:lnSpc>
              <a:spcBef>
                <a:spcPts val="0"/>
              </a:spcBef>
              <a:spcAft>
                <a:spcPts val="0"/>
              </a:spcAft>
              <a:buNone/>
            </a:pPr>
            <a:r>
              <a:rPr lang="en"/>
              <a:t>各縣市公布規格不一致，多種檔案格式需整合</a:t>
            </a:r>
            <a:endParaRPr/>
          </a:p>
        </p:txBody>
      </p:sp>
      <p:pic>
        <p:nvPicPr>
          <p:cNvPr id="278" name="Google Shape;278;p38"/>
          <p:cNvPicPr preferRelativeResize="0"/>
          <p:nvPr/>
        </p:nvPicPr>
        <p:blipFill>
          <a:blip r:embed="rId7">
            <a:alphaModFix/>
          </a:blip>
          <a:stretch>
            <a:fillRect/>
          </a:stretch>
        </p:blipFill>
        <p:spPr>
          <a:xfrm>
            <a:off x="-18288" y="4910328"/>
            <a:ext cx="9144003" cy="299145"/>
          </a:xfrm>
          <a:prstGeom prst="rect">
            <a:avLst/>
          </a:prstGeom>
          <a:noFill/>
          <a:ln>
            <a:noFill/>
          </a:ln>
        </p:spPr>
      </p:pic>
      <p:grpSp>
        <p:nvGrpSpPr>
          <p:cNvPr id="279" name="Google Shape;279;p38"/>
          <p:cNvGrpSpPr/>
          <p:nvPr/>
        </p:nvGrpSpPr>
        <p:grpSpPr>
          <a:xfrm>
            <a:off x="-57705" y="521637"/>
            <a:ext cx="2011644" cy="2011644"/>
            <a:chOff x="214225" y="2897200"/>
            <a:chExt cx="1728216" cy="1728216"/>
          </a:xfrm>
        </p:grpSpPr>
        <p:pic>
          <p:nvPicPr>
            <p:cNvPr id="280" name="Google Shape;280;p38"/>
            <p:cNvPicPr preferRelativeResize="0"/>
            <p:nvPr/>
          </p:nvPicPr>
          <p:blipFill>
            <a:blip r:embed="rId8">
              <a:alphaModFix/>
            </a:blip>
            <a:stretch>
              <a:fillRect/>
            </a:stretch>
          </p:blipFill>
          <p:spPr>
            <a:xfrm>
              <a:off x="214225" y="2897200"/>
              <a:ext cx="1728216" cy="1728216"/>
            </a:xfrm>
            <a:prstGeom prst="rect">
              <a:avLst/>
            </a:prstGeom>
            <a:noFill/>
            <a:ln>
              <a:noFill/>
            </a:ln>
          </p:spPr>
        </p:pic>
        <p:sp>
          <p:nvSpPr>
            <p:cNvPr id="281" name="Google Shape;281;p38"/>
            <p:cNvSpPr txBox="1"/>
            <p:nvPr/>
          </p:nvSpPr>
          <p:spPr>
            <a:xfrm>
              <a:off x="686234" y="39148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徐佳愷</a:t>
              </a:r>
              <a:endParaRPr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B"/>
        </a:solidFill>
      </p:bgPr>
    </p:bg>
    <p:spTree>
      <p:nvGrpSpPr>
        <p:cNvPr id="285" name="Shape 285"/>
        <p:cNvGrpSpPr/>
        <p:nvPr/>
      </p:nvGrpSpPr>
      <p:grpSpPr>
        <a:xfrm>
          <a:off x="0" y="0"/>
          <a:ext cx="0" cy="0"/>
          <a:chOff x="0" y="0"/>
          <a:chExt cx="0" cy="0"/>
        </a:xfrm>
      </p:grpSpPr>
      <p:pic>
        <p:nvPicPr>
          <p:cNvPr descr="photo-1587307293162-2fb7a3ebfc75.jpeg" id="286" name="Google Shape;286;p39"/>
          <p:cNvPicPr preferRelativeResize="0"/>
          <p:nvPr/>
        </p:nvPicPr>
        <p:blipFill rotWithShape="1">
          <a:blip r:embed="rId3">
            <a:alphaModFix/>
          </a:blip>
          <a:srcRect b="0" l="0" r="0" t="0"/>
          <a:stretch/>
        </p:blipFill>
        <p:spPr>
          <a:xfrm>
            <a:off x="-179944" y="0"/>
            <a:ext cx="3473302" cy="5143500"/>
          </a:xfrm>
          <a:prstGeom prst="rect">
            <a:avLst/>
          </a:prstGeom>
          <a:noFill/>
          <a:ln>
            <a:noFill/>
          </a:ln>
        </p:spPr>
      </p:pic>
      <p:sp>
        <p:nvSpPr>
          <p:cNvPr id="287" name="Google Shape;287;p39"/>
          <p:cNvSpPr/>
          <p:nvPr/>
        </p:nvSpPr>
        <p:spPr>
          <a:xfrm>
            <a:off x="1580654" y="-1046713"/>
            <a:ext cx="14691348" cy="6243858"/>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ㄌ</a:t>
            </a:r>
            <a:endParaRPr b="0" i="0" sz="1200" u="none" cap="none" strike="noStrike">
              <a:solidFill>
                <a:srgbClr val="FFFFFF"/>
              </a:solidFill>
              <a:latin typeface="Helvetica Neue"/>
              <a:ea typeface="Helvetica Neue"/>
              <a:cs typeface="Helvetica Neue"/>
              <a:sym typeface="Helvetica Neue"/>
            </a:endParaRPr>
          </a:p>
        </p:txBody>
      </p:sp>
      <p:sp>
        <p:nvSpPr>
          <p:cNvPr id="288" name="Google Shape;288;p39"/>
          <p:cNvSpPr txBox="1"/>
          <p:nvPr>
            <p:ph type="title"/>
          </p:nvPr>
        </p:nvSpPr>
        <p:spPr>
          <a:xfrm>
            <a:off x="3324478" y="404010"/>
            <a:ext cx="5140500" cy="537300"/>
          </a:xfrm>
          <a:prstGeom prst="rect">
            <a:avLst/>
          </a:prstGeom>
          <a:noFill/>
          <a:ln>
            <a:noFill/>
          </a:ln>
        </p:spPr>
        <p:txBody>
          <a:bodyPr anchorCtr="0" anchor="ctr" bIns="19050" lIns="19050" spcFirstLastPara="1" rIns="19050" wrap="square" tIns="19050">
            <a:normAutofit/>
          </a:bodyPr>
          <a:lstStyle/>
          <a:p>
            <a:pPr indent="0" lvl="0" marL="0" rtl="0" algn="l">
              <a:lnSpc>
                <a:spcPct val="80000"/>
              </a:lnSpc>
              <a:spcBef>
                <a:spcPts val="0"/>
              </a:spcBef>
              <a:spcAft>
                <a:spcPts val="0"/>
              </a:spcAft>
              <a:buClr>
                <a:srgbClr val="000000"/>
              </a:buClr>
              <a:buSzPts val="2800"/>
              <a:buFont typeface="Helvetica Neue"/>
              <a:buNone/>
            </a:pPr>
            <a:r>
              <a:rPr lang="en" sz="2800"/>
              <a:t>經緯度收集方式</a:t>
            </a:r>
            <a:endParaRPr sz="2800"/>
          </a:p>
        </p:txBody>
      </p:sp>
      <p:sp>
        <p:nvSpPr>
          <p:cNvPr id="289" name="Google Shape;289;p39"/>
          <p:cNvSpPr txBox="1"/>
          <p:nvPr>
            <p:ph idx="2" type="body"/>
          </p:nvPr>
        </p:nvSpPr>
        <p:spPr>
          <a:xfrm>
            <a:off x="2945625" y="1123312"/>
            <a:ext cx="5992800" cy="3585300"/>
          </a:xfrm>
          <a:prstGeom prst="rect">
            <a:avLst/>
          </a:prstGeom>
          <a:noFill/>
          <a:ln>
            <a:noFill/>
          </a:ln>
        </p:spPr>
        <p:txBody>
          <a:bodyPr anchorCtr="0" anchor="ctr" bIns="19050" lIns="19050" spcFirstLastPara="1" rIns="19050" wrap="square" tIns="19050">
            <a:noAutofit/>
          </a:bodyPr>
          <a:lstStyle/>
          <a:p>
            <a:pPr indent="-317500" lvl="0" marL="457200" rtl="0" algn="l">
              <a:lnSpc>
                <a:spcPct val="115000"/>
              </a:lnSpc>
              <a:spcBef>
                <a:spcPts val="0"/>
              </a:spcBef>
              <a:spcAft>
                <a:spcPts val="0"/>
              </a:spcAft>
              <a:buSzPts val="1400"/>
              <a:buAutoNum type="arabicPeriod"/>
            </a:pPr>
            <a:r>
              <a:rPr b="1" lang="en" sz="1400"/>
              <a:t>國/省道公里數或路面裝置編號：</a:t>
            </a:r>
            <a:endParaRPr b="1" sz="1400"/>
          </a:p>
          <a:p>
            <a:pPr indent="0" lvl="0" marL="457200" rtl="0" algn="l">
              <a:lnSpc>
                <a:spcPct val="115000"/>
              </a:lnSpc>
              <a:spcBef>
                <a:spcPts val="0"/>
              </a:spcBef>
              <a:spcAft>
                <a:spcPts val="0"/>
              </a:spcAft>
              <a:buNone/>
            </a:pPr>
            <a:r>
              <a:rPr lang="en" sz="1400"/>
              <a:t>參考政府資料開放平台或公路總局資料</a:t>
            </a:r>
            <a:endParaRPr sz="1400"/>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AutoNum type="arabicPeriod"/>
            </a:pPr>
            <a:r>
              <a:rPr b="1" lang="en" sz="1400"/>
              <a:t>精確地址：</a:t>
            </a:r>
            <a:endParaRPr b="1" sz="1400"/>
          </a:p>
          <a:p>
            <a:pPr indent="0" lvl="0" marL="457200" rtl="0" algn="l">
              <a:lnSpc>
                <a:spcPct val="115000"/>
              </a:lnSpc>
              <a:spcBef>
                <a:spcPts val="0"/>
              </a:spcBef>
              <a:spcAft>
                <a:spcPts val="0"/>
              </a:spcAft>
              <a:buNone/>
            </a:pPr>
            <a:r>
              <a:rPr lang="en" sz="1400"/>
              <a:t>Selenium自動化程式結合Google Map擷取經緯度    </a:t>
            </a:r>
            <a:endParaRPr sz="1400"/>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AutoNum type="arabicPeriod"/>
            </a:pPr>
            <a:r>
              <a:rPr b="1" lang="en" sz="1400"/>
              <a:t>模糊地址：</a:t>
            </a:r>
            <a:endParaRPr b="1" sz="1400"/>
          </a:p>
          <a:p>
            <a:pPr indent="0" lvl="0" marL="457200" rtl="0" algn="l">
              <a:lnSpc>
                <a:spcPct val="115000"/>
              </a:lnSpc>
              <a:spcBef>
                <a:spcPts val="0"/>
              </a:spcBef>
              <a:spcAft>
                <a:spcPts val="0"/>
              </a:spcAft>
              <a:buNone/>
            </a:pPr>
            <a:r>
              <a:rPr lang="en" sz="1400"/>
              <a:t>Google Map街景搜尋執法告示牌</a:t>
            </a:r>
            <a:endParaRPr sz="1400"/>
          </a:p>
          <a:p>
            <a:pPr indent="0" lvl="0" marL="457200" rtl="0" algn="l">
              <a:lnSpc>
                <a:spcPct val="115000"/>
              </a:lnSpc>
              <a:spcBef>
                <a:spcPts val="0"/>
              </a:spcBef>
              <a:spcAft>
                <a:spcPts val="0"/>
              </a:spcAft>
              <a:buNone/>
            </a:pPr>
            <a:r>
              <a:t/>
            </a:r>
            <a:endParaRPr sz="1400"/>
          </a:p>
          <a:p>
            <a:pPr indent="0" lvl="0" marL="457200" rtl="0" algn="l">
              <a:lnSpc>
                <a:spcPct val="115000"/>
              </a:lnSpc>
              <a:spcBef>
                <a:spcPts val="0"/>
              </a:spcBef>
              <a:spcAft>
                <a:spcPts val="0"/>
              </a:spcAft>
              <a:buNone/>
            </a:pPr>
            <a:r>
              <a:rPr b="1" lang="en" sz="1200"/>
              <a:t>註：「道路交通管理處罰條例」第7條之2第3項規定：</a:t>
            </a:r>
            <a:endParaRPr b="1" sz="1200"/>
          </a:p>
          <a:p>
            <a:pPr indent="0" lvl="0" marL="457200" rtl="0" algn="l">
              <a:lnSpc>
                <a:spcPct val="115000"/>
              </a:lnSpc>
              <a:spcBef>
                <a:spcPts val="0"/>
              </a:spcBef>
              <a:spcAft>
                <a:spcPts val="0"/>
              </a:spcAft>
              <a:buNone/>
            </a:pPr>
            <a:r>
              <a:rPr lang="en" sz="1200"/>
              <a:t>採用科學儀器取得證據資料證明者，在一般道路應於100公尺至300公尺前，</a:t>
            </a:r>
            <a:endParaRPr sz="1200"/>
          </a:p>
          <a:p>
            <a:pPr indent="0" lvl="0" marL="457200" rtl="0" algn="l">
              <a:lnSpc>
                <a:spcPct val="115000"/>
              </a:lnSpc>
              <a:spcBef>
                <a:spcPts val="0"/>
              </a:spcBef>
              <a:spcAft>
                <a:spcPts val="0"/>
              </a:spcAft>
              <a:buNone/>
            </a:pPr>
            <a:r>
              <a:rPr lang="en" sz="1200"/>
              <a:t>在高速公路、快速公路應於300公尺至1000公尺前，設置測速取締標誌。</a:t>
            </a:r>
            <a:endParaRPr sz="1200"/>
          </a:p>
          <a:p>
            <a:pPr indent="0" lvl="0" marL="0" rtl="0" algn="l">
              <a:lnSpc>
                <a:spcPct val="115000"/>
              </a:lnSpc>
              <a:spcBef>
                <a:spcPts val="0"/>
              </a:spcBef>
              <a:spcAft>
                <a:spcPts val="0"/>
              </a:spcAft>
              <a:buNone/>
            </a:pPr>
            <a:r>
              <a:t/>
            </a:r>
            <a:endParaRPr b="0" i="0" sz="1200" u="none" cap="none" strike="noStrike">
              <a:solidFill>
                <a:srgbClr val="000000"/>
              </a:solidFill>
              <a:latin typeface="Helvetica Neue"/>
              <a:ea typeface="Helvetica Neue"/>
              <a:cs typeface="Helvetica Neue"/>
              <a:sym typeface="Helvetica Neue"/>
            </a:endParaRPr>
          </a:p>
        </p:txBody>
      </p:sp>
      <p:pic>
        <p:nvPicPr>
          <p:cNvPr id="290" name="Google Shape;290;p39"/>
          <p:cNvPicPr preferRelativeResize="0"/>
          <p:nvPr/>
        </p:nvPicPr>
        <p:blipFill rotWithShape="1">
          <a:blip r:embed="rId4">
            <a:alphaModFix/>
          </a:blip>
          <a:srcRect b="0" l="15968" r="19953" t="0"/>
          <a:stretch/>
        </p:blipFill>
        <p:spPr>
          <a:xfrm>
            <a:off x="2840933" y="3716875"/>
            <a:ext cx="517216" cy="537300"/>
          </a:xfrm>
          <a:prstGeom prst="rect">
            <a:avLst/>
          </a:prstGeom>
          <a:noFill/>
          <a:ln>
            <a:noFill/>
          </a:ln>
        </p:spPr>
      </p:pic>
      <p:pic>
        <p:nvPicPr>
          <p:cNvPr id="291" name="Google Shape;291;p39"/>
          <p:cNvPicPr preferRelativeResize="0"/>
          <p:nvPr/>
        </p:nvPicPr>
        <p:blipFill>
          <a:blip r:embed="rId5">
            <a:alphaModFix/>
          </a:blip>
          <a:stretch>
            <a:fillRect/>
          </a:stretch>
        </p:blipFill>
        <p:spPr>
          <a:xfrm>
            <a:off x="6728475" y="863013"/>
            <a:ext cx="2087750" cy="1393574"/>
          </a:xfrm>
          <a:prstGeom prst="rect">
            <a:avLst/>
          </a:prstGeom>
          <a:noFill/>
          <a:ln>
            <a:noFill/>
          </a:ln>
        </p:spPr>
      </p:pic>
      <p:sp>
        <p:nvSpPr>
          <p:cNvPr id="292" name="Google Shape;292;p39"/>
          <p:cNvSpPr txBox="1"/>
          <p:nvPr>
            <p:ph type="title"/>
          </p:nvPr>
        </p:nvSpPr>
        <p:spPr>
          <a:xfrm>
            <a:off x="261398" y="404000"/>
            <a:ext cx="2544900" cy="537300"/>
          </a:xfrm>
          <a:prstGeom prst="rect">
            <a:avLst/>
          </a:prstGeom>
          <a:noFill/>
          <a:ln>
            <a:noFill/>
          </a:ln>
        </p:spPr>
        <p:txBody>
          <a:bodyPr anchorCtr="0" anchor="ctr"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400">
                <a:solidFill>
                  <a:srgbClr val="D5D5D5"/>
                </a:solidFill>
              </a:rPr>
              <a:t>資料</a:t>
            </a:r>
            <a:r>
              <a:rPr lang="en" sz="2400">
                <a:solidFill>
                  <a:srgbClr val="D5D5D5"/>
                </a:solidFill>
              </a:rPr>
              <a:t>收集</a:t>
            </a:r>
            <a:endParaRPr sz="2400">
              <a:solidFill>
                <a:srgbClr val="D5D5D5"/>
              </a:solidFill>
            </a:endParaRPr>
          </a:p>
        </p:txBody>
      </p:sp>
      <p:pic>
        <p:nvPicPr>
          <p:cNvPr id="293" name="Google Shape;293;p39"/>
          <p:cNvPicPr preferRelativeResize="0"/>
          <p:nvPr/>
        </p:nvPicPr>
        <p:blipFill>
          <a:blip r:embed="rId6">
            <a:alphaModFix/>
          </a:blip>
          <a:stretch>
            <a:fillRect/>
          </a:stretch>
        </p:blipFill>
        <p:spPr>
          <a:xfrm>
            <a:off x="-18288" y="4910328"/>
            <a:ext cx="9144003" cy="299145"/>
          </a:xfrm>
          <a:prstGeom prst="rect">
            <a:avLst/>
          </a:prstGeom>
          <a:noFill/>
          <a:ln>
            <a:noFill/>
          </a:ln>
        </p:spPr>
      </p:pic>
      <p:grpSp>
        <p:nvGrpSpPr>
          <p:cNvPr id="294" name="Google Shape;294;p39"/>
          <p:cNvGrpSpPr/>
          <p:nvPr/>
        </p:nvGrpSpPr>
        <p:grpSpPr>
          <a:xfrm>
            <a:off x="-57705" y="521637"/>
            <a:ext cx="2011644" cy="2011644"/>
            <a:chOff x="214225" y="2897200"/>
            <a:chExt cx="1728216" cy="1728216"/>
          </a:xfrm>
        </p:grpSpPr>
        <p:pic>
          <p:nvPicPr>
            <p:cNvPr id="295" name="Google Shape;295;p39"/>
            <p:cNvPicPr preferRelativeResize="0"/>
            <p:nvPr/>
          </p:nvPicPr>
          <p:blipFill>
            <a:blip r:embed="rId7">
              <a:alphaModFix/>
            </a:blip>
            <a:stretch>
              <a:fillRect/>
            </a:stretch>
          </p:blipFill>
          <p:spPr>
            <a:xfrm>
              <a:off x="214225" y="2897200"/>
              <a:ext cx="1728216" cy="1728216"/>
            </a:xfrm>
            <a:prstGeom prst="rect">
              <a:avLst/>
            </a:prstGeom>
            <a:noFill/>
            <a:ln>
              <a:noFill/>
            </a:ln>
          </p:spPr>
        </p:pic>
        <p:sp>
          <p:nvSpPr>
            <p:cNvPr id="296" name="Google Shape;296;p39"/>
            <p:cNvSpPr txBox="1"/>
            <p:nvPr/>
          </p:nvSpPr>
          <p:spPr>
            <a:xfrm>
              <a:off x="686234" y="39148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徐佳愷</a:t>
              </a:r>
              <a:endParaRPr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EEDEB"/>
        </a:solidFill>
      </p:bgPr>
    </p:bg>
    <p:spTree>
      <p:nvGrpSpPr>
        <p:cNvPr id="300" name="Shape 300"/>
        <p:cNvGrpSpPr/>
        <p:nvPr/>
      </p:nvGrpSpPr>
      <p:grpSpPr>
        <a:xfrm>
          <a:off x="0" y="0"/>
          <a:ext cx="0" cy="0"/>
          <a:chOff x="0" y="0"/>
          <a:chExt cx="0" cy="0"/>
        </a:xfrm>
      </p:grpSpPr>
      <p:pic>
        <p:nvPicPr>
          <p:cNvPr descr="photo-1587307293162-2fb7a3ebfc75.jpeg" id="301" name="Google Shape;301;p40"/>
          <p:cNvPicPr preferRelativeResize="0"/>
          <p:nvPr/>
        </p:nvPicPr>
        <p:blipFill rotWithShape="1">
          <a:blip r:embed="rId3">
            <a:alphaModFix/>
          </a:blip>
          <a:srcRect b="0" l="0" r="0" t="0"/>
          <a:stretch/>
        </p:blipFill>
        <p:spPr>
          <a:xfrm>
            <a:off x="-179944" y="0"/>
            <a:ext cx="3473302" cy="5143500"/>
          </a:xfrm>
          <a:prstGeom prst="rect">
            <a:avLst/>
          </a:prstGeom>
          <a:noFill/>
          <a:ln>
            <a:noFill/>
          </a:ln>
        </p:spPr>
      </p:pic>
      <p:sp>
        <p:nvSpPr>
          <p:cNvPr id="302" name="Google Shape;302;p40"/>
          <p:cNvSpPr/>
          <p:nvPr/>
        </p:nvSpPr>
        <p:spPr>
          <a:xfrm>
            <a:off x="1580654" y="-1199113"/>
            <a:ext cx="14691348" cy="6243858"/>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03" name="Google Shape;303;p40"/>
          <p:cNvSpPr txBox="1"/>
          <p:nvPr>
            <p:ph type="title"/>
          </p:nvPr>
        </p:nvSpPr>
        <p:spPr>
          <a:xfrm>
            <a:off x="261398" y="404000"/>
            <a:ext cx="2437200" cy="537300"/>
          </a:xfrm>
          <a:prstGeom prst="rect">
            <a:avLst/>
          </a:prstGeom>
          <a:noFill/>
          <a:ln>
            <a:noFill/>
          </a:ln>
        </p:spPr>
        <p:txBody>
          <a:bodyPr anchorCtr="0" anchor="ctr"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400">
                <a:solidFill>
                  <a:srgbClr val="D5D5D5"/>
                </a:solidFill>
              </a:rPr>
              <a:t>資料收集</a:t>
            </a:r>
            <a:endParaRPr sz="2400">
              <a:solidFill>
                <a:srgbClr val="D5D5D5"/>
              </a:solidFill>
            </a:endParaRPr>
          </a:p>
        </p:txBody>
      </p:sp>
      <p:sp>
        <p:nvSpPr>
          <p:cNvPr id="304" name="Google Shape;304;p40"/>
          <p:cNvSpPr txBox="1"/>
          <p:nvPr/>
        </p:nvSpPr>
        <p:spPr>
          <a:xfrm>
            <a:off x="3198500" y="219675"/>
            <a:ext cx="42090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latin typeface="Helvetica Neue"/>
                <a:ea typeface="Helvetica Neue"/>
                <a:cs typeface="Helvetica Neue"/>
                <a:sym typeface="Helvetica Neue"/>
              </a:rPr>
              <a:t>自製科技執法地點總表</a:t>
            </a:r>
            <a:endParaRPr b="1" sz="2800">
              <a:latin typeface="Helvetica Neue"/>
              <a:ea typeface="Helvetica Neue"/>
              <a:cs typeface="Helvetica Neue"/>
              <a:sym typeface="Helvetica Neue"/>
            </a:endParaRPr>
          </a:p>
        </p:txBody>
      </p:sp>
      <p:grpSp>
        <p:nvGrpSpPr>
          <p:cNvPr id="305" name="Google Shape;305;p40"/>
          <p:cNvGrpSpPr/>
          <p:nvPr/>
        </p:nvGrpSpPr>
        <p:grpSpPr>
          <a:xfrm>
            <a:off x="2419099" y="1965399"/>
            <a:ext cx="6466550" cy="1833000"/>
            <a:chOff x="2276649" y="1810236"/>
            <a:chExt cx="6466550" cy="1833000"/>
          </a:xfrm>
        </p:grpSpPr>
        <p:pic>
          <p:nvPicPr>
            <p:cNvPr id="306" name="Google Shape;306;p40"/>
            <p:cNvPicPr preferRelativeResize="0"/>
            <p:nvPr/>
          </p:nvPicPr>
          <p:blipFill rotWithShape="1">
            <a:blip r:embed="rId4">
              <a:alphaModFix/>
            </a:blip>
            <a:srcRect b="67974" l="0" r="0" t="0"/>
            <a:stretch/>
          </p:blipFill>
          <p:spPr>
            <a:xfrm>
              <a:off x="2276649" y="1847887"/>
              <a:ext cx="6466550" cy="1728225"/>
            </a:xfrm>
            <a:prstGeom prst="rect">
              <a:avLst/>
            </a:prstGeom>
            <a:noFill/>
            <a:ln>
              <a:noFill/>
            </a:ln>
          </p:spPr>
        </p:pic>
        <p:sp>
          <p:nvSpPr>
            <p:cNvPr id="307" name="Google Shape;307;p40"/>
            <p:cNvSpPr/>
            <p:nvPr/>
          </p:nvSpPr>
          <p:spPr>
            <a:xfrm>
              <a:off x="6232650" y="1810236"/>
              <a:ext cx="1114200" cy="1833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0"/>
            <p:cNvSpPr/>
            <p:nvPr/>
          </p:nvSpPr>
          <p:spPr>
            <a:xfrm>
              <a:off x="2538250" y="1810236"/>
              <a:ext cx="572700" cy="1833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40"/>
          <p:cNvSpPr txBox="1"/>
          <p:nvPr>
            <p:ph idx="2" type="body"/>
          </p:nvPr>
        </p:nvSpPr>
        <p:spPr>
          <a:xfrm>
            <a:off x="3198500" y="739150"/>
            <a:ext cx="5594700" cy="363600"/>
          </a:xfrm>
          <a:prstGeom prst="rect">
            <a:avLst/>
          </a:prstGeom>
          <a:noFill/>
          <a:ln>
            <a:noFill/>
          </a:ln>
        </p:spPr>
        <p:txBody>
          <a:bodyPr anchorCtr="0" anchor="ctr" bIns="19050" lIns="19050" spcFirstLastPara="1" rIns="19050" wrap="square" tIns="19050">
            <a:normAutofit/>
          </a:bodyPr>
          <a:lstStyle/>
          <a:p>
            <a:pPr indent="0" lvl="0" marL="0" rtl="0" algn="l">
              <a:spcBef>
                <a:spcPts val="0"/>
              </a:spcBef>
              <a:spcAft>
                <a:spcPts val="0"/>
              </a:spcAft>
              <a:buNone/>
            </a:pPr>
            <a:r>
              <a:rPr lang="en"/>
              <a:t>經緯度：</a:t>
            </a:r>
            <a:r>
              <a:rPr lang="en"/>
              <a:t>程式處理1007筆、</a:t>
            </a:r>
            <a:r>
              <a:rPr lang="en"/>
              <a:t>人工處理2278筆</a:t>
            </a:r>
            <a:endParaRPr/>
          </a:p>
        </p:txBody>
      </p:sp>
      <p:pic>
        <p:nvPicPr>
          <p:cNvPr id="310" name="Google Shape;310;p40"/>
          <p:cNvPicPr preferRelativeResize="0"/>
          <p:nvPr/>
        </p:nvPicPr>
        <p:blipFill>
          <a:blip r:embed="rId5">
            <a:alphaModFix/>
          </a:blip>
          <a:stretch>
            <a:fillRect/>
          </a:stretch>
        </p:blipFill>
        <p:spPr>
          <a:xfrm>
            <a:off x="-18288" y="4910328"/>
            <a:ext cx="9144003" cy="299145"/>
          </a:xfrm>
          <a:prstGeom prst="rect">
            <a:avLst/>
          </a:prstGeom>
          <a:noFill/>
          <a:ln>
            <a:noFill/>
          </a:ln>
        </p:spPr>
      </p:pic>
      <p:grpSp>
        <p:nvGrpSpPr>
          <p:cNvPr id="311" name="Google Shape;311;p40"/>
          <p:cNvGrpSpPr/>
          <p:nvPr/>
        </p:nvGrpSpPr>
        <p:grpSpPr>
          <a:xfrm>
            <a:off x="-57705" y="521637"/>
            <a:ext cx="2011644" cy="2011644"/>
            <a:chOff x="214225" y="2897200"/>
            <a:chExt cx="1728216" cy="1728216"/>
          </a:xfrm>
        </p:grpSpPr>
        <p:pic>
          <p:nvPicPr>
            <p:cNvPr id="312" name="Google Shape;312;p40"/>
            <p:cNvPicPr preferRelativeResize="0"/>
            <p:nvPr/>
          </p:nvPicPr>
          <p:blipFill>
            <a:blip r:embed="rId6">
              <a:alphaModFix/>
            </a:blip>
            <a:stretch>
              <a:fillRect/>
            </a:stretch>
          </p:blipFill>
          <p:spPr>
            <a:xfrm>
              <a:off x="214225" y="2897200"/>
              <a:ext cx="1728216" cy="1728216"/>
            </a:xfrm>
            <a:prstGeom prst="rect">
              <a:avLst/>
            </a:prstGeom>
            <a:noFill/>
            <a:ln>
              <a:noFill/>
            </a:ln>
          </p:spPr>
        </p:pic>
        <p:sp>
          <p:nvSpPr>
            <p:cNvPr id="313" name="Google Shape;313;p40"/>
            <p:cNvSpPr txBox="1"/>
            <p:nvPr/>
          </p:nvSpPr>
          <p:spPr>
            <a:xfrm>
              <a:off x="686234" y="39148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徐佳愷</a:t>
              </a:r>
              <a:endParaRPr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B"/>
        </a:solidFill>
      </p:bgPr>
    </p:bg>
    <p:spTree>
      <p:nvGrpSpPr>
        <p:cNvPr id="317" name="Shape 317"/>
        <p:cNvGrpSpPr/>
        <p:nvPr/>
      </p:nvGrpSpPr>
      <p:grpSpPr>
        <a:xfrm>
          <a:off x="0" y="0"/>
          <a:ext cx="0" cy="0"/>
          <a:chOff x="0" y="0"/>
          <a:chExt cx="0" cy="0"/>
        </a:xfrm>
      </p:grpSpPr>
      <p:pic>
        <p:nvPicPr>
          <p:cNvPr descr="photo-1587307293162-2fb7a3ebfc75.jpeg" id="318" name="Google Shape;318;p41"/>
          <p:cNvPicPr preferRelativeResize="0"/>
          <p:nvPr/>
        </p:nvPicPr>
        <p:blipFill rotWithShape="1">
          <a:blip r:embed="rId3">
            <a:alphaModFix/>
          </a:blip>
          <a:srcRect b="0" l="0" r="0" t="0"/>
          <a:stretch/>
        </p:blipFill>
        <p:spPr>
          <a:xfrm>
            <a:off x="-179944" y="0"/>
            <a:ext cx="3473302" cy="5143500"/>
          </a:xfrm>
          <a:prstGeom prst="rect">
            <a:avLst/>
          </a:prstGeom>
          <a:noFill/>
          <a:ln>
            <a:noFill/>
          </a:ln>
        </p:spPr>
      </p:pic>
      <p:sp>
        <p:nvSpPr>
          <p:cNvPr id="319" name="Google Shape;319;p41"/>
          <p:cNvSpPr/>
          <p:nvPr/>
        </p:nvSpPr>
        <p:spPr>
          <a:xfrm>
            <a:off x="1580654" y="-1199113"/>
            <a:ext cx="14691348" cy="6243858"/>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20" name="Google Shape;320;p41"/>
          <p:cNvSpPr txBox="1"/>
          <p:nvPr>
            <p:ph type="title"/>
          </p:nvPr>
        </p:nvSpPr>
        <p:spPr>
          <a:xfrm>
            <a:off x="261398" y="404000"/>
            <a:ext cx="2437200" cy="537300"/>
          </a:xfrm>
          <a:prstGeom prst="rect">
            <a:avLst/>
          </a:prstGeom>
          <a:noFill/>
          <a:ln>
            <a:noFill/>
          </a:ln>
        </p:spPr>
        <p:txBody>
          <a:bodyPr anchorCtr="0" anchor="ctr"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400">
                <a:solidFill>
                  <a:srgbClr val="D5D5D5"/>
                </a:solidFill>
              </a:rPr>
              <a:t>資料收集</a:t>
            </a:r>
            <a:endParaRPr sz="2400">
              <a:solidFill>
                <a:srgbClr val="D5D5D5"/>
              </a:solidFill>
            </a:endParaRPr>
          </a:p>
        </p:txBody>
      </p:sp>
      <p:sp>
        <p:nvSpPr>
          <p:cNvPr id="321" name="Google Shape;321;p41"/>
          <p:cNvSpPr txBox="1"/>
          <p:nvPr/>
        </p:nvSpPr>
        <p:spPr>
          <a:xfrm>
            <a:off x="3198500" y="219675"/>
            <a:ext cx="42090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latin typeface="Helvetica Neue"/>
                <a:ea typeface="Helvetica Neue"/>
                <a:cs typeface="Helvetica Neue"/>
                <a:sym typeface="Helvetica Neue"/>
              </a:rPr>
              <a:t>自製科技執法地點總表</a:t>
            </a:r>
            <a:endParaRPr b="1" sz="2800">
              <a:latin typeface="Helvetica Neue"/>
              <a:ea typeface="Helvetica Neue"/>
              <a:cs typeface="Helvetica Neue"/>
              <a:sym typeface="Helvetica Neue"/>
            </a:endParaRPr>
          </a:p>
        </p:txBody>
      </p:sp>
      <p:sp>
        <p:nvSpPr>
          <p:cNvPr id="322" name="Google Shape;322;p41"/>
          <p:cNvSpPr txBox="1"/>
          <p:nvPr>
            <p:ph idx="2" type="body"/>
          </p:nvPr>
        </p:nvSpPr>
        <p:spPr>
          <a:xfrm>
            <a:off x="3198500" y="739150"/>
            <a:ext cx="5594700" cy="363600"/>
          </a:xfrm>
          <a:prstGeom prst="rect">
            <a:avLst/>
          </a:prstGeom>
          <a:noFill/>
          <a:ln>
            <a:noFill/>
          </a:ln>
        </p:spPr>
        <p:txBody>
          <a:bodyPr anchorCtr="0" anchor="ctr" bIns="19050" lIns="19050" spcFirstLastPara="1" rIns="19050" wrap="square" tIns="19050">
            <a:normAutofit/>
          </a:bodyPr>
          <a:lstStyle/>
          <a:p>
            <a:pPr indent="0" lvl="0" marL="0" rtl="0" algn="l">
              <a:spcBef>
                <a:spcPts val="0"/>
              </a:spcBef>
              <a:spcAft>
                <a:spcPts val="0"/>
              </a:spcAft>
              <a:buNone/>
            </a:pPr>
            <a:r>
              <a:rPr lang="en"/>
              <a:t>經緯度：程式處理1007筆、人工處理2278筆</a:t>
            </a:r>
            <a:endParaRPr/>
          </a:p>
        </p:txBody>
      </p:sp>
      <p:pic>
        <p:nvPicPr>
          <p:cNvPr id="323" name="Google Shape;323;p41"/>
          <p:cNvPicPr preferRelativeResize="0"/>
          <p:nvPr/>
        </p:nvPicPr>
        <p:blipFill>
          <a:blip r:embed="rId4">
            <a:alphaModFix/>
          </a:blip>
          <a:stretch>
            <a:fillRect/>
          </a:stretch>
        </p:blipFill>
        <p:spPr>
          <a:xfrm>
            <a:off x="-18288" y="4910328"/>
            <a:ext cx="9144003" cy="299145"/>
          </a:xfrm>
          <a:prstGeom prst="rect">
            <a:avLst/>
          </a:prstGeom>
          <a:noFill/>
          <a:ln>
            <a:noFill/>
          </a:ln>
        </p:spPr>
      </p:pic>
      <p:grpSp>
        <p:nvGrpSpPr>
          <p:cNvPr id="324" name="Google Shape;324;p41"/>
          <p:cNvGrpSpPr/>
          <p:nvPr/>
        </p:nvGrpSpPr>
        <p:grpSpPr>
          <a:xfrm>
            <a:off x="-57705" y="521637"/>
            <a:ext cx="2011644" cy="2011644"/>
            <a:chOff x="214225" y="2897200"/>
            <a:chExt cx="1728216" cy="1728216"/>
          </a:xfrm>
        </p:grpSpPr>
        <p:pic>
          <p:nvPicPr>
            <p:cNvPr id="325" name="Google Shape;325;p41"/>
            <p:cNvPicPr preferRelativeResize="0"/>
            <p:nvPr/>
          </p:nvPicPr>
          <p:blipFill>
            <a:blip r:embed="rId5">
              <a:alphaModFix/>
            </a:blip>
            <a:stretch>
              <a:fillRect/>
            </a:stretch>
          </p:blipFill>
          <p:spPr>
            <a:xfrm>
              <a:off x="214225" y="2897200"/>
              <a:ext cx="1728216" cy="1728216"/>
            </a:xfrm>
            <a:prstGeom prst="rect">
              <a:avLst/>
            </a:prstGeom>
            <a:noFill/>
            <a:ln>
              <a:noFill/>
            </a:ln>
          </p:spPr>
        </p:pic>
        <p:sp>
          <p:nvSpPr>
            <p:cNvPr id="326" name="Google Shape;326;p41"/>
            <p:cNvSpPr txBox="1"/>
            <p:nvPr/>
          </p:nvSpPr>
          <p:spPr>
            <a:xfrm>
              <a:off x="686234" y="39148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徐佳愷</a:t>
              </a:r>
              <a:endParaRPr sz="1200">
                <a:solidFill>
                  <a:schemeClr val="lt1"/>
                </a:solidFill>
                <a:latin typeface="Helvetica Neue"/>
                <a:ea typeface="Helvetica Neue"/>
                <a:cs typeface="Helvetica Neue"/>
                <a:sym typeface="Helvetica Neue"/>
              </a:endParaRPr>
            </a:p>
          </p:txBody>
        </p:sp>
      </p:grpSp>
      <p:graphicFrame>
        <p:nvGraphicFramePr>
          <p:cNvPr id="327" name="Google Shape;327;p41"/>
          <p:cNvGraphicFramePr/>
          <p:nvPr/>
        </p:nvGraphicFramePr>
        <p:xfrm>
          <a:off x="2406425" y="1704295"/>
          <a:ext cx="3000000" cy="3000000"/>
        </p:xfrm>
        <a:graphic>
          <a:graphicData uri="http://schemas.openxmlformats.org/drawingml/2006/table">
            <a:tbl>
              <a:tblPr>
                <a:noFill/>
                <a:tableStyleId>{C3F4F5AA-CCD9-4CF4-9B33-C30AF3E4D0AB}</a:tableStyleId>
              </a:tblPr>
              <a:tblGrid>
                <a:gridCol w="1220175"/>
                <a:gridCol w="659925"/>
                <a:gridCol w="763350"/>
                <a:gridCol w="820650"/>
                <a:gridCol w="992500"/>
                <a:gridCol w="966250"/>
                <a:gridCol w="923350"/>
              </a:tblGrid>
              <a:tr h="529400">
                <a:tc>
                  <a:txBody>
                    <a:bodyPr/>
                    <a:lstStyle/>
                    <a:p>
                      <a:pPr indent="0" lvl="0" marL="0" rtl="0" algn="ctr">
                        <a:spcBef>
                          <a:spcPts val="0"/>
                        </a:spcBef>
                        <a:spcAft>
                          <a:spcPts val="0"/>
                        </a:spcAft>
                        <a:buNone/>
                      </a:pPr>
                      <a:r>
                        <a:rPr b="1" lang="en" sz="1300"/>
                        <a:t>CAMERA_ID</a:t>
                      </a:r>
                      <a:endParaRPr b="1" sz="1300"/>
                    </a:p>
                  </a:txBody>
                  <a:tcPr marT="91425" marB="91425" marR="91425" marL="91425" anchor="ctr">
                    <a:solidFill>
                      <a:srgbClr val="76A5AF"/>
                    </a:solidFill>
                  </a:tcPr>
                </a:tc>
                <a:tc>
                  <a:txBody>
                    <a:bodyPr/>
                    <a:lstStyle/>
                    <a:p>
                      <a:pPr indent="0" lvl="0" marL="0" rtl="0" algn="ctr">
                        <a:spcBef>
                          <a:spcPts val="0"/>
                        </a:spcBef>
                        <a:spcAft>
                          <a:spcPts val="0"/>
                        </a:spcAft>
                        <a:buNone/>
                      </a:pPr>
                      <a:r>
                        <a:rPr b="1" lang="en"/>
                        <a:t>縣市</a:t>
                      </a:r>
                      <a:endParaRPr b="1"/>
                    </a:p>
                  </a:txBody>
                  <a:tcPr marT="91425" marB="91425" marR="91425" marL="91425" anchor="ctr">
                    <a:solidFill>
                      <a:srgbClr val="76A5AF"/>
                    </a:solidFill>
                  </a:tcPr>
                </a:tc>
                <a:tc>
                  <a:txBody>
                    <a:bodyPr/>
                    <a:lstStyle/>
                    <a:p>
                      <a:pPr indent="0" lvl="0" marL="0" rtl="0" algn="ctr">
                        <a:spcBef>
                          <a:spcPts val="0"/>
                        </a:spcBef>
                        <a:spcAft>
                          <a:spcPts val="0"/>
                        </a:spcAft>
                        <a:buNone/>
                      </a:pPr>
                      <a:r>
                        <a:rPr b="1" lang="en"/>
                        <a:t>種類</a:t>
                      </a:r>
                      <a:endParaRPr b="1"/>
                    </a:p>
                  </a:txBody>
                  <a:tcPr marT="91425" marB="91425" marR="91425" marL="91425" anchor="ctr">
                    <a:solidFill>
                      <a:srgbClr val="76A5AF"/>
                    </a:solidFill>
                  </a:tcPr>
                </a:tc>
                <a:tc>
                  <a:txBody>
                    <a:bodyPr/>
                    <a:lstStyle/>
                    <a:p>
                      <a:pPr indent="0" lvl="0" marL="0" rtl="0" algn="ctr">
                        <a:spcBef>
                          <a:spcPts val="0"/>
                        </a:spcBef>
                        <a:spcAft>
                          <a:spcPts val="0"/>
                        </a:spcAft>
                        <a:buNone/>
                      </a:pPr>
                      <a:r>
                        <a:rPr b="1" lang="en"/>
                        <a:t>地點</a:t>
                      </a:r>
                      <a:endParaRPr b="1"/>
                    </a:p>
                  </a:txBody>
                  <a:tcPr marT="91425" marB="91425" marR="91425" marL="91425" anchor="ctr">
                    <a:solidFill>
                      <a:srgbClr val="76A5AF"/>
                    </a:solidFill>
                  </a:tcPr>
                </a:tc>
                <a:tc>
                  <a:txBody>
                    <a:bodyPr/>
                    <a:lstStyle/>
                    <a:p>
                      <a:pPr indent="0" lvl="0" marL="0" rtl="0" algn="ctr">
                        <a:spcBef>
                          <a:spcPts val="0"/>
                        </a:spcBef>
                        <a:spcAft>
                          <a:spcPts val="0"/>
                        </a:spcAft>
                        <a:buNone/>
                      </a:pPr>
                      <a:r>
                        <a:rPr b="1" lang="en"/>
                        <a:t>經度</a:t>
                      </a:r>
                      <a:endParaRPr b="1"/>
                    </a:p>
                  </a:txBody>
                  <a:tcPr marT="91425" marB="91425" marR="91425" marL="91425" anchor="ctr">
                    <a:solidFill>
                      <a:srgbClr val="76A5AF"/>
                    </a:solidFill>
                  </a:tcPr>
                </a:tc>
                <a:tc>
                  <a:txBody>
                    <a:bodyPr/>
                    <a:lstStyle/>
                    <a:p>
                      <a:pPr indent="0" lvl="0" marL="0" rtl="0" algn="ctr">
                        <a:spcBef>
                          <a:spcPts val="0"/>
                        </a:spcBef>
                        <a:spcAft>
                          <a:spcPts val="0"/>
                        </a:spcAft>
                        <a:buNone/>
                      </a:pPr>
                      <a:r>
                        <a:rPr b="1" lang="en"/>
                        <a:t>緯度</a:t>
                      </a:r>
                      <a:endParaRPr b="1"/>
                    </a:p>
                  </a:txBody>
                  <a:tcPr marT="91425" marB="91425" marR="91425" marL="91425" anchor="ctr">
                    <a:solidFill>
                      <a:srgbClr val="76A5AF"/>
                    </a:solidFill>
                  </a:tcPr>
                </a:tc>
                <a:tc>
                  <a:txBody>
                    <a:bodyPr/>
                    <a:lstStyle/>
                    <a:p>
                      <a:pPr indent="0" lvl="0" marL="0" rtl="0" algn="ctr">
                        <a:spcBef>
                          <a:spcPts val="0"/>
                        </a:spcBef>
                        <a:spcAft>
                          <a:spcPts val="0"/>
                        </a:spcAft>
                        <a:buNone/>
                      </a:pPr>
                      <a:r>
                        <a:rPr b="1" lang="en"/>
                        <a:t>取締項目</a:t>
                      </a:r>
                      <a:endParaRPr b="1"/>
                    </a:p>
                  </a:txBody>
                  <a:tcPr marT="91425" marB="91425" marR="91425" marL="91425" anchor="ctr">
                    <a:solidFill>
                      <a:srgbClr val="76A5AF"/>
                    </a:solidFill>
                  </a:tcPr>
                </a:tc>
              </a:tr>
              <a:tr h="476450">
                <a:tc>
                  <a:txBody>
                    <a:bodyPr/>
                    <a:lstStyle/>
                    <a:p>
                      <a:pPr indent="0" lvl="0" marL="0" rtl="0" algn="ctr">
                        <a:spcBef>
                          <a:spcPts val="0"/>
                        </a:spcBef>
                        <a:spcAft>
                          <a:spcPts val="0"/>
                        </a:spcAft>
                        <a:buNone/>
                      </a:pPr>
                      <a:r>
                        <a:rPr lang="en"/>
                        <a:t>NPO179</a:t>
                      </a:r>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a:t>新北</a:t>
                      </a:r>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a:t>固定式</a:t>
                      </a:r>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t>板橋區文化路...</a:t>
                      </a:r>
                      <a:endParaRPr sz="1200"/>
                    </a:p>
                  </a:txBody>
                  <a:tcPr marT="91425" marB="91425" marR="91425" marL="91425" anchor="ctr">
                    <a:solidFill>
                      <a:schemeClr val="lt1"/>
                    </a:solidFill>
                  </a:tcPr>
                </a:tc>
                <a:tc>
                  <a:txBody>
                    <a:bodyPr/>
                    <a:lstStyle/>
                    <a:p>
                      <a:pPr indent="0" lvl="0" marL="0" rtl="0" algn="ctr">
                        <a:spcBef>
                          <a:spcPts val="0"/>
                        </a:spcBef>
                        <a:spcAft>
                          <a:spcPts val="0"/>
                        </a:spcAft>
                        <a:buNone/>
                      </a:pPr>
                      <a:r>
                        <a:rPr lang="en"/>
                        <a:t>121.476</a:t>
                      </a:r>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a:t>25.0342</a:t>
                      </a:r>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a:t>闖紅燈</a:t>
                      </a:r>
                      <a:endParaRPr/>
                    </a:p>
                  </a:txBody>
                  <a:tcPr marT="91425" marB="91425" marR="91425" marL="91425" anchor="ctr">
                    <a:solidFill>
                      <a:schemeClr val="lt1"/>
                    </a:solidFill>
                  </a:tcPr>
                </a:tc>
              </a:tr>
              <a:tr h="502900">
                <a:tc>
                  <a:txBody>
                    <a:bodyPr/>
                    <a:lstStyle/>
                    <a:p>
                      <a:pPr indent="0" lvl="0" marL="0" rtl="0" algn="ctr">
                        <a:spcBef>
                          <a:spcPts val="0"/>
                        </a:spcBef>
                        <a:spcAft>
                          <a:spcPts val="0"/>
                        </a:spcAft>
                        <a:buNone/>
                      </a:pPr>
                      <a:r>
                        <a:rPr lang="en"/>
                        <a:t>NPO180</a:t>
                      </a:r>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a:t>新北</a:t>
                      </a:r>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a:t>固定式</a:t>
                      </a:r>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t>板橋區民生路...</a:t>
                      </a:r>
                      <a:endParaRPr sz="1200"/>
                    </a:p>
                  </a:txBody>
                  <a:tcPr marT="91425" marB="91425" marR="91425" marL="91425" anchor="ctr">
                    <a:solidFill>
                      <a:schemeClr val="lt1"/>
                    </a:solidFill>
                  </a:tcPr>
                </a:tc>
                <a:tc>
                  <a:txBody>
                    <a:bodyPr/>
                    <a:lstStyle/>
                    <a:p>
                      <a:pPr indent="0" lvl="0" marL="0" rtl="0" algn="ctr">
                        <a:spcBef>
                          <a:spcPts val="0"/>
                        </a:spcBef>
                        <a:spcAft>
                          <a:spcPts val="0"/>
                        </a:spcAft>
                        <a:buNone/>
                      </a:pPr>
                      <a:r>
                        <a:rPr lang="en" sz="1300"/>
                        <a:t>121.47617</a:t>
                      </a:r>
                      <a:endParaRPr sz="1300"/>
                    </a:p>
                  </a:txBody>
                  <a:tcPr marT="91425" marB="91425" marR="91425" marL="91425" anchor="ctr">
                    <a:solidFill>
                      <a:schemeClr val="lt1"/>
                    </a:solidFill>
                  </a:tcPr>
                </a:tc>
                <a:tc>
                  <a:txBody>
                    <a:bodyPr/>
                    <a:lstStyle/>
                    <a:p>
                      <a:pPr indent="0" lvl="0" marL="0" rtl="0" algn="ctr">
                        <a:spcBef>
                          <a:spcPts val="0"/>
                        </a:spcBef>
                        <a:spcAft>
                          <a:spcPts val="0"/>
                        </a:spcAft>
                        <a:buNone/>
                      </a:pPr>
                      <a:r>
                        <a:rPr lang="en"/>
                        <a:t>25.01205</a:t>
                      </a:r>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a:t>闖紅燈</a:t>
                      </a:r>
                      <a:endParaRPr/>
                    </a:p>
                  </a:txBody>
                  <a:tcPr marT="91425" marB="91425" marR="91425" marL="91425" anchor="ctr">
                    <a:solidFill>
                      <a:schemeClr val="lt1"/>
                    </a:solidFill>
                  </a:tcPr>
                </a:tc>
              </a:tr>
              <a:tr h="502900">
                <a:tc gridSpan="7">
                  <a:txBody>
                    <a:bodyPr/>
                    <a:lstStyle/>
                    <a:p>
                      <a:pPr indent="0" lvl="0" marL="0" rtl="0" algn="ctr">
                        <a:spcBef>
                          <a:spcPts val="0"/>
                        </a:spcBef>
                        <a:spcAft>
                          <a:spcPts val="0"/>
                        </a:spcAft>
                        <a:buNone/>
                      </a:pPr>
                      <a:r>
                        <a:rPr lang="en" sz="1200"/>
                        <a:t>…（以下略）...</a:t>
                      </a:r>
                      <a:endParaRPr/>
                    </a:p>
                  </a:txBody>
                  <a:tcPr marT="91425" marB="91425" marR="91425" marL="91425" anchor="ctr">
                    <a:solidFill>
                      <a:schemeClr val="lt1"/>
                    </a:solidFill>
                  </a:tcPr>
                </a:tc>
                <a:tc hMerge="1"/>
                <a:tc hMerge="1"/>
                <a:tc hMerge="1"/>
                <a:tc hMerge="1"/>
                <a:tc hMerge="1"/>
                <a:tc hMerge="1"/>
              </a:tr>
            </a:tbl>
          </a:graphicData>
        </a:graphic>
      </p:graphicFrame>
      <p:sp>
        <p:nvSpPr>
          <p:cNvPr id="328" name="Google Shape;328;p41"/>
          <p:cNvSpPr/>
          <p:nvPr/>
        </p:nvSpPr>
        <p:spPr>
          <a:xfrm>
            <a:off x="5870525" y="1704200"/>
            <a:ext cx="1938900" cy="1626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1"/>
          <p:cNvSpPr/>
          <p:nvPr/>
        </p:nvSpPr>
        <p:spPr>
          <a:xfrm>
            <a:off x="2406425" y="1704300"/>
            <a:ext cx="1220100" cy="16266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42"/>
          <p:cNvSpPr/>
          <p:nvPr/>
        </p:nvSpPr>
        <p:spPr>
          <a:xfrm>
            <a:off x="2447834" y="-134092"/>
            <a:ext cx="12306330" cy="5230170"/>
          </a:xfrm>
          <a:custGeom>
            <a:rect b="b" l="l" r="r" t="t"/>
            <a:pathLst>
              <a:path extrusionOk="0" h="21600" w="21600">
                <a:moveTo>
                  <a:pt x="2972" y="0"/>
                </a:moveTo>
                <a:lnTo>
                  <a:pt x="0" y="21600"/>
                </a:lnTo>
                <a:lnTo>
                  <a:pt x="21600" y="21600"/>
                </a:lnTo>
                <a:lnTo>
                  <a:pt x="18627" y="0"/>
                </a:lnTo>
                <a:lnTo>
                  <a:pt x="2972" y="0"/>
                </a:lnTo>
                <a:close/>
              </a:path>
            </a:pathLst>
          </a:custGeom>
          <a:solidFill>
            <a:srgbClr val="000000">
              <a:alpha val="5647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35" name="Google Shape;335;p42"/>
          <p:cNvSpPr txBox="1"/>
          <p:nvPr>
            <p:ph type="title"/>
          </p:nvPr>
        </p:nvSpPr>
        <p:spPr>
          <a:xfrm>
            <a:off x="4318225" y="404010"/>
            <a:ext cx="3895800" cy="5373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SzPts val="990"/>
              <a:buNone/>
            </a:pPr>
            <a:r>
              <a:rPr lang="en" sz="2420">
                <a:solidFill>
                  <a:schemeClr val="lt1"/>
                </a:solidFill>
              </a:rPr>
              <a:t>環境建置</a:t>
            </a:r>
            <a:endParaRPr sz="2420">
              <a:solidFill>
                <a:schemeClr val="lt1"/>
              </a:solidFill>
            </a:endParaRPr>
          </a:p>
          <a:p>
            <a:pPr indent="0" lvl="0" marL="0" rtl="0" algn="l">
              <a:lnSpc>
                <a:spcPct val="80000"/>
              </a:lnSpc>
              <a:spcBef>
                <a:spcPts val="0"/>
              </a:spcBef>
              <a:spcAft>
                <a:spcPts val="0"/>
              </a:spcAft>
              <a:buClr>
                <a:srgbClr val="D5D5D5"/>
              </a:buClr>
              <a:buSzPts val="2520"/>
              <a:buFont typeface="Helvetica Neue"/>
              <a:buNone/>
            </a:pPr>
            <a:r>
              <a:t/>
            </a:r>
            <a:endParaRPr sz="2420">
              <a:solidFill>
                <a:srgbClr val="D5D5D5"/>
              </a:solidFill>
            </a:endParaRPr>
          </a:p>
        </p:txBody>
      </p:sp>
      <p:sp>
        <p:nvSpPr>
          <p:cNvPr id="336" name="Google Shape;336;p42"/>
          <p:cNvSpPr txBox="1"/>
          <p:nvPr/>
        </p:nvSpPr>
        <p:spPr>
          <a:xfrm>
            <a:off x="4068325" y="1769825"/>
            <a:ext cx="4723200" cy="1169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600">
                <a:solidFill>
                  <a:schemeClr val="lt1"/>
                </a:solidFill>
                <a:latin typeface="Helvetica Neue"/>
                <a:ea typeface="Helvetica Neue"/>
                <a:cs typeface="Helvetica Neue"/>
                <a:sym typeface="Helvetica Neue"/>
              </a:rPr>
              <a:t>「處理大量數據需要強大的運算能力及高可靠性的系統平台，所以透過架設 Hadoop 叢集來滿足穩定儲存及快速運算的需求。」</a:t>
            </a:r>
            <a:endParaRPr b="1" sz="1600">
              <a:solidFill>
                <a:schemeClr val="lt1"/>
              </a:solidFill>
              <a:latin typeface="Helvetica Neue"/>
              <a:ea typeface="Helvetica Neue"/>
              <a:cs typeface="Helvetica Neue"/>
              <a:sym typeface="Helvetica Neue"/>
            </a:endParaRPr>
          </a:p>
        </p:txBody>
      </p:sp>
      <p:grpSp>
        <p:nvGrpSpPr>
          <p:cNvPr id="337" name="Google Shape;337;p42"/>
          <p:cNvGrpSpPr/>
          <p:nvPr/>
        </p:nvGrpSpPr>
        <p:grpSpPr>
          <a:xfrm>
            <a:off x="7039652" y="-150497"/>
            <a:ext cx="2011644" cy="2011644"/>
            <a:chOff x="7039800" y="-150500"/>
            <a:chExt cx="1728216" cy="1728216"/>
          </a:xfrm>
        </p:grpSpPr>
        <p:pic>
          <p:nvPicPr>
            <p:cNvPr id="338" name="Google Shape;338;p42"/>
            <p:cNvPicPr preferRelativeResize="0"/>
            <p:nvPr/>
          </p:nvPicPr>
          <p:blipFill>
            <a:blip r:embed="rId4">
              <a:alphaModFix/>
            </a:blip>
            <a:stretch>
              <a:fillRect/>
            </a:stretch>
          </p:blipFill>
          <p:spPr>
            <a:xfrm>
              <a:off x="7039800" y="-150500"/>
              <a:ext cx="1728216" cy="1728216"/>
            </a:xfrm>
            <a:prstGeom prst="rect">
              <a:avLst/>
            </a:prstGeom>
            <a:noFill/>
            <a:ln>
              <a:noFill/>
            </a:ln>
          </p:spPr>
        </p:pic>
        <p:sp>
          <p:nvSpPr>
            <p:cNvPr id="339" name="Google Shape;339;p42"/>
            <p:cNvSpPr txBox="1"/>
            <p:nvPr/>
          </p:nvSpPr>
          <p:spPr>
            <a:xfrm>
              <a:off x="7511809" y="85472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林少威</a:t>
              </a:r>
              <a:endParaRPr b="1" sz="1200">
                <a:solidFill>
                  <a:schemeClr val="lt1"/>
                </a:solidFill>
                <a:latin typeface="Helvetica Neue"/>
                <a:ea typeface="Helvetica Neue"/>
                <a:cs typeface="Helvetica Neue"/>
                <a:sym typeface="Helvetica Neue"/>
              </a:endParaRPr>
            </a:p>
          </p:txBody>
        </p:sp>
      </p:grpSp>
      <p:pic>
        <p:nvPicPr>
          <p:cNvPr id="340" name="Google Shape;340;p42"/>
          <p:cNvPicPr preferRelativeResize="0"/>
          <p:nvPr/>
        </p:nvPicPr>
        <p:blipFill>
          <a:blip r:embed="rId5">
            <a:alphaModFix/>
          </a:blip>
          <a:stretch>
            <a:fillRect/>
          </a:stretch>
        </p:blipFill>
        <p:spPr>
          <a:xfrm>
            <a:off x="-18288" y="4910328"/>
            <a:ext cx="9144003" cy="2991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8E7"/>
        </a:solidFill>
      </p:bgPr>
    </p:bg>
    <p:spTree>
      <p:nvGrpSpPr>
        <p:cNvPr id="344" name="Shape 344"/>
        <p:cNvGrpSpPr/>
        <p:nvPr/>
      </p:nvGrpSpPr>
      <p:grpSpPr>
        <a:xfrm>
          <a:off x="0" y="0"/>
          <a:ext cx="0" cy="0"/>
          <a:chOff x="0" y="0"/>
          <a:chExt cx="0" cy="0"/>
        </a:xfrm>
      </p:grpSpPr>
      <p:pic>
        <p:nvPicPr>
          <p:cNvPr descr="photo-1553522094-5b6c3749c634.jpeg" id="345" name="Google Shape;345;p43"/>
          <p:cNvPicPr preferRelativeResize="0"/>
          <p:nvPr/>
        </p:nvPicPr>
        <p:blipFill rotWithShape="1">
          <a:blip r:embed="rId3">
            <a:alphaModFix/>
          </a:blip>
          <a:srcRect b="0" l="0" r="0" t="0"/>
          <a:stretch/>
        </p:blipFill>
        <p:spPr>
          <a:xfrm>
            <a:off x="3699352" y="0"/>
            <a:ext cx="7715250" cy="5143500"/>
          </a:xfrm>
          <a:prstGeom prst="rect">
            <a:avLst/>
          </a:prstGeom>
          <a:noFill/>
          <a:ln>
            <a:noFill/>
          </a:ln>
        </p:spPr>
      </p:pic>
      <p:sp>
        <p:nvSpPr>
          <p:cNvPr id="346" name="Google Shape;346;p43"/>
          <p:cNvSpPr/>
          <p:nvPr/>
        </p:nvSpPr>
        <p:spPr>
          <a:xfrm>
            <a:off x="-6792103" y="-135537"/>
            <a:ext cx="13877514" cy="5897934"/>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47" name="Google Shape;347;p43"/>
          <p:cNvSpPr txBox="1"/>
          <p:nvPr/>
        </p:nvSpPr>
        <p:spPr>
          <a:xfrm>
            <a:off x="30300" y="-38300"/>
            <a:ext cx="6606300" cy="892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Helvetica Neue"/>
                <a:ea typeface="Helvetica Neue"/>
                <a:cs typeface="Helvetica Neue"/>
                <a:sym typeface="Helvetica Neue"/>
              </a:rPr>
              <a:t>平台</a:t>
            </a:r>
            <a:r>
              <a:rPr b="1" lang="en" sz="2800">
                <a:solidFill>
                  <a:srgbClr val="424242"/>
                </a:solidFill>
                <a:latin typeface="Helvetica Neue"/>
                <a:ea typeface="Helvetica Neue"/>
                <a:cs typeface="Helvetica Neue"/>
                <a:sym typeface="Helvetica Neue"/>
              </a:rPr>
              <a:t>建置-分層架構</a:t>
            </a:r>
            <a:endParaRPr b="1" sz="2800">
              <a:solidFill>
                <a:srgbClr val="424242"/>
              </a:solidFill>
              <a:latin typeface="Helvetica Neue"/>
              <a:ea typeface="Helvetica Neue"/>
              <a:cs typeface="Helvetica Neue"/>
              <a:sym typeface="Helvetica Neue"/>
            </a:endParaRPr>
          </a:p>
        </p:txBody>
      </p:sp>
      <p:grpSp>
        <p:nvGrpSpPr>
          <p:cNvPr id="348" name="Google Shape;348;p43"/>
          <p:cNvGrpSpPr/>
          <p:nvPr/>
        </p:nvGrpSpPr>
        <p:grpSpPr>
          <a:xfrm>
            <a:off x="598394" y="854215"/>
            <a:ext cx="5085455" cy="3806811"/>
            <a:chOff x="3318063" y="1368287"/>
            <a:chExt cx="2408000" cy="2993482"/>
          </a:xfrm>
        </p:grpSpPr>
        <p:sp>
          <p:nvSpPr>
            <p:cNvPr id="349" name="Google Shape;349;p43"/>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gradFill>
              <a:gsLst>
                <a:gs pos="0">
                  <a:srgbClr val="DDDDDD"/>
                </a:gs>
                <a:gs pos="100000">
                  <a:srgbClr val="919191"/>
                </a:gs>
              </a:gsLst>
              <a:lin ang="5400012" scaled="0"/>
            </a:gradFill>
            <a:ln cap="flat" cmpd="sng" w="9525">
              <a:solidFill>
                <a:srgbClr val="CCCCCC"/>
              </a:solidFill>
              <a:prstDash val="solid"/>
              <a:round/>
              <a:headEnd len="sm" w="sm" type="none"/>
              <a:tailEnd len="sm" w="sm" type="none"/>
            </a:ln>
            <a:effectLst>
              <a:outerShdw blurRad="57150" rotWithShape="0" algn="bl" dir="5400000" dist="19050">
                <a:srgbClr val="D9D9D9">
                  <a:alpha val="50000"/>
                </a:srgbClr>
              </a:outerShdw>
            </a:effectLst>
          </p:spPr>
        </p:sp>
        <p:sp>
          <p:nvSpPr>
            <p:cNvPr id="350" name="Google Shape;350;p43"/>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gradFill>
              <a:gsLst>
                <a:gs pos="0">
                  <a:srgbClr val="DDDDDD"/>
                </a:gs>
                <a:gs pos="100000">
                  <a:srgbClr val="919191"/>
                </a:gs>
              </a:gsLst>
              <a:lin ang="5400012" scaled="0"/>
            </a:gradFill>
            <a:ln cap="flat" cmpd="sng" w="9525">
              <a:solidFill>
                <a:srgbClr val="CCCCCC"/>
              </a:solidFill>
              <a:prstDash val="solid"/>
              <a:round/>
              <a:headEnd len="sm" w="sm" type="none"/>
              <a:tailEnd len="sm" w="sm" type="none"/>
            </a:ln>
            <a:effectLst>
              <a:outerShdw blurRad="57150" rotWithShape="0" algn="bl" dir="5400000" dist="19050">
                <a:srgbClr val="D9D9D9">
                  <a:alpha val="50000"/>
                </a:srgbClr>
              </a:outerShdw>
            </a:effectLst>
          </p:spPr>
        </p:sp>
        <p:sp>
          <p:nvSpPr>
            <p:cNvPr id="351" name="Google Shape;351;p43"/>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gradFill>
              <a:gsLst>
                <a:gs pos="0">
                  <a:srgbClr val="DDDDDD"/>
                </a:gs>
                <a:gs pos="100000">
                  <a:srgbClr val="919191"/>
                </a:gs>
              </a:gsLst>
              <a:lin ang="5400012" scaled="0"/>
            </a:gradFill>
            <a:ln cap="flat" cmpd="sng" w="9525">
              <a:solidFill>
                <a:srgbClr val="CCCCCC"/>
              </a:solidFill>
              <a:prstDash val="solid"/>
              <a:round/>
              <a:headEnd len="sm" w="sm" type="none"/>
              <a:tailEnd len="sm" w="sm" type="none"/>
            </a:ln>
            <a:effectLst>
              <a:outerShdw blurRad="57150" rotWithShape="0" algn="bl" dir="5400000" dist="19050">
                <a:srgbClr val="D9D9D9">
                  <a:alpha val="50000"/>
                </a:srgbClr>
              </a:outerShdw>
            </a:effectLst>
          </p:spPr>
        </p:sp>
        <p:sp>
          <p:nvSpPr>
            <p:cNvPr id="352" name="Google Shape;352;p43"/>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gradFill>
              <a:gsLst>
                <a:gs pos="0">
                  <a:srgbClr val="DDDDDD"/>
                </a:gs>
                <a:gs pos="100000">
                  <a:srgbClr val="919191"/>
                </a:gs>
              </a:gsLst>
              <a:lin ang="5400012" scaled="0"/>
            </a:gradFill>
            <a:ln cap="flat" cmpd="sng" w="9525">
              <a:solidFill>
                <a:srgbClr val="CCCCCC"/>
              </a:solidFill>
              <a:prstDash val="solid"/>
              <a:round/>
              <a:headEnd len="sm" w="sm" type="none"/>
              <a:tailEnd len="sm" w="sm" type="none"/>
            </a:ln>
            <a:effectLst>
              <a:outerShdw blurRad="57150" rotWithShape="0" algn="bl" dir="5400000" dist="19050">
                <a:srgbClr val="D9D9D9">
                  <a:alpha val="50000"/>
                </a:srgbClr>
              </a:outerShdw>
            </a:effectLst>
          </p:spPr>
        </p:sp>
        <p:sp>
          <p:nvSpPr>
            <p:cNvPr id="353" name="Google Shape;353;p43"/>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gradFill>
              <a:gsLst>
                <a:gs pos="0">
                  <a:srgbClr val="DDDDDD"/>
                </a:gs>
                <a:gs pos="100000">
                  <a:srgbClr val="919191"/>
                </a:gs>
              </a:gsLst>
              <a:lin ang="5400012" scaled="0"/>
            </a:gradFill>
            <a:ln cap="flat" cmpd="sng" w="9525">
              <a:solidFill>
                <a:srgbClr val="CCCCCC"/>
              </a:solidFill>
              <a:prstDash val="solid"/>
              <a:round/>
              <a:headEnd len="sm" w="sm" type="none"/>
              <a:tailEnd len="sm" w="sm" type="none"/>
            </a:ln>
            <a:effectLst>
              <a:outerShdw blurRad="57150" rotWithShape="0" algn="bl" dir="5400000" dist="19050">
                <a:srgbClr val="D9D9D9">
                  <a:alpha val="50000"/>
                </a:srgbClr>
              </a:outerShdw>
            </a:effectLst>
          </p:spPr>
        </p:sp>
        <p:sp>
          <p:nvSpPr>
            <p:cNvPr id="354" name="Google Shape;354;p43"/>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gradFill>
              <a:gsLst>
                <a:gs pos="0">
                  <a:srgbClr val="DDDDDD"/>
                </a:gs>
                <a:gs pos="100000">
                  <a:srgbClr val="919191"/>
                </a:gs>
              </a:gsLst>
              <a:lin ang="5400012" scaled="0"/>
            </a:gradFill>
            <a:ln cap="flat" cmpd="sng" w="9525">
              <a:solidFill>
                <a:srgbClr val="CCCCCC"/>
              </a:solidFill>
              <a:prstDash val="solid"/>
              <a:round/>
              <a:headEnd len="sm" w="sm" type="none"/>
              <a:tailEnd len="sm" w="sm" type="none"/>
            </a:ln>
            <a:effectLst>
              <a:outerShdw blurRad="57150" rotWithShape="0" algn="bl" dir="5400000" dist="19050">
                <a:srgbClr val="D9D9D9">
                  <a:alpha val="50000"/>
                </a:srgbClr>
              </a:outerShdw>
            </a:effectLst>
          </p:spPr>
        </p:sp>
        <p:sp>
          <p:nvSpPr>
            <p:cNvPr id="355" name="Google Shape;355;p43"/>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gradFill>
              <a:gsLst>
                <a:gs pos="0">
                  <a:srgbClr val="DDDDDD"/>
                </a:gs>
                <a:gs pos="100000">
                  <a:srgbClr val="919191"/>
                </a:gs>
              </a:gsLst>
              <a:lin ang="5400012" scaled="0"/>
            </a:gradFill>
            <a:ln cap="flat" cmpd="sng" w="9525">
              <a:solidFill>
                <a:srgbClr val="CCCCCC"/>
              </a:solidFill>
              <a:prstDash val="solid"/>
              <a:round/>
              <a:headEnd len="sm" w="sm" type="none"/>
              <a:tailEnd len="sm" w="sm" type="none"/>
            </a:ln>
            <a:effectLst>
              <a:outerShdw blurRad="57150" rotWithShape="0" algn="bl" dir="5400000" dist="19050">
                <a:srgbClr val="D9D9D9">
                  <a:alpha val="50000"/>
                </a:srgbClr>
              </a:outerShdw>
            </a:effectLst>
          </p:spPr>
        </p:sp>
        <p:sp>
          <p:nvSpPr>
            <p:cNvPr id="356" name="Google Shape;356;p43"/>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gradFill>
              <a:gsLst>
                <a:gs pos="0">
                  <a:srgbClr val="DDDDDD"/>
                </a:gs>
                <a:gs pos="100000">
                  <a:srgbClr val="919191"/>
                </a:gs>
              </a:gsLst>
              <a:lin ang="5400012" scaled="0"/>
            </a:gradFill>
            <a:ln cap="flat" cmpd="sng" w="9525">
              <a:solidFill>
                <a:srgbClr val="CCCCCC"/>
              </a:solidFill>
              <a:prstDash val="solid"/>
              <a:round/>
              <a:headEnd len="sm" w="sm" type="none"/>
              <a:tailEnd len="sm" w="sm" type="none"/>
            </a:ln>
            <a:effectLst>
              <a:outerShdw blurRad="57150" rotWithShape="0" algn="bl" dir="5400000" dist="19050">
                <a:srgbClr val="D9D9D9">
                  <a:alpha val="50000"/>
                </a:srgbClr>
              </a:outerShdw>
            </a:effectLst>
          </p:spPr>
        </p:sp>
        <p:sp>
          <p:nvSpPr>
            <p:cNvPr id="357" name="Google Shape;357;p43"/>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DDDDDD"/>
                </a:gs>
                <a:gs pos="100000">
                  <a:srgbClr val="919191"/>
                </a:gs>
              </a:gsLst>
              <a:lin ang="5400012" scaled="0"/>
            </a:gradFill>
            <a:ln cap="flat" cmpd="sng" w="9525">
              <a:solidFill>
                <a:srgbClr val="CCCCCC"/>
              </a:solidFill>
              <a:prstDash val="solid"/>
              <a:round/>
              <a:headEnd len="sm" w="sm" type="none"/>
              <a:tailEnd len="sm" w="sm" type="none"/>
            </a:ln>
            <a:effectLst>
              <a:outerShdw blurRad="57150" rotWithShape="0" algn="bl" dir="5400000" dist="19050">
                <a:srgbClr val="D9D9D9">
                  <a:alpha val="50000"/>
                </a:srgbClr>
              </a:outerShdw>
            </a:effectLst>
          </p:spPr>
        </p:sp>
        <p:sp>
          <p:nvSpPr>
            <p:cNvPr id="358" name="Google Shape;358;p43"/>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DDDDDD"/>
                </a:gs>
                <a:gs pos="100000">
                  <a:srgbClr val="919191"/>
                </a:gs>
              </a:gsLst>
              <a:lin ang="5400012" scaled="0"/>
            </a:gradFill>
            <a:ln cap="flat" cmpd="sng" w="9525">
              <a:solidFill>
                <a:srgbClr val="CCCCCC"/>
              </a:solidFill>
              <a:prstDash val="solid"/>
              <a:round/>
              <a:headEnd len="sm" w="sm" type="none"/>
              <a:tailEnd len="sm" w="sm" type="none"/>
            </a:ln>
            <a:effectLst>
              <a:outerShdw blurRad="57150" rotWithShape="0" algn="bl" dir="5400000" dist="19050">
                <a:srgbClr val="D9D9D9">
                  <a:alpha val="50000"/>
                </a:srgbClr>
              </a:outerShdw>
            </a:effectLst>
          </p:spPr>
        </p:sp>
        <p:sp>
          <p:nvSpPr>
            <p:cNvPr id="359" name="Google Shape;359;p43"/>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gradFill>
              <a:gsLst>
                <a:gs pos="0">
                  <a:srgbClr val="DDDDDD"/>
                </a:gs>
                <a:gs pos="100000">
                  <a:srgbClr val="919191"/>
                </a:gs>
              </a:gsLst>
              <a:lin ang="5400012" scaled="0"/>
            </a:gradFill>
            <a:ln cap="flat" cmpd="sng" w="9525">
              <a:solidFill>
                <a:srgbClr val="CCCCCC"/>
              </a:solidFill>
              <a:prstDash val="solid"/>
              <a:round/>
              <a:headEnd len="sm" w="sm" type="none"/>
              <a:tailEnd len="sm" w="sm" type="none"/>
            </a:ln>
            <a:effectLst>
              <a:outerShdw blurRad="57150" rotWithShape="0" algn="bl" dir="5400000" dist="19050">
                <a:srgbClr val="D9D9D9">
                  <a:alpha val="50000"/>
                </a:srgbClr>
              </a:outerShdw>
            </a:effectLst>
          </p:spPr>
        </p:sp>
        <p:sp>
          <p:nvSpPr>
            <p:cNvPr id="360" name="Google Shape;360;p43"/>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gradFill>
              <a:gsLst>
                <a:gs pos="0">
                  <a:srgbClr val="DDDDDD"/>
                </a:gs>
                <a:gs pos="100000">
                  <a:srgbClr val="919191"/>
                </a:gs>
              </a:gsLst>
              <a:lin ang="5400012" scaled="0"/>
            </a:gradFill>
            <a:ln cap="flat" cmpd="sng" w="9525">
              <a:solidFill>
                <a:srgbClr val="CCCCCC"/>
              </a:solidFill>
              <a:prstDash val="solid"/>
              <a:round/>
              <a:headEnd len="sm" w="sm" type="none"/>
              <a:tailEnd len="sm" w="sm" type="none"/>
            </a:ln>
            <a:effectLst>
              <a:outerShdw blurRad="57150" rotWithShape="0" algn="bl" dir="5400000" dist="19050">
                <a:srgbClr val="D9D9D9">
                  <a:alpha val="50000"/>
                </a:srgbClr>
              </a:outerShdw>
            </a:effectLst>
          </p:spPr>
        </p:sp>
        <p:sp>
          <p:nvSpPr>
            <p:cNvPr id="361" name="Google Shape;361;p43"/>
            <p:cNvSpPr/>
            <p:nvPr/>
          </p:nvSpPr>
          <p:spPr>
            <a:xfrm>
              <a:off x="4266040" y="1368287"/>
              <a:ext cx="253884" cy="593119"/>
            </a:xfrm>
            <a:custGeom>
              <a:rect b="b" l="l" r="r" t="t"/>
              <a:pathLst>
                <a:path extrusionOk="0" h="16697" w="10635">
                  <a:moveTo>
                    <a:pt x="10635" y="0"/>
                  </a:moveTo>
                  <a:lnTo>
                    <a:pt x="0" y="12722"/>
                  </a:lnTo>
                  <a:lnTo>
                    <a:pt x="10635" y="16697"/>
                  </a:lnTo>
                  <a:close/>
                </a:path>
              </a:pathLst>
            </a:custGeom>
            <a:gradFill>
              <a:gsLst>
                <a:gs pos="0">
                  <a:srgbClr val="DDDDDD"/>
                </a:gs>
                <a:gs pos="100000">
                  <a:srgbClr val="919191"/>
                </a:gs>
              </a:gsLst>
              <a:lin ang="5400012" scaled="0"/>
            </a:gradFill>
            <a:ln cap="flat" cmpd="sng" w="9525">
              <a:solidFill>
                <a:srgbClr val="CCCCCC"/>
              </a:solidFill>
              <a:prstDash val="solid"/>
              <a:round/>
              <a:headEnd len="sm" w="sm" type="none"/>
              <a:tailEnd len="sm" w="sm" type="none"/>
            </a:ln>
            <a:effectLst>
              <a:outerShdw blurRad="57150" rotWithShape="0" algn="bl" dir="5400000" dist="19050">
                <a:srgbClr val="D9D9D9">
                  <a:alpha val="50000"/>
                </a:srgbClr>
              </a:outerShdw>
            </a:effectLst>
          </p:spPr>
        </p:sp>
        <p:sp>
          <p:nvSpPr>
            <p:cNvPr id="362" name="Google Shape;362;p43"/>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gradFill>
              <a:gsLst>
                <a:gs pos="0">
                  <a:srgbClr val="DDDDDD"/>
                </a:gs>
                <a:gs pos="100000">
                  <a:srgbClr val="919191"/>
                </a:gs>
              </a:gsLst>
              <a:lin ang="5400012" scaled="0"/>
            </a:gradFill>
            <a:ln cap="flat" cmpd="sng" w="9525">
              <a:solidFill>
                <a:srgbClr val="CCCCCC"/>
              </a:solidFill>
              <a:prstDash val="solid"/>
              <a:round/>
              <a:headEnd len="sm" w="sm" type="none"/>
              <a:tailEnd len="sm" w="sm" type="none"/>
            </a:ln>
            <a:effectLst>
              <a:outerShdw blurRad="57150" rotWithShape="0" algn="bl" dir="5400000" dist="19050">
                <a:srgbClr val="D9D9D9">
                  <a:alpha val="50000"/>
                </a:srgbClr>
              </a:outerShdw>
            </a:effectLst>
          </p:spPr>
        </p:sp>
        <p:sp>
          <p:nvSpPr>
            <p:cNvPr id="363" name="Google Shape;363;p43"/>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gradFill>
              <a:gsLst>
                <a:gs pos="0">
                  <a:srgbClr val="DDDDDD"/>
                </a:gs>
                <a:gs pos="100000">
                  <a:srgbClr val="919191"/>
                </a:gs>
              </a:gsLst>
              <a:lin ang="5400012" scaled="0"/>
            </a:gradFill>
            <a:ln cap="flat" cmpd="sng" w="9525">
              <a:solidFill>
                <a:srgbClr val="CCCCCC"/>
              </a:solidFill>
              <a:prstDash val="solid"/>
              <a:round/>
              <a:headEnd len="sm" w="sm" type="none"/>
              <a:tailEnd len="sm" w="sm" type="none"/>
            </a:ln>
            <a:effectLst>
              <a:outerShdw blurRad="57150" rotWithShape="0" algn="bl" dir="5400000" dist="19050">
                <a:srgbClr val="D9D9D9">
                  <a:alpha val="50000"/>
                </a:srgbClr>
              </a:outerShdw>
            </a:effectLst>
          </p:spPr>
        </p:sp>
        <p:sp>
          <p:nvSpPr>
            <p:cNvPr id="364" name="Google Shape;364;p43"/>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gradFill>
              <a:gsLst>
                <a:gs pos="0">
                  <a:srgbClr val="DDDDDD"/>
                </a:gs>
                <a:gs pos="100000">
                  <a:srgbClr val="919191"/>
                </a:gs>
              </a:gsLst>
              <a:lin ang="5400012" scaled="0"/>
            </a:gradFill>
            <a:ln cap="flat" cmpd="sng" w="9525">
              <a:solidFill>
                <a:srgbClr val="CCCCCC"/>
              </a:solidFill>
              <a:prstDash val="solid"/>
              <a:round/>
              <a:headEnd len="sm" w="sm" type="none"/>
              <a:tailEnd len="sm" w="sm" type="none"/>
            </a:ln>
            <a:effectLst>
              <a:outerShdw blurRad="57150" rotWithShape="0" algn="bl" dir="5400000" dist="19050">
                <a:srgbClr val="D9D9D9">
                  <a:alpha val="50000"/>
                </a:srgbClr>
              </a:outerShdw>
            </a:effectLst>
          </p:spPr>
        </p:sp>
        <p:sp>
          <p:nvSpPr>
            <p:cNvPr id="365" name="Google Shape;365;p43"/>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gradFill>
              <a:gsLst>
                <a:gs pos="0">
                  <a:srgbClr val="DDDDDD"/>
                </a:gs>
                <a:gs pos="100000">
                  <a:srgbClr val="919191"/>
                </a:gs>
              </a:gsLst>
              <a:lin ang="5400012" scaled="0"/>
            </a:gradFill>
            <a:ln cap="flat" cmpd="sng" w="9525">
              <a:solidFill>
                <a:srgbClr val="CCCCCC"/>
              </a:solidFill>
              <a:prstDash val="solid"/>
              <a:round/>
              <a:headEnd len="sm" w="sm" type="none"/>
              <a:tailEnd len="sm" w="sm" type="none"/>
            </a:ln>
            <a:effectLst>
              <a:outerShdw blurRad="57150" rotWithShape="0" algn="bl" dir="5400000" dist="19050">
                <a:srgbClr val="D9D9D9">
                  <a:alpha val="50000"/>
                </a:srgbClr>
              </a:outerShdw>
            </a:effectLst>
          </p:spPr>
        </p:sp>
      </p:grpSp>
      <p:grpSp>
        <p:nvGrpSpPr>
          <p:cNvPr id="366" name="Google Shape;366;p43"/>
          <p:cNvGrpSpPr/>
          <p:nvPr/>
        </p:nvGrpSpPr>
        <p:grpSpPr>
          <a:xfrm>
            <a:off x="5499408" y="3476935"/>
            <a:ext cx="1217367" cy="679523"/>
            <a:chOff x="5499408" y="3476935"/>
            <a:chExt cx="1217367" cy="679523"/>
          </a:xfrm>
        </p:grpSpPr>
        <p:grpSp>
          <p:nvGrpSpPr>
            <p:cNvPr id="367" name="Google Shape;367;p43"/>
            <p:cNvGrpSpPr/>
            <p:nvPr/>
          </p:nvGrpSpPr>
          <p:grpSpPr>
            <a:xfrm>
              <a:off x="5499408" y="3476935"/>
              <a:ext cx="624871" cy="279326"/>
              <a:chOff x="5574150" y="3291115"/>
              <a:chExt cx="665040" cy="312900"/>
            </a:xfrm>
          </p:grpSpPr>
          <p:cxnSp>
            <p:nvCxnSpPr>
              <p:cNvPr id="368" name="Google Shape;368;p43"/>
              <p:cNvCxnSpPr/>
              <p:nvPr/>
            </p:nvCxnSpPr>
            <p:spPr>
              <a:xfrm>
                <a:off x="5574150" y="3449448"/>
                <a:ext cx="609300" cy="0"/>
              </a:xfrm>
              <a:prstGeom prst="straightConnector1">
                <a:avLst/>
              </a:prstGeom>
              <a:noFill/>
              <a:ln cap="flat" cmpd="sng" w="9525">
                <a:solidFill>
                  <a:srgbClr val="BDBDBD"/>
                </a:solidFill>
                <a:prstDash val="solid"/>
                <a:round/>
                <a:headEnd len="sm" w="sm" type="none"/>
                <a:tailEnd len="sm" w="sm" type="none"/>
              </a:ln>
            </p:spPr>
          </p:cxnSp>
          <p:sp>
            <p:nvSpPr>
              <p:cNvPr id="369" name="Google Shape;369;p43"/>
              <p:cNvSpPr/>
              <p:nvPr/>
            </p:nvSpPr>
            <p:spPr>
              <a:xfrm>
                <a:off x="6014671" y="3349032"/>
                <a:ext cx="198600" cy="1983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3"/>
              <p:cNvSpPr txBox="1"/>
              <p:nvPr/>
            </p:nvSpPr>
            <p:spPr>
              <a:xfrm>
                <a:off x="5991690" y="329111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5</a:t>
                </a:r>
                <a:endParaRPr>
                  <a:solidFill>
                    <a:srgbClr val="FFFFFF"/>
                  </a:solidFill>
                </a:endParaRPr>
              </a:p>
            </p:txBody>
          </p:sp>
        </p:grpSp>
        <p:sp>
          <p:nvSpPr>
            <p:cNvPr id="371" name="Google Shape;371;p43"/>
            <p:cNvSpPr txBox="1"/>
            <p:nvPr/>
          </p:nvSpPr>
          <p:spPr>
            <a:xfrm>
              <a:off x="5653575" y="3756258"/>
              <a:ext cx="106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作業系統</a:t>
              </a:r>
              <a:endParaRPr b="1">
                <a:latin typeface="Helvetica Neue"/>
                <a:ea typeface="Helvetica Neue"/>
                <a:cs typeface="Helvetica Neue"/>
                <a:sym typeface="Helvetica Neue"/>
              </a:endParaRPr>
            </a:p>
          </p:txBody>
        </p:sp>
      </p:grpSp>
      <p:grpSp>
        <p:nvGrpSpPr>
          <p:cNvPr id="372" name="Google Shape;372;p43"/>
          <p:cNvGrpSpPr/>
          <p:nvPr/>
        </p:nvGrpSpPr>
        <p:grpSpPr>
          <a:xfrm>
            <a:off x="808350" y="3485500"/>
            <a:ext cx="2455800" cy="1119900"/>
            <a:chOff x="808350" y="3485500"/>
            <a:chExt cx="2455800" cy="1119900"/>
          </a:xfrm>
        </p:grpSpPr>
        <p:pic>
          <p:nvPicPr>
            <p:cNvPr id="373" name="Google Shape;373;p43"/>
            <p:cNvPicPr preferRelativeResize="0"/>
            <p:nvPr/>
          </p:nvPicPr>
          <p:blipFill>
            <a:blip r:embed="rId4">
              <a:alphaModFix/>
            </a:blip>
            <a:stretch>
              <a:fillRect/>
            </a:stretch>
          </p:blipFill>
          <p:spPr>
            <a:xfrm>
              <a:off x="1760410" y="3570695"/>
              <a:ext cx="554189" cy="357276"/>
            </a:xfrm>
            <a:prstGeom prst="rect">
              <a:avLst/>
            </a:prstGeom>
            <a:noFill/>
            <a:ln>
              <a:noFill/>
            </a:ln>
          </p:spPr>
        </p:pic>
        <p:sp>
          <p:nvSpPr>
            <p:cNvPr id="374" name="Google Shape;374;p43"/>
            <p:cNvSpPr txBox="1"/>
            <p:nvPr/>
          </p:nvSpPr>
          <p:spPr>
            <a:xfrm rot="1102241">
              <a:off x="809744" y="3860651"/>
              <a:ext cx="2453012" cy="36959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a:ea typeface="Helvetica Neue"/>
                  <a:cs typeface="Helvetica Neue"/>
                  <a:sym typeface="Helvetica Neue"/>
                </a:rPr>
                <a:t>VMware workstation 17 player</a:t>
              </a:r>
              <a:endParaRPr sz="1200">
                <a:latin typeface="Helvetica Neue"/>
                <a:ea typeface="Helvetica Neue"/>
                <a:cs typeface="Helvetica Neue"/>
                <a:sym typeface="Helvetica Neue"/>
              </a:endParaRPr>
            </a:p>
          </p:txBody>
        </p:sp>
      </p:grpSp>
      <p:grpSp>
        <p:nvGrpSpPr>
          <p:cNvPr id="375" name="Google Shape;375;p43"/>
          <p:cNvGrpSpPr/>
          <p:nvPr/>
        </p:nvGrpSpPr>
        <p:grpSpPr>
          <a:xfrm>
            <a:off x="3825343" y="3459193"/>
            <a:ext cx="1322704" cy="999863"/>
            <a:chOff x="3825343" y="3459193"/>
            <a:chExt cx="1322704" cy="999863"/>
          </a:xfrm>
        </p:grpSpPr>
        <p:pic>
          <p:nvPicPr>
            <p:cNvPr id="376" name="Google Shape;376;p43"/>
            <p:cNvPicPr preferRelativeResize="0"/>
            <p:nvPr/>
          </p:nvPicPr>
          <p:blipFill>
            <a:blip r:embed="rId5">
              <a:alphaModFix/>
            </a:blip>
            <a:stretch>
              <a:fillRect/>
            </a:stretch>
          </p:blipFill>
          <p:spPr>
            <a:xfrm rot="-1299938">
              <a:off x="3900832" y="3549492"/>
              <a:ext cx="599315" cy="479874"/>
            </a:xfrm>
            <a:prstGeom prst="rect">
              <a:avLst/>
            </a:prstGeom>
            <a:noFill/>
            <a:ln>
              <a:noFill/>
            </a:ln>
          </p:spPr>
        </p:pic>
        <p:sp>
          <p:nvSpPr>
            <p:cNvPr id="377" name="Google Shape;377;p43"/>
            <p:cNvSpPr txBox="1"/>
            <p:nvPr/>
          </p:nvSpPr>
          <p:spPr>
            <a:xfrm rot="-1353539">
              <a:off x="3984947" y="3889608"/>
              <a:ext cx="1129201" cy="36969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a:ea typeface="Helvetica Neue"/>
                  <a:cs typeface="Helvetica Neue"/>
                  <a:sym typeface="Helvetica Neue"/>
                </a:rPr>
                <a:t>22.04 LTS</a:t>
              </a:r>
              <a:endParaRPr sz="1200">
                <a:latin typeface="Helvetica Neue"/>
                <a:ea typeface="Helvetica Neue"/>
                <a:cs typeface="Helvetica Neue"/>
                <a:sym typeface="Helvetica Neue"/>
              </a:endParaRPr>
            </a:p>
          </p:txBody>
        </p:sp>
      </p:grpSp>
      <p:grpSp>
        <p:nvGrpSpPr>
          <p:cNvPr id="378" name="Google Shape;378;p43"/>
          <p:cNvGrpSpPr/>
          <p:nvPr/>
        </p:nvGrpSpPr>
        <p:grpSpPr>
          <a:xfrm>
            <a:off x="144900" y="2557688"/>
            <a:ext cx="1681010" cy="400200"/>
            <a:chOff x="144900" y="2557688"/>
            <a:chExt cx="1681010" cy="400200"/>
          </a:xfrm>
        </p:grpSpPr>
        <p:grpSp>
          <p:nvGrpSpPr>
            <p:cNvPr id="379" name="Google Shape;379;p43"/>
            <p:cNvGrpSpPr/>
            <p:nvPr/>
          </p:nvGrpSpPr>
          <p:grpSpPr>
            <a:xfrm>
              <a:off x="965280" y="2618124"/>
              <a:ext cx="860630" cy="279326"/>
              <a:chOff x="2849841" y="2724795"/>
              <a:chExt cx="915954" cy="312900"/>
            </a:xfrm>
          </p:grpSpPr>
          <p:cxnSp>
            <p:nvCxnSpPr>
              <p:cNvPr id="380" name="Google Shape;380;p43"/>
              <p:cNvCxnSpPr/>
              <p:nvPr/>
            </p:nvCxnSpPr>
            <p:spPr>
              <a:xfrm rot="10800000">
                <a:off x="2915895" y="2881250"/>
                <a:ext cx="849900" cy="0"/>
              </a:xfrm>
              <a:prstGeom prst="straightConnector1">
                <a:avLst/>
              </a:prstGeom>
              <a:noFill/>
              <a:ln cap="flat" cmpd="sng" w="9525">
                <a:solidFill>
                  <a:srgbClr val="BDBDBD"/>
                </a:solidFill>
                <a:prstDash val="solid"/>
                <a:round/>
                <a:headEnd len="sm" w="sm" type="none"/>
                <a:tailEnd len="sm" w="sm" type="none"/>
              </a:ln>
            </p:spPr>
          </p:cxnSp>
          <p:sp>
            <p:nvSpPr>
              <p:cNvPr id="381" name="Google Shape;381;p43"/>
              <p:cNvSpPr/>
              <p:nvPr/>
            </p:nvSpPr>
            <p:spPr>
              <a:xfrm>
                <a:off x="2874851" y="2780836"/>
                <a:ext cx="198600" cy="198300"/>
              </a:xfrm>
              <a:prstGeom prst="ellipse">
                <a:avLst/>
              </a:prstGeom>
              <a:solidFill>
                <a:srgbClr val="4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3"/>
              <p:cNvSpPr txBox="1"/>
              <p:nvPr/>
            </p:nvSpPr>
            <p:spPr>
              <a:xfrm>
                <a:off x="2849841" y="272479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4</a:t>
                </a:r>
                <a:endParaRPr>
                  <a:solidFill>
                    <a:srgbClr val="FFFFFF"/>
                  </a:solidFill>
                </a:endParaRPr>
              </a:p>
            </p:txBody>
          </p:sp>
        </p:grpSp>
        <p:sp>
          <p:nvSpPr>
            <p:cNvPr id="383" name="Google Shape;383;p43"/>
            <p:cNvSpPr txBox="1"/>
            <p:nvPr/>
          </p:nvSpPr>
          <p:spPr>
            <a:xfrm>
              <a:off x="144900" y="2557688"/>
              <a:ext cx="9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資料儲存</a:t>
              </a:r>
              <a:endParaRPr b="1">
                <a:latin typeface="Helvetica Neue"/>
                <a:ea typeface="Helvetica Neue"/>
                <a:cs typeface="Helvetica Neue"/>
                <a:sym typeface="Helvetica Neue"/>
              </a:endParaRPr>
            </a:p>
          </p:txBody>
        </p:sp>
      </p:grpSp>
      <p:grpSp>
        <p:nvGrpSpPr>
          <p:cNvPr id="384" name="Google Shape;384;p43"/>
          <p:cNvGrpSpPr/>
          <p:nvPr/>
        </p:nvGrpSpPr>
        <p:grpSpPr>
          <a:xfrm>
            <a:off x="3989845" y="1988174"/>
            <a:ext cx="2098700" cy="400200"/>
            <a:chOff x="3989845" y="1988174"/>
            <a:chExt cx="2098700" cy="400200"/>
          </a:xfrm>
        </p:grpSpPr>
        <p:grpSp>
          <p:nvGrpSpPr>
            <p:cNvPr id="385" name="Google Shape;385;p43"/>
            <p:cNvGrpSpPr/>
            <p:nvPr/>
          </p:nvGrpSpPr>
          <p:grpSpPr>
            <a:xfrm>
              <a:off x="3989845" y="2048589"/>
              <a:ext cx="1103785" cy="279326"/>
              <a:chOff x="5064450" y="2295028"/>
              <a:chExt cx="1174740" cy="312900"/>
            </a:xfrm>
          </p:grpSpPr>
          <p:cxnSp>
            <p:nvCxnSpPr>
              <p:cNvPr id="386" name="Google Shape;386;p43"/>
              <p:cNvCxnSpPr/>
              <p:nvPr/>
            </p:nvCxnSpPr>
            <p:spPr>
              <a:xfrm>
                <a:off x="5064450" y="2460069"/>
                <a:ext cx="1119000" cy="0"/>
              </a:xfrm>
              <a:prstGeom prst="straightConnector1">
                <a:avLst/>
              </a:prstGeom>
              <a:noFill/>
              <a:ln cap="flat" cmpd="sng" w="9525">
                <a:solidFill>
                  <a:srgbClr val="BDBDBD"/>
                </a:solidFill>
                <a:prstDash val="solid"/>
                <a:round/>
                <a:headEnd len="sm" w="sm" type="none"/>
                <a:tailEnd len="sm" w="sm" type="none"/>
              </a:ln>
            </p:spPr>
          </p:cxnSp>
          <p:sp>
            <p:nvSpPr>
              <p:cNvPr id="387" name="Google Shape;387;p43"/>
              <p:cNvSpPr/>
              <p:nvPr/>
            </p:nvSpPr>
            <p:spPr>
              <a:xfrm>
                <a:off x="6014671" y="2353882"/>
                <a:ext cx="198600" cy="1983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3"/>
              <p:cNvSpPr txBox="1"/>
              <p:nvPr/>
            </p:nvSpPr>
            <p:spPr>
              <a:xfrm>
                <a:off x="5991690" y="2295028"/>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a:solidFill>
                    <a:srgbClr val="FFFFFF"/>
                  </a:solidFill>
                </a:endParaRPr>
              </a:p>
            </p:txBody>
          </p:sp>
        </p:grpSp>
        <p:sp>
          <p:nvSpPr>
            <p:cNvPr id="389" name="Google Shape;389;p43"/>
            <p:cNvSpPr txBox="1"/>
            <p:nvPr/>
          </p:nvSpPr>
          <p:spPr>
            <a:xfrm>
              <a:off x="5025345" y="1988174"/>
              <a:ext cx="106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資源配置</a:t>
              </a:r>
              <a:endParaRPr b="1">
                <a:latin typeface="Helvetica Neue"/>
                <a:ea typeface="Helvetica Neue"/>
                <a:cs typeface="Helvetica Neue"/>
                <a:sym typeface="Helvetica Neue"/>
              </a:endParaRPr>
            </a:p>
          </p:txBody>
        </p:sp>
      </p:grpSp>
      <p:grpSp>
        <p:nvGrpSpPr>
          <p:cNvPr id="390" name="Google Shape;390;p43"/>
          <p:cNvGrpSpPr/>
          <p:nvPr/>
        </p:nvGrpSpPr>
        <p:grpSpPr>
          <a:xfrm>
            <a:off x="506972" y="1439918"/>
            <a:ext cx="2112551" cy="400200"/>
            <a:chOff x="506972" y="1439918"/>
            <a:chExt cx="2112551" cy="400200"/>
          </a:xfrm>
        </p:grpSpPr>
        <p:grpSp>
          <p:nvGrpSpPr>
            <p:cNvPr id="391" name="Google Shape;391;p43"/>
            <p:cNvGrpSpPr/>
            <p:nvPr/>
          </p:nvGrpSpPr>
          <p:grpSpPr>
            <a:xfrm>
              <a:off x="1338863" y="1500339"/>
              <a:ext cx="1280660" cy="279326"/>
              <a:chOff x="2849841" y="1884747"/>
              <a:chExt cx="1362984" cy="312900"/>
            </a:xfrm>
          </p:grpSpPr>
          <p:cxnSp>
            <p:nvCxnSpPr>
              <p:cNvPr id="392" name="Google Shape;392;p43"/>
              <p:cNvCxnSpPr/>
              <p:nvPr/>
            </p:nvCxnSpPr>
            <p:spPr>
              <a:xfrm rot="10800000">
                <a:off x="2921325" y="2046050"/>
                <a:ext cx="1291500" cy="0"/>
              </a:xfrm>
              <a:prstGeom prst="straightConnector1">
                <a:avLst/>
              </a:prstGeom>
              <a:noFill/>
              <a:ln cap="flat" cmpd="sng" w="9525">
                <a:solidFill>
                  <a:srgbClr val="BDBDBD"/>
                </a:solidFill>
                <a:prstDash val="solid"/>
                <a:round/>
                <a:headEnd len="sm" w="sm" type="none"/>
                <a:tailEnd len="sm" w="sm" type="none"/>
              </a:ln>
            </p:spPr>
          </p:cxnSp>
          <p:sp>
            <p:nvSpPr>
              <p:cNvPr id="393" name="Google Shape;393;p43"/>
              <p:cNvSpPr/>
              <p:nvPr/>
            </p:nvSpPr>
            <p:spPr>
              <a:xfrm>
                <a:off x="2874851" y="1943786"/>
                <a:ext cx="198600" cy="1983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3"/>
              <p:cNvSpPr txBox="1"/>
              <p:nvPr/>
            </p:nvSpPr>
            <p:spPr>
              <a:xfrm>
                <a:off x="2849841" y="1884747"/>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a:solidFill>
                    <a:srgbClr val="FFFFFF"/>
                  </a:solidFill>
                </a:endParaRPr>
              </a:p>
            </p:txBody>
          </p:sp>
        </p:grpSp>
        <p:sp>
          <p:nvSpPr>
            <p:cNvPr id="395" name="Google Shape;395;p43"/>
            <p:cNvSpPr txBox="1"/>
            <p:nvPr/>
          </p:nvSpPr>
          <p:spPr>
            <a:xfrm>
              <a:off x="506972" y="1439918"/>
              <a:ext cx="106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運算引擎</a:t>
              </a:r>
              <a:endParaRPr b="1">
                <a:latin typeface="Helvetica Neue"/>
                <a:ea typeface="Helvetica Neue"/>
                <a:cs typeface="Helvetica Neue"/>
                <a:sym typeface="Helvetica Neue"/>
              </a:endParaRPr>
            </a:p>
          </p:txBody>
        </p:sp>
      </p:grpSp>
      <p:grpSp>
        <p:nvGrpSpPr>
          <p:cNvPr id="396" name="Google Shape;396;p43"/>
          <p:cNvGrpSpPr/>
          <p:nvPr/>
        </p:nvGrpSpPr>
        <p:grpSpPr>
          <a:xfrm>
            <a:off x="3489649" y="826094"/>
            <a:ext cx="2046644" cy="574562"/>
            <a:chOff x="3489649" y="826094"/>
            <a:chExt cx="2046644" cy="574562"/>
          </a:xfrm>
        </p:grpSpPr>
        <p:grpSp>
          <p:nvGrpSpPr>
            <p:cNvPr id="397" name="Google Shape;397;p43"/>
            <p:cNvGrpSpPr/>
            <p:nvPr/>
          </p:nvGrpSpPr>
          <p:grpSpPr>
            <a:xfrm>
              <a:off x="3489649" y="1121329"/>
              <a:ext cx="1603981" cy="279326"/>
              <a:chOff x="4530625" y="1423765"/>
              <a:chExt cx="1707090" cy="312900"/>
            </a:xfrm>
          </p:grpSpPr>
          <p:cxnSp>
            <p:nvCxnSpPr>
              <p:cNvPr id="398" name="Google Shape;398;p43"/>
              <p:cNvCxnSpPr/>
              <p:nvPr/>
            </p:nvCxnSpPr>
            <p:spPr>
              <a:xfrm>
                <a:off x="4530625" y="1582195"/>
                <a:ext cx="1652700" cy="0"/>
              </a:xfrm>
              <a:prstGeom prst="straightConnector1">
                <a:avLst/>
              </a:prstGeom>
              <a:noFill/>
              <a:ln cap="flat" cmpd="sng" w="9525">
                <a:solidFill>
                  <a:srgbClr val="BDBDBD"/>
                </a:solidFill>
                <a:prstDash val="solid"/>
                <a:round/>
                <a:headEnd len="sm" w="sm" type="none"/>
                <a:tailEnd len="sm" w="sm" type="none"/>
              </a:ln>
            </p:spPr>
          </p:cxnSp>
          <p:sp>
            <p:nvSpPr>
              <p:cNvPr id="399" name="Google Shape;399;p43"/>
              <p:cNvSpPr/>
              <p:nvPr/>
            </p:nvSpPr>
            <p:spPr>
              <a:xfrm>
                <a:off x="6014671" y="1481782"/>
                <a:ext cx="198600" cy="1983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3"/>
              <p:cNvSpPr txBox="1"/>
              <p:nvPr/>
            </p:nvSpPr>
            <p:spPr>
              <a:xfrm>
                <a:off x="5990215" y="142376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a:solidFill>
                    <a:srgbClr val="FFFFFF"/>
                  </a:solidFill>
                </a:endParaRPr>
              </a:p>
            </p:txBody>
          </p:sp>
        </p:grpSp>
        <p:sp>
          <p:nvSpPr>
            <p:cNvPr id="401" name="Google Shape;401;p43"/>
            <p:cNvSpPr txBox="1"/>
            <p:nvPr/>
          </p:nvSpPr>
          <p:spPr>
            <a:xfrm>
              <a:off x="4473093" y="826094"/>
              <a:ext cx="106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應用程式</a:t>
              </a:r>
              <a:endParaRPr b="1">
                <a:latin typeface="Helvetica Neue"/>
                <a:ea typeface="Helvetica Neue"/>
                <a:cs typeface="Helvetica Neue"/>
                <a:sym typeface="Helvetica Neue"/>
              </a:endParaRPr>
            </a:p>
          </p:txBody>
        </p:sp>
      </p:grpSp>
      <p:pic>
        <p:nvPicPr>
          <p:cNvPr id="402" name="Google Shape;402;p43"/>
          <p:cNvPicPr preferRelativeResize="0"/>
          <p:nvPr/>
        </p:nvPicPr>
        <p:blipFill>
          <a:blip r:embed="rId6">
            <a:alphaModFix/>
          </a:blip>
          <a:stretch>
            <a:fillRect/>
          </a:stretch>
        </p:blipFill>
        <p:spPr>
          <a:xfrm rot="-107980">
            <a:off x="2278504" y="2684396"/>
            <a:ext cx="1602216" cy="1129282"/>
          </a:xfrm>
          <a:prstGeom prst="rect">
            <a:avLst/>
          </a:prstGeom>
          <a:noFill/>
          <a:ln>
            <a:noFill/>
          </a:ln>
        </p:spPr>
      </p:pic>
      <p:pic>
        <p:nvPicPr>
          <p:cNvPr id="403" name="Google Shape;403;p43"/>
          <p:cNvPicPr preferRelativeResize="0"/>
          <p:nvPr/>
        </p:nvPicPr>
        <p:blipFill>
          <a:blip r:embed="rId7">
            <a:alphaModFix/>
          </a:blip>
          <a:stretch>
            <a:fillRect/>
          </a:stretch>
        </p:blipFill>
        <p:spPr>
          <a:xfrm>
            <a:off x="2437766" y="2062171"/>
            <a:ext cx="1406487" cy="848910"/>
          </a:xfrm>
          <a:prstGeom prst="rect">
            <a:avLst/>
          </a:prstGeom>
          <a:noFill/>
          <a:ln>
            <a:noFill/>
          </a:ln>
        </p:spPr>
      </p:pic>
      <p:pic>
        <p:nvPicPr>
          <p:cNvPr id="404" name="Google Shape;404;p43"/>
          <p:cNvPicPr preferRelativeResize="0"/>
          <p:nvPr/>
        </p:nvPicPr>
        <p:blipFill>
          <a:blip r:embed="rId8">
            <a:alphaModFix/>
          </a:blip>
          <a:stretch>
            <a:fillRect/>
          </a:stretch>
        </p:blipFill>
        <p:spPr>
          <a:xfrm rot="90">
            <a:off x="2081861" y="1615032"/>
            <a:ext cx="1059143" cy="461501"/>
          </a:xfrm>
          <a:prstGeom prst="rect">
            <a:avLst/>
          </a:prstGeom>
          <a:noFill/>
          <a:ln>
            <a:noFill/>
          </a:ln>
        </p:spPr>
      </p:pic>
      <p:pic>
        <p:nvPicPr>
          <p:cNvPr id="405" name="Google Shape;405;p43"/>
          <p:cNvPicPr preferRelativeResize="0"/>
          <p:nvPr/>
        </p:nvPicPr>
        <p:blipFill>
          <a:blip r:embed="rId9">
            <a:alphaModFix/>
          </a:blip>
          <a:stretch>
            <a:fillRect/>
          </a:stretch>
        </p:blipFill>
        <p:spPr>
          <a:xfrm>
            <a:off x="3232784" y="1585182"/>
            <a:ext cx="860679" cy="424528"/>
          </a:xfrm>
          <a:prstGeom prst="rect">
            <a:avLst/>
          </a:prstGeom>
          <a:noFill/>
          <a:ln>
            <a:noFill/>
          </a:ln>
        </p:spPr>
      </p:pic>
      <p:grpSp>
        <p:nvGrpSpPr>
          <p:cNvPr id="406" name="Google Shape;406;p43"/>
          <p:cNvGrpSpPr/>
          <p:nvPr/>
        </p:nvGrpSpPr>
        <p:grpSpPr>
          <a:xfrm>
            <a:off x="2331538" y="765472"/>
            <a:ext cx="1355118" cy="849559"/>
            <a:chOff x="2331538" y="765472"/>
            <a:chExt cx="1355118" cy="849559"/>
          </a:xfrm>
        </p:grpSpPr>
        <p:pic>
          <p:nvPicPr>
            <p:cNvPr id="407" name="Google Shape;407;p43"/>
            <p:cNvPicPr preferRelativeResize="0"/>
            <p:nvPr/>
          </p:nvPicPr>
          <p:blipFill>
            <a:blip r:embed="rId10">
              <a:alphaModFix/>
            </a:blip>
            <a:stretch>
              <a:fillRect/>
            </a:stretch>
          </p:blipFill>
          <p:spPr>
            <a:xfrm>
              <a:off x="3213169" y="765472"/>
              <a:ext cx="473487" cy="521448"/>
            </a:xfrm>
            <a:prstGeom prst="rect">
              <a:avLst/>
            </a:prstGeom>
            <a:noFill/>
            <a:ln>
              <a:noFill/>
            </a:ln>
          </p:spPr>
        </p:pic>
        <p:pic>
          <p:nvPicPr>
            <p:cNvPr id="408" name="Google Shape;408;p43"/>
            <p:cNvPicPr preferRelativeResize="0"/>
            <p:nvPr/>
          </p:nvPicPr>
          <p:blipFill>
            <a:blip r:embed="rId11">
              <a:alphaModFix/>
            </a:blip>
            <a:stretch>
              <a:fillRect/>
            </a:stretch>
          </p:blipFill>
          <p:spPr>
            <a:xfrm>
              <a:off x="2331538" y="854338"/>
              <a:ext cx="809467" cy="432593"/>
            </a:xfrm>
            <a:prstGeom prst="rect">
              <a:avLst/>
            </a:prstGeom>
            <a:noFill/>
            <a:ln>
              <a:noFill/>
            </a:ln>
          </p:spPr>
        </p:pic>
        <p:pic>
          <p:nvPicPr>
            <p:cNvPr id="409" name="Google Shape;409;p43"/>
            <p:cNvPicPr preferRelativeResize="0"/>
            <p:nvPr/>
          </p:nvPicPr>
          <p:blipFill>
            <a:blip r:embed="rId12">
              <a:alphaModFix/>
            </a:blip>
            <a:stretch>
              <a:fillRect/>
            </a:stretch>
          </p:blipFill>
          <p:spPr>
            <a:xfrm>
              <a:off x="2765858" y="1213661"/>
              <a:ext cx="750292" cy="401370"/>
            </a:xfrm>
            <a:prstGeom prst="rect">
              <a:avLst/>
            </a:prstGeom>
            <a:noFill/>
            <a:ln>
              <a:noFill/>
            </a:ln>
          </p:spPr>
        </p:pic>
      </p:grpSp>
      <p:pic>
        <p:nvPicPr>
          <p:cNvPr id="410" name="Google Shape;410;p43"/>
          <p:cNvPicPr preferRelativeResize="0"/>
          <p:nvPr/>
        </p:nvPicPr>
        <p:blipFill>
          <a:blip r:embed="rId13">
            <a:alphaModFix/>
          </a:blip>
          <a:stretch>
            <a:fillRect/>
          </a:stretch>
        </p:blipFill>
        <p:spPr>
          <a:xfrm>
            <a:off x="6027600" y="474034"/>
            <a:ext cx="2525901" cy="1366096"/>
          </a:xfrm>
          <a:prstGeom prst="rect">
            <a:avLst/>
          </a:prstGeom>
          <a:noFill/>
          <a:ln>
            <a:noFill/>
          </a:ln>
        </p:spPr>
      </p:pic>
      <p:pic>
        <p:nvPicPr>
          <p:cNvPr id="411" name="Google Shape;411;p43"/>
          <p:cNvPicPr preferRelativeResize="0"/>
          <p:nvPr/>
        </p:nvPicPr>
        <p:blipFill>
          <a:blip r:embed="rId14">
            <a:alphaModFix/>
          </a:blip>
          <a:stretch>
            <a:fillRect/>
          </a:stretch>
        </p:blipFill>
        <p:spPr>
          <a:xfrm>
            <a:off x="-18288" y="4910328"/>
            <a:ext cx="9144003" cy="299145"/>
          </a:xfrm>
          <a:prstGeom prst="rect">
            <a:avLst/>
          </a:prstGeom>
          <a:noFill/>
          <a:ln>
            <a:noFill/>
          </a:ln>
        </p:spPr>
      </p:pic>
      <p:grpSp>
        <p:nvGrpSpPr>
          <p:cNvPr id="412" name="Google Shape;412;p43"/>
          <p:cNvGrpSpPr/>
          <p:nvPr/>
        </p:nvGrpSpPr>
        <p:grpSpPr>
          <a:xfrm>
            <a:off x="7039652" y="-150497"/>
            <a:ext cx="2011644" cy="2011644"/>
            <a:chOff x="7039800" y="-150500"/>
            <a:chExt cx="1728216" cy="1728216"/>
          </a:xfrm>
        </p:grpSpPr>
        <p:pic>
          <p:nvPicPr>
            <p:cNvPr id="413" name="Google Shape;413;p43"/>
            <p:cNvPicPr preferRelativeResize="0"/>
            <p:nvPr/>
          </p:nvPicPr>
          <p:blipFill>
            <a:blip r:embed="rId15">
              <a:alphaModFix/>
            </a:blip>
            <a:stretch>
              <a:fillRect/>
            </a:stretch>
          </p:blipFill>
          <p:spPr>
            <a:xfrm>
              <a:off x="7039800" y="-150500"/>
              <a:ext cx="1728216" cy="1728216"/>
            </a:xfrm>
            <a:prstGeom prst="rect">
              <a:avLst/>
            </a:prstGeom>
            <a:noFill/>
            <a:ln>
              <a:noFill/>
            </a:ln>
          </p:spPr>
        </p:pic>
        <p:sp>
          <p:nvSpPr>
            <p:cNvPr id="414" name="Google Shape;414;p43"/>
            <p:cNvSpPr txBox="1"/>
            <p:nvPr/>
          </p:nvSpPr>
          <p:spPr>
            <a:xfrm>
              <a:off x="7511809" y="85472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林少威</a:t>
              </a:r>
              <a:endParaRPr b="1" sz="1200">
                <a:solidFill>
                  <a:schemeClr val="lt1"/>
                </a:solidFill>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1000"/>
                                        <p:tgtEl>
                                          <p:spTgt spid="3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5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8E7"/>
        </a:solidFill>
      </p:bgPr>
    </p:bg>
    <p:spTree>
      <p:nvGrpSpPr>
        <p:cNvPr id="418" name="Shape 418"/>
        <p:cNvGrpSpPr/>
        <p:nvPr/>
      </p:nvGrpSpPr>
      <p:grpSpPr>
        <a:xfrm>
          <a:off x="0" y="0"/>
          <a:ext cx="0" cy="0"/>
          <a:chOff x="0" y="0"/>
          <a:chExt cx="0" cy="0"/>
        </a:xfrm>
      </p:grpSpPr>
      <p:pic>
        <p:nvPicPr>
          <p:cNvPr descr="photo-1553522094-5b6c3749c634.jpeg" id="419" name="Google Shape;419;p44"/>
          <p:cNvPicPr preferRelativeResize="0"/>
          <p:nvPr/>
        </p:nvPicPr>
        <p:blipFill rotWithShape="1">
          <a:blip r:embed="rId3">
            <a:alphaModFix/>
          </a:blip>
          <a:srcRect b="0" l="0" r="0" t="0"/>
          <a:stretch/>
        </p:blipFill>
        <p:spPr>
          <a:xfrm>
            <a:off x="3699352" y="0"/>
            <a:ext cx="7715251" cy="5143501"/>
          </a:xfrm>
          <a:prstGeom prst="rect">
            <a:avLst/>
          </a:prstGeom>
          <a:noFill/>
          <a:ln>
            <a:noFill/>
          </a:ln>
        </p:spPr>
      </p:pic>
      <p:sp>
        <p:nvSpPr>
          <p:cNvPr id="420" name="Google Shape;420;p44"/>
          <p:cNvSpPr/>
          <p:nvPr/>
        </p:nvSpPr>
        <p:spPr>
          <a:xfrm>
            <a:off x="-6792103" y="-135537"/>
            <a:ext cx="13877514" cy="5897934"/>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421" name="Google Shape;421;p44"/>
          <p:cNvPicPr preferRelativeResize="0"/>
          <p:nvPr/>
        </p:nvPicPr>
        <p:blipFill>
          <a:blip r:embed="rId4">
            <a:alphaModFix/>
          </a:blip>
          <a:stretch>
            <a:fillRect/>
          </a:stretch>
        </p:blipFill>
        <p:spPr>
          <a:xfrm>
            <a:off x="429776" y="2356202"/>
            <a:ext cx="543455" cy="543475"/>
          </a:xfrm>
          <a:prstGeom prst="rect">
            <a:avLst/>
          </a:prstGeom>
          <a:noFill/>
          <a:ln>
            <a:noFill/>
          </a:ln>
        </p:spPr>
      </p:pic>
      <p:pic>
        <p:nvPicPr>
          <p:cNvPr id="422" name="Google Shape;422;p44"/>
          <p:cNvPicPr preferRelativeResize="0"/>
          <p:nvPr/>
        </p:nvPicPr>
        <p:blipFill>
          <a:blip r:embed="rId5">
            <a:alphaModFix/>
          </a:blip>
          <a:stretch>
            <a:fillRect/>
          </a:stretch>
        </p:blipFill>
        <p:spPr>
          <a:xfrm>
            <a:off x="429798" y="3180475"/>
            <a:ext cx="543450" cy="543450"/>
          </a:xfrm>
          <a:prstGeom prst="rect">
            <a:avLst/>
          </a:prstGeom>
          <a:noFill/>
          <a:ln>
            <a:noFill/>
          </a:ln>
        </p:spPr>
      </p:pic>
      <p:pic>
        <p:nvPicPr>
          <p:cNvPr id="423" name="Google Shape;423;p44"/>
          <p:cNvPicPr preferRelativeResize="0"/>
          <p:nvPr/>
        </p:nvPicPr>
        <p:blipFill>
          <a:blip r:embed="rId6">
            <a:alphaModFix/>
          </a:blip>
          <a:stretch>
            <a:fillRect/>
          </a:stretch>
        </p:blipFill>
        <p:spPr>
          <a:xfrm>
            <a:off x="1537788" y="266313"/>
            <a:ext cx="984800" cy="984800"/>
          </a:xfrm>
          <a:prstGeom prst="rect">
            <a:avLst/>
          </a:prstGeom>
          <a:noFill/>
          <a:ln>
            <a:noFill/>
          </a:ln>
        </p:spPr>
      </p:pic>
      <p:pic>
        <p:nvPicPr>
          <p:cNvPr id="424" name="Google Shape;424;p44"/>
          <p:cNvPicPr preferRelativeResize="0"/>
          <p:nvPr/>
        </p:nvPicPr>
        <p:blipFill>
          <a:blip r:embed="rId7">
            <a:alphaModFix/>
          </a:blip>
          <a:stretch>
            <a:fillRect/>
          </a:stretch>
        </p:blipFill>
        <p:spPr>
          <a:xfrm>
            <a:off x="3765425" y="344649"/>
            <a:ext cx="1254200" cy="851075"/>
          </a:xfrm>
          <a:prstGeom prst="rect">
            <a:avLst/>
          </a:prstGeom>
          <a:noFill/>
          <a:ln>
            <a:noFill/>
          </a:ln>
        </p:spPr>
      </p:pic>
      <p:sp>
        <p:nvSpPr>
          <p:cNvPr id="425" name="Google Shape;425;p44"/>
          <p:cNvSpPr txBox="1"/>
          <p:nvPr/>
        </p:nvSpPr>
        <p:spPr>
          <a:xfrm>
            <a:off x="1508238" y="1675200"/>
            <a:ext cx="132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實體主機 7 台</a:t>
            </a:r>
            <a:endParaRPr>
              <a:latin typeface="Nunito"/>
              <a:ea typeface="Nunito"/>
              <a:cs typeface="Nunito"/>
              <a:sym typeface="Nunito"/>
            </a:endParaRPr>
          </a:p>
        </p:txBody>
      </p:sp>
      <p:sp>
        <p:nvSpPr>
          <p:cNvPr id="426" name="Google Shape;426;p44"/>
          <p:cNvSpPr txBox="1"/>
          <p:nvPr/>
        </p:nvSpPr>
        <p:spPr>
          <a:xfrm>
            <a:off x="3699338" y="1675200"/>
            <a:ext cx="157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虛擬主機 14 台</a:t>
            </a:r>
            <a:endParaRPr>
              <a:latin typeface="Nunito"/>
              <a:ea typeface="Nunito"/>
              <a:cs typeface="Nunito"/>
              <a:sym typeface="Nunito"/>
            </a:endParaRPr>
          </a:p>
        </p:txBody>
      </p:sp>
      <p:sp>
        <p:nvSpPr>
          <p:cNvPr id="427" name="Google Shape;427;p44"/>
          <p:cNvSpPr txBox="1"/>
          <p:nvPr/>
        </p:nvSpPr>
        <p:spPr>
          <a:xfrm>
            <a:off x="3872088" y="2427838"/>
            <a:ext cx="1399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CPU  4 顆</a:t>
            </a:r>
            <a:endParaRPr>
              <a:latin typeface="Nunito"/>
              <a:ea typeface="Nunito"/>
              <a:cs typeface="Nunito"/>
              <a:sym typeface="Nunito"/>
            </a:endParaRPr>
          </a:p>
        </p:txBody>
      </p:sp>
      <p:sp>
        <p:nvSpPr>
          <p:cNvPr id="428" name="Google Shape;428;p44"/>
          <p:cNvSpPr txBox="1"/>
          <p:nvPr/>
        </p:nvSpPr>
        <p:spPr>
          <a:xfrm>
            <a:off x="1282163" y="2320138"/>
            <a:ext cx="248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Intel(R) Core i7-8700 3.2GHz 6核12緒</a:t>
            </a:r>
            <a:endParaRPr>
              <a:latin typeface="Nunito"/>
              <a:ea typeface="Nunito"/>
              <a:cs typeface="Nunito"/>
              <a:sym typeface="Nunito"/>
            </a:endParaRPr>
          </a:p>
        </p:txBody>
      </p:sp>
      <p:sp>
        <p:nvSpPr>
          <p:cNvPr id="429" name="Google Shape;429;p44"/>
          <p:cNvSpPr txBox="1"/>
          <p:nvPr/>
        </p:nvSpPr>
        <p:spPr>
          <a:xfrm>
            <a:off x="1508238" y="3268588"/>
            <a:ext cx="15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記憶體 64 G </a:t>
            </a:r>
            <a:endParaRPr>
              <a:latin typeface="Nunito"/>
              <a:ea typeface="Nunito"/>
              <a:cs typeface="Nunito"/>
              <a:sym typeface="Nunito"/>
            </a:endParaRPr>
          </a:p>
        </p:txBody>
      </p:sp>
      <p:pic>
        <p:nvPicPr>
          <p:cNvPr id="430" name="Google Shape;430;p44"/>
          <p:cNvPicPr preferRelativeResize="0"/>
          <p:nvPr/>
        </p:nvPicPr>
        <p:blipFill>
          <a:blip r:embed="rId8">
            <a:alphaModFix/>
          </a:blip>
          <a:stretch>
            <a:fillRect/>
          </a:stretch>
        </p:blipFill>
        <p:spPr>
          <a:xfrm>
            <a:off x="429798" y="4060175"/>
            <a:ext cx="543450" cy="543450"/>
          </a:xfrm>
          <a:prstGeom prst="rect">
            <a:avLst/>
          </a:prstGeom>
          <a:noFill/>
          <a:ln>
            <a:noFill/>
          </a:ln>
        </p:spPr>
      </p:pic>
      <p:sp>
        <p:nvSpPr>
          <p:cNvPr id="431" name="Google Shape;431;p44"/>
          <p:cNvSpPr txBox="1"/>
          <p:nvPr/>
        </p:nvSpPr>
        <p:spPr>
          <a:xfrm>
            <a:off x="1508238" y="4131788"/>
            <a:ext cx="15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SSD 1TB (SATA)</a:t>
            </a:r>
            <a:endParaRPr>
              <a:latin typeface="Nunito"/>
              <a:ea typeface="Nunito"/>
              <a:cs typeface="Nunito"/>
              <a:sym typeface="Nunito"/>
            </a:endParaRPr>
          </a:p>
        </p:txBody>
      </p:sp>
      <p:graphicFrame>
        <p:nvGraphicFramePr>
          <p:cNvPr id="432" name="Google Shape;432;p44"/>
          <p:cNvGraphicFramePr/>
          <p:nvPr/>
        </p:nvGraphicFramePr>
        <p:xfrm>
          <a:off x="282200" y="1504763"/>
          <a:ext cx="3000000" cy="3000000"/>
        </p:xfrm>
        <a:graphic>
          <a:graphicData uri="http://schemas.openxmlformats.org/drawingml/2006/table">
            <a:tbl>
              <a:tblPr>
                <a:noFill/>
                <a:tableStyleId>{C3F4F5AA-CCD9-4CF4-9B33-C30AF3E4D0AB}</a:tableStyleId>
              </a:tblPr>
              <a:tblGrid>
                <a:gridCol w="3044475"/>
                <a:gridCol w="2333575"/>
              </a:tblGrid>
              <a:tr h="787975">
                <a:tc>
                  <a:txBody>
                    <a:bodyPr/>
                    <a:lstStyle/>
                    <a:p>
                      <a:pPr indent="0" lvl="0" marL="0" rtl="0" algn="l">
                        <a:spcBef>
                          <a:spcPts val="0"/>
                        </a:spcBef>
                        <a:spcAft>
                          <a:spcPts val="0"/>
                        </a:spcAft>
                        <a:buNone/>
                      </a:pPr>
                      <a:r>
                        <a:t/>
                      </a:r>
                      <a:endParaRPr>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t/>
                      </a:r>
                      <a:endParaRPr>
                        <a:latin typeface="Helvetica Neue"/>
                        <a:ea typeface="Helvetica Neue"/>
                        <a:cs typeface="Helvetica Neue"/>
                        <a:sym typeface="Helvetica Neue"/>
                      </a:endParaRPr>
                    </a:p>
                  </a:txBody>
                  <a:tcPr marT="91425" marB="91425" marR="91425" marL="91425"/>
                </a:tc>
              </a:tr>
              <a:tr h="787975">
                <a:tc>
                  <a:txBody>
                    <a:bodyPr/>
                    <a:lstStyle/>
                    <a:p>
                      <a:pPr indent="0" lvl="0" marL="0" rtl="0" algn="l">
                        <a:spcBef>
                          <a:spcPts val="0"/>
                        </a:spcBef>
                        <a:spcAft>
                          <a:spcPts val="0"/>
                        </a:spcAft>
                        <a:buNone/>
                      </a:pPr>
                      <a:r>
                        <a:t/>
                      </a:r>
                      <a:endParaRPr>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t/>
                      </a:r>
                      <a:endParaRPr>
                        <a:latin typeface="Helvetica Neue"/>
                        <a:ea typeface="Helvetica Neue"/>
                        <a:cs typeface="Helvetica Neue"/>
                        <a:sym typeface="Helvetica Neue"/>
                      </a:endParaRPr>
                    </a:p>
                  </a:txBody>
                  <a:tcPr marT="91425" marB="91425" marR="91425" marL="91425"/>
                </a:tc>
              </a:tr>
              <a:tr h="787975">
                <a:tc>
                  <a:txBody>
                    <a:bodyPr/>
                    <a:lstStyle/>
                    <a:p>
                      <a:pPr indent="0" lvl="0" marL="0" rtl="0" algn="l">
                        <a:spcBef>
                          <a:spcPts val="0"/>
                        </a:spcBef>
                        <a:spcAft>
                          <a:spcPts val="0"/>
                        </a:spcAft>
                        <a:buNone/>
                      </a:pPr>
                      <a:r>
                        <a:t/>
                      </a:r>
                      <a:endParaRPr>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t/>
                      </a:r>
                      <a:endParaRPr>
                        <a:latin typeface="Helvetica Neue"/>
                        <a:ea typeface="Helvetica Neue"/>
                        <a:cs typeface="Helvetica Neue"/>
                        <a:sym typeface="Helvetica Neue"/>
                      </a:endParaRPr>
                    </a:p>
                  </a:txBody>
                  <a:tcPr marT="91425" marB="91425" marR="91425" marL="91425"/>
                </a:tc>
              </a:tr>
              <a:tr h="787975">
                <a:tc>
                  <a:txBody>
                    <a:bodyPr/>
                    <a:lstStyle/>
                    <a:p>
                      <a:pPr indent="0" lvl="0" marL="0" rtl="0" algn="l">
                        <a:spcBef>
                          <a:spcPts val="0"/>
                        </a:spcBef>
                        <a:spcAft>
                          <a:spcPts val="0"/>
                        </a:spcAft>
                        <a:buNone/>
                      </a:pPr>
                      <a:r>
                        <a:t/>
                      </a:r>
                      <a:endParaRPr>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t/>
                      </a:r>
                      <a:endParaRPr>
                        <a:latin typeface="Helvetica Neue"/>
                        <a:ea typeface="Helvetica Neue"/>
                        <a:cs typeface="Helvetica Neue"/>
                        <a:sym typeface="Helvetica Neue"/>
                      </a:endParaRPr>
                    </a:p>
                  </a:txBody>
                  <a:tcPr marT="91425" marB="91425" marR="91425" marL="91425"/>
                </a:tc>
              </a:tr>
            </a:tbl>
          </a:graphicData>
        </a:graphic>
      </p:graphicFrame>
      <p:sp>
        <p:nvSpPr>
          <p:cNvPr id="433" name="Google Shape;433;p44"/>
          <p:cNvSpPr txBox="1"/>
          <p:nvPr/>
        </p:nvSpPr>
        <p:spPr>
          <a:xfrm>
            <a:off x="3802938" y="4131800"/>
            <a:ext cx="153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Helvetica Neue"/>
                <a:ea typeface="Helvetica Neue"/>
                <a:cs typeface="Helvetica Neue"/>
                <a:sym typeface="Helvetica Neue"/>
              </a:rPr>
              <a:t>1 TB </a:t>
            </a:r>
            <a:endParaRPr>
              <a:latin typeface="Helvetica Neue"/>
              <a:ea typeface="Helvetica Neue"/>
              <a:cs typeface="Helvetica Neue"/>
              <a:sym typeface="Helvetica Neue"/>
            </a:endParaRPr>
          </a:p>
        </p:txBody>
      </p:sp>
      <p:sp>
        <p:nvSpPr>
          <p:cNvPr id="434" name="Google Shape;434;p44"/>
          <p:cNvSpPr txBox="1"/>
          <p:nvPr/>
        </p:nvSpPr>
        <p:spPr>
          <a:xfrm>
            <a:off x="4037488" y="3279813"/>
            <a:ext cx="15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記憶體 16 G </a:t>
            </a:r>
            <a:endParaRPr>
              <a:latin typeface="Nunito"/>
              <a:ea typeface="Nunito"/>
              <a:cs typeface="Nunito"/>
              <a:sym typeface="Nunito"/>
            </a:endParaRPr>
          </a:p>
        </p:txBody>
      </p:sp>
      <p:pic>
        <p:nvPicPr>
          <p:cNvPr id="435" name="Google Shape;435;p44"/>
          <p:cNvPicPr preferRelativeResize="0"/>
          <p:nvPr/>
        </p:nvPicPr>
        <p:blipFill>
          <a:blip r:embed="rId9">
            <a:alphaModFix/>
          </a:blip>
          <a:stretch>
            <a:fillRect/>
          </a:stretch>
        </p:blipFill>
        <p:spPr>
          <a:xfrm>
            <a:off x="-18288" y="4910328"/>
            <a:ext cx="9144003" cy="299145"/>
          </a:xfrm>
          <a:prstGeom prst="rect">
            <a:avLst/>
          </a:prstGeom>
          <a:noFill/>
          <a:ln>
            <a:noFill/>
          </a:ln>
        </p:spPr>
      </p:pic>
      <p:grpSp>
        <p:nvGrpSpPr>
          <p:cNvPr id="436" name="Google Shape;436;p44"/>
          <p:cNvGrpSpPr/>
          <p:nvPr/>
        </p:nvGrpSpPr>
        <p:grpSpPr>
          <a:xfrm>
            <a:off x="7039652" y="-150497"/>
            <a:ext cx="2011644" cy="2011644"/>
            <a:chOff x="7039800" y="-150500"/>
            <a:chExt cx="1728216" cy="1728216"/>
          </a:xfrm>
        </p:grpSpPr>
        <p:pic>
          <p:nvPicPr>
            <p:cNvPr id="437" name="Google Shape;437;p44"/>
            <p:cNvPicPr preferRelativeResize="0"/>
            <p:nvPr/>
          </p:nvPicPr>
          <p:blipFill>
            <a:blip r:embed="rId10">
              <a:alphaModFix/>
            </a:blip>
            <a:stretch>
              <a:fillRect/>
            </a:stretch>
          </p:blipFill>
          <p:spPr>
            <a:xfrm>
              <a:off x="7039800" y="-150500"/>
              <a:ext cx="1728216" cy="1728216"/>
            </a:xfrm>
            <a:prstGeom prst="rect">
              <a:avLst/>
            </a:prstGeom>
            <a:noFill/>
            <a:ln>
              <a:noFill/>
            </a:ln>
          </p:spPr>
        </p:pic>
        <p:sp>
          <p:nvSpPr>
            <p:cNvPr id="438" name="Google Shape;438;p44"/>
            <p:cNvSpPr txBox="1"/>
            <p:nvPr/>
          </p:nvSpPr>
          <p:spPr>
            <a:xfrm>
              <a:off x="7511809" y="85472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林少威</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grpSp>
        <p:nvGrpSpPr>
          <p:cNvPr id="443" name="Google Shape;443;p45"/>
          <p:cNvGrpSpPr/>
          <p:nvPr/>
        </p:nvGrpSpPr>
        <p:grpSpPr>
          <a:xfrm>
            <a:off x="294575" y="1678475"/>
            <a:ext cx="3216600" cy="1763900"/>
            <a:chOff x="294575" y="1678475"/>
            <a:chExt cx="3216600" cy="1763900"/>
          </a:xfrm>
        </p:grpSpPr>
        <p:sp>
          <p:nvSpPr>
            <p:cNvPr id="444" name="Google Shape;444;p45"/>
            <p:cNvSpPr/>
            <p:nvPr/>
          </p:nvSpPr>
          <p:spPr>
            <a:xfrm>
              <a:off x="294575" y="1896175"/>
              <a:ext cx="3216600" cy="15462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445" name="Google Shape;445;p45"/>
            <p:cNvPicPr preferRelativeResize="0"/>
            <p:nvPr/>
          </p:nvPicPr>
          <p:blipFill>
            <a:blip r:embed="rId3">
              <a:alphaModFix/>
            </a:blip>
            <a:stretch>
              <a:fillRect/>
            </a:stretch>
          </p:blipFill>
          <p:spPr>
            <a:xfrm>
              <a:off x="2208750" y="2034825"/>
              <a:ext cx="852525" cy="852525"/>
            </a:xfrm>
            <a:prstGeom prst="rect">
              <a:avLst/>
            </a:prstGeom>
            <a:noFill/>
            <a:ln>
              <a:noFill/>
            </a:ln>
          </p:spPr>
        </p:pic>
        <p:pic>
          <p:nvPicPr>
            <p:cNvPr id="446" name="Google Shape;446;p45"/>
            <p:cNvPicPr preferRelativeResize="0"/>
            <p:nvPr/>
          </p:nvPicPr>
          <p:blipFill>
            <a:blip r:embed="rId3">
              <a:alphaModFix/>
            </a:blip>
            <a:stretch>
              <a:fillRect/>
            </a:stretch>
          </p:blipFill>
          <p:spPr>
            <a:xfrm>
              <a:off x="875000" y="2034825"/>
              <a:ext cx="852525" cy="852525"/>
            </a:xfrm>
            <a:prstGeom prst="rect">
              <a:avLst/>
            </a:prstGeom>
            <a:noFill/>
            <a:ln>
              <a:noFill/>
            </a:ln>
          </p:spPr>
        </p:pic>
        <p:sp>
          <p:nvSpPr>
            <p:cNvPr id="447" name="Google Shape;447;p45"/>
            <p:cNvSpPr txBox="1"/>
            <p:nvPr/>
          </p:nvSpPr>
          <p:spPr>
            <a:xfrm>
              <a:off x="482100" y="2680950"/>
              <a:ext cx="1638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en" sz="800">
                  <a:latin typeface="Nunito"/>
                  <a:ea typeface="Nunito"/>
                  <a:cs typeface="Nunito"/>
                  <a:sym typeface="Nunito"/>
                </a:rPr>
                <a:t>c1m1</a:t>
              </a:r>
              <a:endParaRPr sz="800">
                <a:latin typeface="Nunito"/>
                <a:ea typeface="Nunito"/>
                <a:cs typeface="Nunito"/>
                <a:sym typeface="Nunito"/>
              </a:endParaRPr>
            </a:p>
            <a:p>
              <a:pPr indent="0" lvl="0" marL="0" marR="0" rtl="0" algn="ctr">
                <a:lnSpc>
                  <a:spcPct val="150000"/>
                </a:lnSpc>
                <a:spcBef>
                  <a:spcPts val="0"/>
                </a:spcBef>
                <a:spcAft>
                  <a:spcPts val="0"/>
                </a:spcAft>
                <a:buNone/>
              </a:pPr>
              <a:r>
                <a:rPr lang="en" sz="800">
                  <a:latin typeface="Nunito"/>
                  <a:ea typeface="Nunito"/>
                  <a:cs typeface="Nunito"/>
                  <a:sym typeface="Nunito"/>
                </a:rPr>
                <a:t>192.168.36.201</a:t>
              </a:r>
              <a:endParaRPr sz="1300">
                <a:latin typeface="Nunito"/>
                <a:ea typeface="Nunito"/>
                <a:cs typeface="Nunito"/>
                <a:sym typeface="Nunito"/>
              </a:endParaRPr>
            </a:p>
          </p:txBody>
        </p:sp>
        <p:sp>
          <p:nvSpPr>
            <p:cNvPr id="448" name="Google Shape;448;p45"/>
            <p:cNvSpPr txBox="1"/>
            <p:nvPr/>
          </p:nvSpPr>
          <p:spPr>
            <a:xfrm>
              <a:off x="1815863" y="2680950"/>
              <a:ext cx="1638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en" sz="800">
                  <a:latin typeface="Nunito"/>
                  <a:ea typeface="Nunito"/>
                  <a:cs typeface="Nunito"/>
                  <a:sym typeface="Nunito"/>
                </a:rPr>
                <a:t>c1m3</a:t>
              </a:r>
              <a:endParaRPr sz="800">
                <a:latin typeface="Nunito"/>
                <a:ea typeface="Nunito"/>
                <a:cs typeface="Nunito"/>
                <a:sym typeface="Nunito"/>
              </a:endParaRPr>
            </a:p>
            <a:p>
              <a:pPr indent="0" lvl="0" marL="0" marR="0" rtl="0" algn="ctr">
                <a:lnSpc>
                  <a:spcPct val="150000"/>
                </a:lnSpc>
                <a:spcBef>
                  <a:spcPts val="0"/>
                </a:spcBef>
                <a:spcAft>
                  <a:spcPts val="0"/>
                </a:spcAft>
                <a:buNone/>
              </a:pPr>
              <a:r>
                <a:rPr lang="en" sz="800">
                  <a:latin typeface="Nunito"/>
                  <a:ea typeface="Nunito"/>
                  <a:cs typeface="Nunito"/>
                  <a:sym typeface="Nunito"/>
                </a:rPr>
                <a:t>192.168.36.18</a:t>
              </a:r>
              <a:endParaRPr sz="1300">
                <a:latin typeface="Nunito"/>
                <a:ea typeface="Nunito"/>
                <a:cs typeface="Nunito"/>
                <a:sym typeface="Nunito"/>
              </a:endParaRPr>
            </a:p>
          </p:txBody>
        </p:sp>
        <p:sp>
          <p:nvSpPr>
            <p:cNvPr id="449" name="Google Shape;449;p45"/>
            <p:cNvSpPr txBox="1"/>
            <p:nvPr/>
          </p:nvSpPr>
          <p:spPr>
            <a:xfrm>
              <a:off x="1219625" y="1678475"/>
              <a:ext cx="13665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Name Node</a:t>
              </a:r>
              <a:endParaRPr b="1">
                <a:latin typeface="Nunito"/>
                <a:ea typeface="Nunito"/>
                <a:cs typeface="Nunito"/>
                <a:sym typeface="Nunito"/>
              </a:endParaRPr>
            </a:p>
          </p:txBody>
        </p:sp>
        <p:sp>
          <p:nvSpPr>
            <p:cNvPr id="450" name="Google Shape;450;p45"/>
            <p:cNvSpPr txBox="1"/>
            <p:nvPr/>
          </p:nvSpPr>
          <p:spPr>
            <a:xfrm>
              <a:off x="904200" y="3035113"/>
              <a:ext cx="79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Helvetica Neue"/>
                  <a:ea typeface="Helvetica Neue"/>
                  <a:cs typeface="Helvetica Neue"/>
                  <a:sym typeface="Helvetica Neue"/>
                </a:rPr>
                <a:t>Active</a:t>
              </a:r>
              <a:endParaRPr>
                <a:solidFill>
                  <a:schemeClr val="accent5"/>
                </a:solidFill>
                <a:latin typeface="Helvetica Neue"/>
                <a:ea typeface="Helvetica Neue"/>
                <a:cs typeface="Helvetica Neue"/>
                <a:sym typeface="Helvetica Neue"/>
              </a:endParaRPr>
            </a:p>
          </p:txBody>
        </p:sp>
        <p:sp>
          <p:nvSpPr>
            <p:cNvPr id="451" name="Google Shape;451;p45"/>
            <p:cNvSpPr txBox="1"/>
            <p:nvPr/>
          </p:nvSpPr>
          <p:spPr>
            <a:xfrm>
              <a:off x="2208750" y="3035263"/>
              <a:ext cx="94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Helvetica Neue"/>
                  <a:ea typeface="Helvetica Neue"/>
                  <a:cs typeface="Helvetica Neue"/>
                  <a:sym typeface="Helvetica Neue"/>
                </a:rPr>
                <a:t>Standby</a:t>
              </a:r>
              <a:endParaRPr>
                <a:solidFill>
                  <a:schemeClr val="accent5"/>
                </a:solidFill>
                <a:latin typeface="Helvetica Neue"/>
                <a:ea typeface="Helvetica Neue"/>
                <a:cs typeface="Helvetica Neue"/>
                <a:sym typeface="Helvetica Neue"/>
              </a:endParaRPr>
            </a:p>
          </p:txBody>
        </p:sp>
      </p:grpSp>
      <p:grpSp>
        <p:nvGrpSpPr>
          <p:cNvPr id="452" name="Google Shape;452;p45"/>
          <p:cNvGrpSpPr/>
          <p:nvPr/>
        </p:nvGrpSpPr>
        <p:grpSpPr>
          <a:xfrm>
            <a:off x="3112100" y="2773450"/>
            <a:ext cx="693600" cy="359122"/>
            <a:chOff x="3112100" y="2773450"/>
            <a:chExt cx="693600" cy="359122"/>
          </a:xfrm>
        </p:grpSpPr>
        <p:sp>
          <p:nvSpPr>
            <p:cNvPr id="453" name="Google Shape;453;p45"/>
            <p:cNvSpPr/>
            <p:nvPr/>
          </p:nvSpPr>
          <p:spPr>
            <a:xfrm>
              <a:off x="3112100" y="2773450"/>
              <a:ext cx="693600" cy="1224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5"/>
            <p:cNvSpPr txBox="1"/>
            <p:nvPr/>
          </p:nvSpPr>
          <p:spPr>
            <a:xfrm>
              <a:off x="3239488" y="2809472"/>
              <a:ext cx="528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Helvetica Neue"/>
                  <a:ea typeface="Helvetica Neue"/>
                  <a:cs typeface="Helvetica Neue"/>
                  <a:sym typeface="Helvetica Neue"/>
                </a:rPr>
                <a:t>ZKFC</a:t>
              </a:r>
              <a:endParaRPr b="1" sz="900">
                <a:latin typeface="Helvetica Neue"/>
                <a:ea typeface="Helvetica Neue"/>
                <a:cs typeface="Helvetica Neue"/>
                <a:sym typeface="Helvetica Neue"/>
              </a:endParaRPr>
            </a:p>
          </p:txBody>
        </p:sp>
      </p:grpSp>
      <p:grpSp>
        <p:nvGrpSpPr>
          <p:cNvPr id="455" name="Google Shape;455;p45"/>
          <p:cNvGrpSpPr/>
          <p:nvPr/>
        </p:nvGrpSpPr>
        <p:grpSpPr>
          <a:xfrm>
            <a:off x="3112100" y="1848650"/>
            <a:ext cx="811975" cy="347550"/>
            <a:chOff x="3112100" y="1848650"/>
            <a:chExt cx="811975" cy="347550"/>
          </a:xfrm>
        </p:grpSpPr>
        <p:sp>
          <p:nvSpPr>
            <p:cNvPr id="456" name="Google Shape;456;p45"/>
            <p:cNvSpPr/>
            <p:nvPr/>
          </p:nvSpPr>
          <p:spPr>
            <a:xfrm>
              <a:off x="3112100" y="2073800"/>
              <a:ext cx="693600" cy="1224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5"/>
            <p:cNvSpPr txBox="1"/>
            <p:nvPr/>
          </p:nvSpPr>
          <p:spPr>
            <a:xfrm>
              <a:off x="3137475" y="1848650"/>
              <a:ext cx="78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Helvetica Neue"/>
                  <a:ea typeface="Helvetica Neue"/>
                  <a:cs typeface="Helvetica Neue"/>
                  <a:sym typeface="Helvetica Neue"/>
                </a:rPr>
                <a:t>Metadata</a:t>
              </a:r>
              <a:endParaRPr b="1" sz="900">
                <a:latin typeface="Helvetica Neue"/>
                <a:ea typeface="Helvetica Neue"/>
                <a:cs typeface="Helvetica Neue"/>
                <a:sym typeface="Helvetica Neue"/>
              </a:endParaRPr>
            </a:p>
          </p:txBody>
        </p:sp>
      </p:grpSp>
      <p:grpSp>
        <p:nvGrpSpPr>
          <p:cNvPr id="458" name="Google Shape;458;p45"/>
          <p:cNvGrpSpPr/>
          <p:nvPr/>
        </p:nvGrpSpPr>
        <p:grpSpPr>
          <a:xfrm>
            <a:off x="543500" y="2037175"/>
            <a:ext cx="2607250" cy="1626888"/>
            <a:chOff x="543500" y="2037175"/>
            <a:chExt cx="2607250" cy="1626888"/>
          </a:xfrm>
        </p:grpSpPr>
        <p:pic>
          <p:nvPicPr>
            <p:cNvPr id="459" name="Google Shape;459;p45"/>
            <p:cNvPicPr preferRelativeResize="0"/>
            <p:nvPr/>
          </p:nvPicPr>
          <p:blipFill>
            <a:blip r:embed="rId4">
              <a:alphaModFix/>
            </a:blip>
            <a:stretch>
              <a:fillRect/>
            </a:stretch>
          </p:blipFill>
          <p:spPr>
            <a:xfrm>
              <a:off x="543500" y="2037175"/>
              <a:ext cx="1342799" cy="1342799"/>
            </a:xfrm>
            <a:prstGeom prst="rect">
              <a:avLst/>
            </a:prstGeom>
            <a:noFill/>
            <a:ln>
              <a:noFill/>
            </a:ln>
          </p:spPr>
        </p:pic>
        <p:grpSp>
          <p:nvGrpSpPr>
            <p:cNvPr id="460" name="Google Shape;460;p45"/>
            <p:cNvGrpSpPr/>
            <p:nvPr/>
          </p:nvGrpSpPr>
          <p:grpSpPr>
            <a:xfrm>
              <a:off x="2208750" y="3235425"/>
              <a:ext cx="942000" cy="428638"/>
              <a:chOff x="2208750" y="3235425"/>
              <a:chExt cx="942000" cy="428638"/>
            </a:xfrm>
          </p:grpSpPr>
          <p:sp>
            <p:nvSpPr>
              <p:cNvPr id="461" name="Google Shape;461;p45"/>
              <p:cNvSpPr txBox="1"/>
              <p:nvPr/>
            </p:nvSpPr>
            <p:spPr>
              <a:xfrm>
                <a:off x="2208750" y="3263863"/>
                <a:ext cx="94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Helvetica Neue"/>
                    <a:ea typeface="Helvetica Neue"/>
                    <a:cs typeface="Helvetica Neue"/>
                    <a:sym typeface="Helvetica Neue"/>
                  </a:rPr>
                  <a:t>Active</a:t>
                </a:r>
                <a:endParaRPr>
                  <a:solidFill>
                    <a:schemeClr val="accent5"/>
                  </a:solidFill>
                  <a:latin typeface="Helvetica Neue"/>
                  <a:ea typeface="Helvetica Neue"/>
                  <a:cs typeface="Helvetica Neue"/>
                  <a:sym typeface="Helvetica Neue"/>
                </a:endParaRPr>
              </a:p>
            </p:txBody>
          </p:sp>
          <p:cxnSp>
            <p:nvCxnSpPr>
              <p:cNvPr id="462" name="Google Shape;462;p45"/>
              <p:cNvCxnSpPr/>
              <p:nvPr/>
            </p:nvCxnSpPr>
            <p:spPr>
              <a:xfrm>
                <a:off x="2215025" y="3235425"/>
                <a:ext cx="763200" cy="0"/>
              </a:xfrm>
              <a:prstGeom prst="straightConnector1">
                <a:avLst/>
              </a:prstGeom>
              <a:noFill/>
              <a:ln cap="flat" cmpd="sng" w="9525">
                <a:solidFill>
                  <a:srgbClr val="000000"/>
                </a:solidFill>
                <a:prstDash val="solid"/>
                <a:round/>
                <a:headEnd len="med" w="med" type="none"/>
                <a:tailEnd len="med" w="med" type="none"/>
              </a:ln>
            </p:spPr>
          </p:cxnSp>
        </p:grpSp>
      </p:grpSp>
      <p:grpSp>
        <p:nvGrpSpPr>
          <p:cNvPr id="463" name="Google Shape;463;p45"/>
          <p:cNvGrpSpPr/>
          <p:nvPr/>
        </p:nvGrpSpPr>
        <p:grpSpPr>
          <a:xfrm>
            <a:off x="-190800" y="3379975"/>
            <a:ext cx="9486663" cy="1429725"/>
            <a:chOff x="-190800" y="3379975"/>
            <a:chExt cx="9486663" cy="1429725"/>
          </a:xfrm>
        </p:grpSpPr>
        <p:sp>
          <p:nvSpPr>
            <p:cNvPr id="464" name="Google Shape;464;p45"/>
            <p:cNvSpPr/>
            <p:nvPr/>
          </p:nvSpPr>
          <p:spPr>
            <a:xfrm>
              <a:off x="76050" y="3597100"/>
              <a:ext cx="9015900" cy="1212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5" name="Google Shape;465;p45"/>
            <p:cNvSpPr txBox="1"/>
            <p:nvPr/>
          </p:nvSpPr>
          <p:spPr>
            <a:xfrm>
              <a:off x="5019225" y="4239650"/>
              <a:ext cx="16383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latin typeface="Nunito"/>
                  <a:ea typeface="Nunito"/>
                  <a:cs typeface="Nunito"/>
                  <a:sym typeface="Nunito"/>
                </a:rPr>
                <a:t>c1w5</a:t>
              </a:r>
              <a:endParaRPr sz="800">
                <a:latin typeface="Nunito"/>
                <a:ea typeface="Nunito"/>
                <a:cs typeface="Nunito"/>
                <a:sym typeface="Nunito"/>
              </a:endParaRPr>
            </a:p>
            <a:p>
              <a:pPr indent="0" lvl="0" marL="0" rtl="0" algn="ctr">
                <a:lnSpc>
                  <a:spcPct val="150000"/>
                </a:lnSpc>
                <a:spcBef>
                  <a:spcPts val="0"/>
                </a:spcBef>
                <a:spcAft>
                  <a:spcPts val="0"/>
                </a:spcAft>
                <a:buNone/>
              </a:pPr>
              <a:r>
                <a:rPr lang="en" sz="800">
                  <a:latin typeface="Nunito"/>
                  <a:ea typeface="Nunito"/>
                  <a:cs typeface="Nunito"/>
                  <a:sym typeface="Nunito"/>
                </a:rPr>
                <a:t>192.168.36.17</a:t>
              </a:r>
              <a:endParaRPr sz="1000">
                <a:latin typeface="Nunito"/>
                <a:ea typeface="Nunito"/>
                <a:cs typeface="Nunito"/>
                <a:sym typeface="Nunito"/>
              </a:endParaRPr>
            </a:p>
          </p:txBody>
        </p:sp>
        <p:sp>
          <p:nvSpPr>
            <p:cNvPr id="466" name="Google Shape;466;p45"/>
            <p:cNvSpPr txBox="1"/>
            <p:nvPr/>
          </p:nvSpPr>
          <p:spPr>
            <a:xfrm>
              <a:off x="5887738" y="4239350"/>
              <a:ext cx="16383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latin typeface="Nunito"/>
                  <a:ea typeface="Nunito"/>
                  <a:cs typeface="Nunito"/>
                  <a:sym typeface="Nunito"/>
                </a:rPr>
                <a:t>c1w6</a:t>
              </a:r>
              <a:endParaRPr sz="800">
                <a:latin typeface="Nunito"/>
                <a:ea typeface="Nunito"/>
                <a:cs typeface="Nunito"/>
                <a:sym typeface="Nunito"/>
              </a:endParaRPr>
            </a:p>
            <a:p>
              <a:pPr indent="0" lvl="0" marL="0" rtl="0" algn="ctr">
                <a:lnSpc>
                  <a:spcPct val="150000"/>
                </a:lnSpc>
                <a:spcBef>
                  <a:spcPts val="0"/>
                </a:spcBef>
                <a:spcAft>
                  <a:spcPts val="0"/>
                </a:spcAft>
                <a:buNone/>
              </a:pPr>
              <a:r>
                <a:rPr lang="en" sz="800">
                  <a:latin typeface="Nunito"/>
                  <a:ea typeface="Nunito"/>
                  <a:cs typeface="Nunito"/>
                  <a:sym typeface="Nunito"/>
                </a:rPr>
                <a:t>192.168.36.115</a:t>
              </a:r>
              <a:endParaRPr sz="800">
                <a:latin typeface="Nunito"/>
                <a:ea typeface="Nunito"/>
                <a:cs typeface="Nunito"/>
                <a:sym typeface="Nunito"/>
              </a:endParaRPr>
            </a:p>
          </p:txBody>
        </p:sp>
        <p:sp>
          <p:nvSpPr>
            <p:cNvPr id="467" name="Google Shape;467;p45"/>
            <p:cNvSpPr txBox="1"/>
            <p:nvPr/>
          </p:nvSpPr>
          <p:spPr>
            <a:xfrm>
              <a:off x="6778113" y="4239350"/>
              <a:ext cx="16383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latin typeface="Nunito"/>
                  <a:ea typeface="Nunito"/>
                  <a:cs typeface="Nunito"/>
                  <a:sym typeface="Nunito"/>
                </a:rPr>
                <a:t>c1w7</a:t>
              </a:r>
              <a:endParaRPr sz="800">
                <a:latin typeface="Nunito"/>
                <a:ea typeface="Nunito"/>
                <a:cs typeface="Nunito"/>
                <a:sym typeface="Nunito"/>
              </a:endParaRPr>
            </a:p>
            <a:p>
              <a:pPr indent="0" lvl="0" marL="0" rtl="0" algn="ctr">
                <a:lnSpc>
                  <a:spcPct val="150000"/>
                </a:lnSpc>
                <a:spcBef>
                  <a:spcPts val="0"/>
                </a:spcBef>
                <a:spcAft>
                  <a:spcPts val="0"/>
                </a:spcAft>
                <a:buNone/>
              </a:pPr>
              <a:r>
                <a:rPr lang="en" sz="800">
                  <a:latin typeface="Nunito"/>
                  <a:ea typeface="Nunito"/>
                  <a:cs typeface="Nunito"/>
                  <a:sym typeface="Nunito"/>
                </a:rPr>
                <a:t>192.168.36.40</a:t>
              </a:r>
              <a:endParaRPr sz="1000">
                <a:latin typeface="Nunito"/>
                <a:ea typeface="Nunito"/>
                <a:cs typeface="Nunito"/>
                <a:sym typeface="Nunito"/>
              </a:endParaRPr>
            </a:p>
          </p:txBody>
        </p:sp>
        <p:sp>
          <p:nvSpPr>
            <p:cNvPr id="468" name="Google Shape;468;p45"/>
            <p:cNvSpPr txBox="1"/>
            <p:nvPr/>
          </p:nvSpPr>
          <p:spPr>
            <a:xfrm>
              <a:off x="7657563" y="4239650"/>
              <a:ext cx="16383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latin typeface="Nunito"/>
                  <a:ea typeface="Nunito"/>
                  <a:cs typeface="Nunito"/>
                  <a:sym typeface="Nunito"/>
                </a:rPr>
                <a:t>c1w8</a:t>
              </a:r>
              <a:endParaRPr sz="800">
                <a:latin typeface="Nunito"/>
                <a:ea typeface="Nunito"/>
                <a:cs typeface="Nunito"/>
                <a:sym typeface="Nunito"/>
              </a:endParaRPr>
            </a:p>
            <a:p>
              <a:pPr indent="0" lvl="0" marL="0" rtl="0" algn="ctr">
                <a:lnSpc>
                  <a:spcPct val="150000"/>
                </a:lnSpc>
                <a:spcBef>
                  <a:spcPts val="0"/>
                </a:spcBef>
                <a:spcAft>
                  <a:spcPts val="0"/>
                </a:spcAft>
                <a:buNone/>
              </a:pPr>
              <a:r>
                <a:rPr lang="en" sz="800">
                  <a:latin typeface="Nunito"/>
                  <a:ea typeface="Nunito"/>
                  <a:cs typeface="Nunito"/>
                  <a:sym typeface="Nunito"/>
                </a:rPr>
                <a:t>192.168.36.41</a:t>
              </a:r>
              <a:endParaRPr sz="1000">
                <a:latin typeface="Nunito"/>
                <a:ea typeface="Nunito"/>
                <a:cs typeface="Nunito"/>
                <a:sym typeface="Nunito"/>
              </a:endParaRPr>
            </a:p>
          </p:txBody>
        </p:sp>
        <p:sp>
          <p:nvSpPr>
            <p:cNvPr id="469" name="Google Shape;469;p45"/>
            <p:cNvSpPr txBox="1"/>
            <p:nvPr/>
          </p:nvSpPr>
          <p:spPr>
            <a:xfrm>
              <a:off x="3828475" y="3379975"/>
              <a:ext cx="1222500" cy="369300"/>
            </a:xfrm>
            <a:prstGeom prst="rect">
              <a:avLst/>
            </a:prstGeom>
            <a:solidFill>
              <a:srgbClr val="FCE5C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Nunito"/>
                  <a:ea typeface="Nunito"/>
                  <a:cs typeface="Nunito"/>
                  <a:sym typeface="Nunito"/>
                </a:rPr>
                <a:t>Workers</a:t>
              </a:r>
              <a:endParaRPr b="1" sz="1200">
                <a:latin typeface="Nunito"/>
                <a:ea typeface="Nunito"/>
                <a:cs typeface="Nunito"/>
                <a:sym typeface="Nunito"/>
              </a:endParaRPr>
            </a:p>
          </p:txBody>
        </p:sp>
        <p:pic>
          <p:nvPicPr>
            <p:cNvPr id="470" name="Google Shape;470;p45"/>
            <p:cNvPicPr preferRelativeResize="0"/>
            <p:nvPr/>
          </p:nvPicPr>
          <p:blipFill>
            <a:blip r:embed="rId3">
              <a:alphaModFix/>
            </a:blip>
            <a:stretch>
              <a:fillRect/>
            </a:stretch>
          </p:blipFill>
          <p:spPr>
            <a:xfrm>
              <a:off x="310647" y="3659006"/>
              <a:ext cx="635400" cy="635419"/>
            </a:xfrm>
            <a:prstGeom prst="rect">
              <a:avLst/>
            </a:prstGeom>
            <a:noFill/>
            <a:ln>
              <a:noFill/>
            </a:ln>
          </p:spPr>
        </p:pic>
        <p:sp>
          <p:nvSpPr>
            <p:cNvPr id="471" name="Google Shape;471;p45"/>
            <p:cNvSpPr txBox="1"/>
            <p:nvPr/>
          </p:nvSpPr>
          <p:spPr>
            <a:xfrm>
              <a:off x="-190800" y="4239350"/>
              <a:ext cx="16383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latin typeface="Nunito"/>
                  <a:ea typeface="Nunito"/>
                  <a:cs typeface="Nunito"/>
                  <a:sym typeface="Nunito"/>
                </a:rPr>
                <a:t>c1w1</a:t>
              </a:r>
              <a:endParaRPr sz="800">
                <a:latin typeface="Nunito"/>
                <a:ea typeface="Nunito"/>
                <a:cs typeface="Nunito"/>
                <a:sym typeface="Nunito"/>
              </a:endParaRPr>
            </a:p>
            <a:p>
              <a:pPr indent="0" lvl="0" marL="0" rtl="0" algn="ctr">
                <a:lnSpc>
                  <a:spcPct val="150000"/>
                </a:lnSpc>
                <a:spcBef>
                  <a:spcPts val="0"/>
                </a:spcBef>
                <a:spcAft>
                  <a:spcPts val="0"/>
                </a:spcAft>
                <a:buNone/>
              </a:pPr>
              <a:r>
                <a:rPr lang="en" sz="800">
                  <a:latin typeface="Nunito"/>
                  <a:ea typeface="Nunito"/>
                  <a:cs typeface="Nunito"/>
                  <a:sym typeface="Nunito"/>
                </a:rPr>
                <a:t>192.168.36.34</a:t>
              </a:r>
              <a:endParaRPr sz="1000">
                <a:latin typeface="Nunito"/>
                <a:ea typeface="Nunito"/>
                <a:cs typeface="Nunito"/>
                <a:sym typeface="Nunito"/>
              </a:endParaRPr>
            </a:p>
          </p:txBody>
        </p:sp>
        <p:sp>
          <p:nvSpPr>
            <p:cNvPr id="472" name="Google Shape;472;p45"/>
            <p:cNvSpPr txBox="1"/>
            <p:nvPr/>
          </p:nvSpPr>
          <p:spPr>
            <a:xfrm>
              <a:off x="677713" y="4239650"/>
              <a:ext cx="16383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latin typeface="Nunito"/>
                  <a:ea typeface="Nunito"/>
                  <a:cs typeface="Nunito"/>
                  <a:sym typeface="Nunito"/>
                </a:rPr>
                <a:t>c1w2</a:t>
              </a:r>
              <a:endParaRPr sz="800">
                <a:latin typeface="Nunito"/>
                <a:ea typeface="Nunito"/>
                <a:cs typeface="Nunito"/>
                <a:sym typeface="Nunito"/>
              </a:endParaRPr>
            </a:p>
            <a:p>
              <a:pPr indent="0" lvl="0" marL="0" rtl="0" algn="ctr">
                <a:lnSpc>
                  <a:spcPct val="150000"/>
                </a:lnSpc>
                <a:spcBef>
                  <a:spcPts val="0"/>
                </a:spcBef>
                <a:spcAft>
                  <a:spcPts val="0"/>
                </a:spcAft>
                <a:buNone/>
              </a:pPr>
              <a:r>
                <a:rPr lang="en" sz="800">
                  <a:latin typeface="Nunito"/>
                  <a:ea typeface="Nunito"/>
                  <a:cs typeface="Nunito"/>
                  <a:sym typeface="Nunito"/>
                </a:rPr>
                <a:t>192.168.36.162</a:t>
              </a:r>
              <a:endParaRPr sz="1000">
                <a:latin typeface="Nunito"/>
                <a:ea typeface="Nunito"/>
                <a:cs typeface="Nunito"/>
                <a:sym typeface="Nunito"/>
              </a:endParaRPr>
            </a:p>
          </p:txBody>
        </p:sp>
        <p:sp>
          <p:nvSpPr>
            <p:cNvPr id="473" name="Google Shape;473;p45"/>
            <p:cNvSpPr txBox="1"/>
            <p:nvPr/>
          </p:nvSpPr>
          <p:spPr>
            <a:xfrm>
              <a:off x="1578138" y="4239650"/>
              <a:ext cx="16383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latin typeface="Nunito"/>
                  <a:ea typeface="Nunito"/>
                  <a:cs typeface="Nunito"/>
                  <a:sym typeface="Nunito"/>
                </a:rPr>
                <a:t>c1w3</a:t>
              </a:r>
              <a:endParaRPr sz="800">
                <a:latin typeface="Nunito"/>
                <a:ea typeface="Nunito"/>
                <a:cs typeface="Nunito"/>
                <a:sym typeface="Nunito"/>
              </a:endParaRPr>
            </a:p>
            <a:p>
              <a:pPr indent="0" lvl="0" marL="0" rtl="0" algn="ctr">
                <a:lnSpc>
                  <a:spcPct val="150000"/>
                </a:lnSpc>
                <a:spcBef>
                  <a:spcPts val="0"/>
                </a:spcBef>
                <a:spcAft>
                  <a:spcPts val="0"/>
                </a:spcAft>
                <a:buNone/>
              </a:pPr>
              <a:r>
                <a:rPr lang="en" sz="800">
                  <a:latin typeface="Nunito"/>
                  <a:ea typeface="Nunito"/>
                  <a:cs typeface="Nunito"/>
                  <a:sym typeface="Nunito"/>
                </a:rPr>
                <a:t>192.168.36.202</a:t>
              </a:r>
              <a:endParaRPr sz="1000">
                <a:latin typeface="Nunito"/>
                <a:ea typeface="Nunito"/>
                <a:cs typeface="Nunito"/>
                <a:sym typeface="Nunito"/>
              </a:endParaRPr>
            </a:p>
          </p:txBody>
        </p:sp>
        <p:sp>
          <p:nvSpPr>
            <p:cNvPr id="474" name="Google Shape;474;p45"/>
            <p:cNvSpPr txBox="1"/>
            <p:nvPr/>
          </p:nvSpPr>
          <p:spPr>
            <a:xfrm>
              <a:off x="2457163" y="4239350"/>
              <a:ext cx="16383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latin typeface="Nunito"/>
                  <a:ea typeface="Nunito"/>
                  <a:cs typeface="Nunito"/>
                  <a:sym typeface="Nunito"/>
                </a:rPr>
                <a:t>c1w4</a:t>
              </a:r>
              <a:endParaRPr sz="800">
                <a:latin typeface="Nunito"/>
                <a:ea typeface="Nunito"/>
                <a:cs typeface="Nunito"/>
                <a:sym typeface="Nunito"/>
              </a:endParaRPr>
            </a:p>
            <a:p>
              <a:pPr indent="0" lvl="0" marL="0" rtl="0" algn="ctr">
                <a:lnSpc>
                  <a:spcPct val="150000"/>
                </a:lnSpc>
                <a:spcBef>
                  <a:spcPts val="0"/>
                </a:spcBef>
                <a:spcAft>
                  <a:spcPts val="0"/>
                </a:spcAft>
                <a:buNone/>
              </a:pPr>
              <a:r>
                <a:rPr lang="en" sz="800">
                  <a:latin typeface="Nunito"/>
                  <a:ea typeface="Nunito"/>
                  <a:cs typeface="Nunito"/>
                  <a:sym typeface="Nunito"/>
                </a:rPr>
                <a:t>192.168.36.114</a:t>
              </a:r>
              <a:endParaRPr sz="1000">
                <a:latin typeface="Nunito"/>
                <a:ea typeface="Nunito"/>
                <a:cs typeface="Nunito"/>
                <a:sym typeface="Nunito"/>
              </a:endParaRPr>
            </a:p>
          </p:txBody>
        </p:sp>
        <p:pic>
          <p:nvPicPr>
            <p:cNvPr id="475" name="Google Shape;475;p45"/>
            <p:cNvPicPr preferRelativeResize="0"/>
            <p:nvPr/>
          </p:nvPicPr>
          <p:blipFill>
            <a:blip r:embed="rId3">
              <a:alphaModFix/>
            </a:blip>
            <a:stretch>
              <a:fillRect/>
            </a:stretch>
          </p:blipFill>
          <p:spPr>
            <a:xfrm>
              <a:off x="1179172" y="3659006"/>
              <a:ext cx="635400" cy="635419"/>
            </a:xfrm>
            <a:prstGeom prst="rect">
              <a:avLst/>
            </a:prstGeom>
            <a:noFill/>
            <a:ln>
              <a:noFill/>
            </a:ln>
          </p:spPr>
        </p:pic>
        <p:pic>
          <p:nvPicPr>
            <p:cNvPr id="476" name="Google Shape;476;p45"/>
            <p:cNvPicPr preferRelativeResize="0"/>
            <p:nvPr/>
          </p:nvPicPr>
          <p:blipFill>
            <a:blip r:embed="rId3">
              <a:alphaModFix/>
            </a:blip>
            <a:stretch>
              <a:fillRect/>
            </a:stretch>
          </p:blipFill>
          <p:spPr>
            <a:xfrm>
              <a:off x="2069560" y="3658994"/>
              <a:ext cx="635400" cy="635419"/>
            </a:xfrm>
            <a:prstGeom prst="rect">
              <a:avLst/>
            </a:prstGeom>
            <a:noFill/>
            <a:ln>
              <a:noFill/>
            </a:ln>
          </p:spPr>
        </p:pic>
        <p:pic>
          <p:nvPicPr>
            <p:cNvPr id="477" name="Google Shape;477;p45"/>
            <p:cNvPicPr preferRelativeResize="0"/>
            <p:nvPr/>
          </p:nvPicPr>
          <p:blipFill>
            <a:blip r:embed="rId3">
              <a:alphaModFix/>
            </a:blip>
            <a:stretch>
              <a:fillRect/>
            </a:stretch>
          </p:blipFill>
          <p:spPr>
            <a:xfrm>
              <a:off x="2949010" y="3659006"/>
              <a:ext cx="635400" cy="635419"/>
            </a:xfrm>
            <a:prstGeom prst="rect">
              <a:avLst/>
            </a:prstGeom>
            <a:noFill/>
            <a:ln>
              <a:noFill/>
            </a:ln>
          </p:spPr>
        </p:pic>
        <p:pic>
          <p:nvPicPr>
            <p:cNvPr id="478" name="Google Shape;478;p45"/>
            <p:cNvPicPr preferRelativeResize="0"/>
            <p:nvPr/>
          </p:nvPicPr>
          <p:blipFill>
            <a:blip r:embed="rId3">
              <a:alphaModFix/>
            </a:blip>
            <a:stretch>
              <a:fillRect/>
            </a:stretch>
          </p:blipFill>
          <p:spPr>
            <a:xfrm>
              <a:off x="5520672" y="3659006"/>
              <a:ext cx="635400" cy="635419"/>
            </a:xfrm>
            <a:prstGeom prst="rect">
              <a:avLst/>
            </a:prstGeom>
            <a:noFill/>
            <a:ln>
              <a:noFill/>
            </a:ln>
          </p:spPr>
        </p:pic>
        <p:pic>
          <p:nvPicPr>
            <p:cNvPr id="479" name="Google Shape;479;p45"/>
            <p:cNvPicPr preferRelativeResize="0"/>
            <p:nvPr/>
          </p:nvPicPr>
          <p:blipFill>
            <a:blip r:embed="rId3">
              <a:alphaModFix/>
            </a:blip>
            <a:stretch>
              <a:fillRect/>
            </a:stretch>
          </p:blipFill>
          <p:spPr>
            <a:xfrm>
              <a:off x="6389197" y="3659006"/>
              <a:ext cx="635400" cy="635419"/>
            </a:xfrm>
            <a:prstGeom prst="rect">
              <a:avLst/>
            </a:prstGeom>
            <a:noFill/>
            <a:ln>
              <a:noFill/>
            </a:ln>
          </p:spPr>
        </p:pic>
        <p:pic>
          <p:nvPicPr>
            <p:cNvPr id="480" name="Google Shape;480;p45"/>
            <p:cNvPicPr preferRelativeResize="0"/>
            <p:nvPr/>
          </p:nvPicPr>
          <p:blipFill>
            <a:blip r:embed="rId3">
              <a:alphaModFix/>
            </a:blip>
            <a:stretch>
              <a:fillRect/>
            </a:stretch>
          </p:blipFill>
          <p:spPr>
            <a:xfrm>
              <a:off x="7279585" y="3658994"/>
              <a:ext cx="635400" cy="635419"/>
            </a:xfrm>
            <a:prstGeom prst="rect">
              <a:avLst/>
            </a:prstGeom>
            <a:noFill/>
            <a:ln>
              <a:noFill/>
            </a:ln>
          </p:spPr>
        </p:pic>
        <p:pic>
          <p:nvPicPr>
            <p:cNvPr id="481" name="Google Shape;481;p45"/>
            <p:cNvPicPr preferRelativeResize="0"/>
            <p:nvPr/>
          </p:nvPicPr>
          <p:blipFill>
            <a:blip r:embed="rId3">
              <a:alphaModFix/>
            </a:blip>
            <a:stretch>
              <a:fillRect/>
            </a:stretch>
          </p:blipFill>
          <p:spPr>
            <a:xfrm>
              <a:off x="8159035" y="3659006"/>
              <a:ext cx="635400" cy="635419"/>
            </a:xfrm>
            <a:prstGeom prst="rect">
              <a:avLst/>
            </a:prstGeom>
            <a:noFill/>
            <a:ln>
              <a:noFill/>
            </a:ln>
          </p:spPr>
        </p:pic>
        <p:sp>
          <p:nvSpPr>
            <p:cNvPr id="482" name="Google Shape;482;p45"/>
            <p:cNvSpPr txBox="1"/>
            <p:nvPr/>
          </p:nvSpPr>
          <p:spPr>
            <a:xfrm>
              <a:off x="3869301" y="3629625"/>
              <a:ext cx="147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Helvetica Neue"/>
                  <a:ea typeface="Helvetica Neue"/>
                  <a:cs typeface="Helvetica Neue"/>
                  <a:sym typeface="Helvetica Neue"/>
                </a:rPr>
                <a:t>- DataNode</a:t>
              </a:r>
              <a:endParaRPr>
                <a:solidFill>
                  <a:schemeClr val="accent3"/>
                </a:solidFill>
                <a:latin typeface="Helvetica Neue"/>
                <a:ea typeface="Helvetica Neue"/>
                <a:cs typeface="Helvetica Neue"/>
                <a:sym typeface="Helvetica Neue"/>
              </a:endParaRPr>
            </a:p>
            <a:p>
              <a:pPr indent="0" lvl="0" marL="0" rtl="0" algn="l">
                <a:spcBef>
                  <a:spcPts val="0"/>
                </a:spcBef>
                <a:spcAft>
                  <a:spcPts val="0"/>
                </a:spcAft>
                <a:buNone/>
              </a:pPr>
              <a:r>
                <a:rPr lang="en">
                  <a:solidFill>
                    <a:srgbClr val="FF9900"/>
                  </a:solidFill>
                  <a:latin typeface="Helvetica Neue"/>
                  <a:ea typeface="Helvetica Neue"/>
                  <a:cs typeface="Helvetica Neue"/>
                  <a:sym typeface="Helvetica Neue"/>
                </a:rPr>
                <a:t>- NodeManager</a:t>
              </a:r>
              <a:endParaRPr>
                <a:solidFill>
                  <a:srgbClr val="FF9900"/>
                </a:solidFill>
                <a:latin typeface="Helvetica Neue"/>
                <a:ea typeface="Helvetica Neue"/>
                <a:cs typeface="Helvetica Neue"/>
                <a:sym typeface="Helvetica Neue"/>
              </a:endParaRPr>
            </a:p>
          </p:txBody>
        </p:sp>
      </p:grpSp>
      <p:grpSp>
        <p:nvGrpSpPr>
          <p:cNvPr id="483" name="Google Shape;483;p45"/>
          <p:cNvGrpSpPr/>
          <p:nvPr/>
        </p:nvGrpSpPr>
        <p:grpSpPr>
          <a:xfrm>
            <a:off x="1864375" y="840750"/>
            <a:ext cx="2187579" cy="3026633"/>
            <a:chOff x="1864375" y="840750"/>
            <a:chExt cx="2187579" cy="3026633"/>
          </a:xfrm>
        </p:grpSpPr>
        <p:sp>
          <p:nvSpPr>
            <p:cNvPr id="484" name="Google Shape;484;p45"/>
            <p:cNvSpPr/>
            <p:nvPr/>
          </p:nvSpPr>
          <p:spPr>
            <a:xfrm rot="10800000">
              <a:off x="1864375" y="840750"/>
              <a:ext cx="592800" cy="782400"/>
            </a:xfrm>
            <a:prstGeom prst="leftUpArrow">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5"/>
            <p:cNvSpPr/>
            <p:nvPr/>
          </p:nvSpPr>
          <p:spPr>
            <a:xfrm rot="2036218">
              <a:off x="3199745" y="3436957"/>
              <a:ext cx="868918" cy="205352"/>
            </a:xfrm>
            <a:prstGeom prst="lef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45"/>
          <p:cNvSpPr txBox="1"/>
          <p:nvPr/>
        </p:nvSpPr>
        <p:spPr>
          <a:xfrm>
            <a:off x="113900" y="245425"/>
            <a:ext cx="2202000" cy="360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935"/>
              <a:buNone/>
            </a:pPr>
            <a:r>
              <a:rPr b="1" lang="en" sz="1660">
                <a:solidFill>
                  <a:srgbClr val="424242"/>
                </a:solidFill>
                <a:latin typeface="Helvetica Neue"/>
                <a:ea typeface="Helvetica Neue"/>
                <a:cs typeface="Helvetica Neue"/>
                <a:sym typeface="Helvetica Neue"/>
              </a:rPr>
              <a:t>HADOOP 叢集架構</a:t>
            </a:r>
            <a:endParaRPr b="1" sz="1660">
              <a:solidFill>
                <a:srgbClr val="424242"/>
              </a:solidFill>
              <a:latin typeface="Helvetica Neue"/>
              <a:ea typeface="Helvetica Neue"/>
              <a:cs typeface="Helvetica Neue"/>
              <a:sym typeface="Helvetica Neue"/>
            </a:endParaRPr>
          </a:p>
        </p:txBody>
      </p:sp>
      <p:grpSp>
        <p:nvGrpSpPr>
          <p:cNvPr id="487" name="Google Shape;487;p45"/>
          <p:cNvGrpSpPr/>
          <p:nvPr/>
        </p:nvGrpSpPr>
        <p:grpSpPr>
          <a:xfrm>
            <a:off x="2533375" y="46050"/>
            <a:ext cx="3920788" cy="1543000"/>
            <a:chOff x="2533375" y="46050"/>
            <a:chExt cx="3920788" cy="1543000"/>
          </a:xfrm>
        </p:grpSpPr>
        <p:sp>
          <p:nvSpPr>
            <p:cNvPr id="488" name="Google Shape;488;p45"/>
            <p:cNvSpPr/>
            <p:nvPr/>
          </p:nvSpPr>
          <p:spPr>
            <a:xfrm>
              <a:off x="2533375" y="245650"/>
              <a:ext cx="3812700" cy="13434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9" name="Google Shape;489;p45"/>
            <p:cNvPicPr preferRelativeResize="0"/>
            <p:nvPr/>
          </p:nvPicPr>
          <p:blipFill>
            <a:blip r:embed="rId3">
              <a:alphaModFix/>
            </a:blip>
            <a:stretch>
              <a:fillRect/>
            </a:stretch>
          </p:blipFill>
          <p:spPr>
            <a:xfrm>
              <a:off x="4726913" y="309063"/>
              <a:ext cx="852525" cy="852525"/>
            </a:xfrm>
            <a:prstGeom prst="rect">
              <a:avLst/>
            </a:prstGeom>
            <a:noFill/>
            <a:ln>
              <a:noFill/>
            </a:ln>
          </p:spPr>
        </p:pic>
        <p:pic>
          <p:nvPicPr>
            <p:cNvPr id="490" name="Google Shape;490;p45"/>
            <p:cNvPicPr preferRelativeResize="0"/>
            <p:nvPr/>
          </p:nvPicPr>
          <p:blipFill>
            <a:blip r:embed="rId3">
              <a:alphaModFix/>
            </a:blip>
            <a:stretch>
              <a:fillRect/>
            </a:stretch>
          </p:blipFill>
          <p:spPr>
            <a:xfrm>
              <a:off x="3007975" y="322525"/>
              <a:ext cx="852525" cy="852525"/>
            </a:xfrm>
            <a:prstGeom prst="rect">
              <a:avLst/>
            </a:prstGeom>
            <a:noFill/>
            <a:ln>
              <a:noFill/>
            </a:ln>
          </p:spPr>
        </p:pic>
        <p:sp>
          <p:nvSpPr>
            <p:cNvPr id="491" name="Google Shape;491;p45"/>
            <p:cNvSpPr txBox="1"/>
            <p:nvPr/>
          </p:nvSpPr>
          <p:spPr>
            <a:xfrm>
              <a:off x="3367350" y="816275"/>
              <a:ext cx="1366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en" sz="800">
                  <a:latin typeface="Nunito"/>
                  <a:ea typeface="Nunito"/>
                  <a:cs typeface="Nunito"/>
                  <a:sym typeface="Nunito"/>
                </a:rPr>
                <a:t>c1a1</a:t>
              </a:r>
              <a:endParaRPr sz="800">
                <a:latin typeface="Nunito"/>
                <a:ea typeface="Nunito"/>
                <a:cs typeface="Nunito"/>
                <a:sym typeface="Nunito"/>
              </a:endParaRPr>
            </a:p>
            <a:p>
              <a:pPr indent="0" lvl="0" marL="0" marR="0" rtl="0" algn="ctr">
                <a:lnSpc>
                  <a:spcPct val="150000"/>
                </a:lnSpc>
                <a:spcBef>
                  <a:spcPts val="0"/>
                </a:spcBef>
                <a:spcAft>
                  <a:spcPts val="0"/>
                </a:spcAft>
                <a:buNone/>
              </a:pPr>
              <a:r>
                <a:rPr lang="en" sz="800">
                  <a:latin typeface="Nunito"/>
                  <a:ea typeface="Nunito"/>
                  <a:cs typeface="Nunito"/>
                  <a:sym typeface="Nunito"/>
                </a:rPr>
                <a:t>192.168.36.33</a:t>
              </a:r>
              <a:r>
                <a:rPr lang="en" sz="1000">
                  <a:latin typeface="Nunito"/>
                  <a:ea typeface="Nunito"/>
                  <a:cs typeface="Nunito"/>
                  <a:sym typeface="Nunito"/>
                </a:rPr>
                <a:t> </a:t>
              </a:r>
              <a:endParaRPr sz="1000">
                <a:latin typeface="Nunito"/>
                <a:ea typeface="Nunito"/>
                <a:cs typeface="Nunito"/>
                <a:sym typeface="Nunito"/>
              </a:endParaRPr>
            </a:p>
          </p:txBody>
        </p:sp>
        <p:sp>
          <p:nvSpPr>
            <p:cNvPr id="492" name="Google Shape;492;p45"/>
            <p:cNvSpPr txBox="1"/>
            <p:nvPr/>
          </p:nvSpPr>
          <p:spPr>
            <a:xfrm>
              <a:off x="5087663" y="825213"/>
              <a:ext cx="13665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en" sz="800">
                  <a:latin typeface="Nunito"/>
                  <a:ea typeface="Nunito"/>
                  <a:cs typeface="Nunito"/>
                  <a:sym typeface="Nunito"/>
                </a:rPr>
                <a:t>c1a2</a:t>
              </a:r>
              <a:endParaRPr sz="800">
                <a:latin typeface="Nunito"/>
                <a:ea typeface="Nunito"/>
                <a:cs typeface="Nunito"/>
                <a:sym typeface="Nunito"/>
              </a:endParaRPr>
            </a:p>
            <a:p>
              <a:pPr indent="0" lvl="0" marL="0" marR="0" rtl="0" algn="ctr">
                <a:lnSpc>
                  <a:spcPct val="150000"/>
                </a:lnSpc>
                <a:spcBef>
                  <a:spcPts val="0"/>
                </a:spcBef>
                <a:spcAft>
                  <a:spcPts val="0"/>
                </a:spcAft>
                <a:buNone/>
              </a:pPr>
              <a:r>
                <a:rPr lang="en" sz="800">
                  <a:latin typeface="Nunito"/>
                  <a:ea typeface="Nunito"/>
                  <a:cs typeface="Nunito"/>
                  <a:sym typeface="Nunito"/>
                </a:rPr>
                <a:t>192.168.36.161</a:t>
              </a:r>
              <a:endParaRPr sz="1000">
                <a:latin typeface="Nunito"/>
                <a:ea typeface="Nunito"/>
                <a:cs typeface="Nunito"/>
                <a:sym typeface="Nunito"/>
              </a:endParaRPr>
            </a:p>
          </p:txBody>
        </p:sp>
        <p:sp>
          <p:nvSpPr>
            <p:cNvPr id="493" name="Google Shape;493;p45"/>
            <p:cNvSpPr txBox="1"/>
            <p:nvPr/>
          </p:nvSpPr>
          <p:spPr>
            <a:xfrm>
              <a:off x="3691225" y="46050"/>
              <a:ext cx="13665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Client</a:t>
              </a:r>
              <a:endParaRPr b="1">
                <a:latin typeface="Nunito"/>
                <a:ea typeface="Nunito"/>
                <a:cs typeface="Nunito"/>
                <a:sym typeface="Nunito"/>
              </a:endParaRPr>
            </a:p>
          </p:txBody>
        </p:sp>
      </p:grpSp>
      <p:grpSp>
        <p:nvGrpSpPr>
          <p:cNvPr id="494" name="Google Shape;494;p45"/>
          <p:cNvGrpSpPr/>
          <p:nvPr/>
        </p:nvGrpSpPr>
        <p:grpSpPr>
          <a:xfrm>
            <a:off x="76200" y="647575"/>
            <a:ext cx="1912800" cy="615600"/>
            <a:chOff x="7294350" y="95750"/>
            <a:chExt cx="1912800" cy="615600"/>
          </a:xfrm>
        </p:grpSpPr>
        <p:sp>
          <p:nvSpPr>
            <p:cNvPr id="495" name="Google Shape;495;p45"/>
            <p:cNvSpPr/>
            <p:nvPr/>
          </p:nvSpPr>
          <p:spPr>
            <a:xfrm>
              <a:off x="7383775" y="95750"/>
              <a:ext cx="1556700" cy="6156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5"/>
            <p:cNvSpPr txBox="1"/>
            <p:nvPr/>
          </p:nvSpPr>
          <p:spPr>
            <a:xfrm>
              <a:off x="7294350" y="169525"/>
              <a:ext cx="19128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SzPts val="440"/>
                <a:buNone/>
              </a:pPr>
              <a:r>
                <a:rPr b="1" lang="en" sz="939">
                  <a:solidFill>
                    <a:schemeClr val="accent3"/>
                  </a:solidFill>
                  <a:latin typeface="Maven Pro"/>
                  <a:ea typeface="Maven Pro"/>
                  <a:cs typeface="Maven Pro"/>
                  <a:sym typeface="Maven Pro"/>
                </a:rPr>
                <a:t>HDFS 分散式檔案系統</a:t>
              </a:r>
              <a:endParaRPr b="1" sz="939">
                <a:solidFill>
                  <a:schemeClr val="accent3"/>
                </a:solidFill>
                <a:latin typeface="Maven Pro"/>
                <a:ea typeface="Maven Pro"/>
                <a:cs typeface="Maven Pro"/>
                <a:sym typeface="Maven Pro"/>
              </a:endParaRPr>
            </a:p>
            <a:p>
              <a:pPr indent="0" lvl="0" marL="0" marR="0" rtl="0" algn="ctr">
                <a:lnSpc>
                  <a:spcPct val="115000"/>
                </a:lnSpc>
                <a:spcBef>
                  <a:spcPts val="0"/>
                </a:spcBef>
                <a:spcAft>
                  <a:spcPts val="0"/>
                </a:spcAft>
                <a:buSzPts val="440"/>
                <a:buNone/>
              </a:pPr>
              <a:r>
                <a:rPr b="1" lang="en" sz="939">
                  <a:solidFill>
                    <a:srgbClr val="FF9900"/>
                  </a:solidFill>
                  <a:latin typeface="Maven Pro"/>
                  <a:ea typeface="Maven Pro"/>
                  <a:cs typeface="Maven Pro"/>
                  <a:sym typeface="Maven Pro"/>
                </a:rPr>
                <a:t>YARN 分散式運算系統</a:t>
              </a:r>
              <a:endParaRPr b="1" sz="939">
                <a:solidFill>
                  <a:srgbClr val="FF9900"/>
                </a:solidFill>
                <a:latin typeface="Maven Pro"/>
                <a:ea typeface="Maven Pro"/>
                <a:cs typeface="Maven Pro"/>
                <a:sym typeface="Maven Pro"/>
              </a:endParaRPr>
            </a:p>
          </p:txBody>
        </p:sp>
        <p:sp>
          <p:nvSpPr>
            <p:cNvPr id="497" name="Google Shape;497;p45"/>
            <p:cNvSpPr/>
            <p:nvPr/>
          </p:nvSpPr>
          <p:spPr>
            <a:xfrm>
              <a:off x="7442300" y="288775"/>
              <a:ext cx="183600" cy="122400"/>
            </a:xfrm>
            <a:prstGeom prst="lef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5"/>
            <p:cNvSpPr/>
            <p:nvPr/>
          </p:nvSpPr>
          <p:spPr>
            <a:xfrm>
              <a:off x="7442300" y="446250"/>
              <a:ext cx="183600" cy="122400"/>
            </a:xfrm>
            <a:prstGeom prst="lef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45"/>
          <p:cNvGrpSpPr/>
          <p:nvPr/>
        </p:nvGrpSpPr>
        <p:grpSpPr>
          <a:xfrm>
            <a:off x="5520675" y="1683213"/>
            <a:ext cx="3216600" cy="1772275"/>
            <a:chOff x="5520675" y="1683213"/>
            <a:chExt cx="3216600" cy="1772275"/>
          </a:xfrm>
        </p:grpSpPr>
        <p:sp>
          <p:nvSpPr>
            <p:cNvPr id="500" name="Google Shape;500;p45"/>
            <p:cNvSpPr/>
            <p:nvPr/>
          </p:nvSpPr>
          <p:spPr>
            <a:xfrm>
              <a:off x="5520675" y="1914075"/>
              <a:ext cx="3216600" cy="15282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501" name="Google Shape;501;p45"/>
            <p:cNvPicPr preferRelativeResize="0"/>
            <p:nvPr/>
          </p:nvPicPr>
          <p:blipFill>
            <a:blip r:embed="rId3">
              <a:alphaModFix/>
            </a:blip>
            <a:stretch>
              <a:fillRect/>
            </a:stretch>
          </p:blipFill>
          <p:spPr>
            <a:xfrm>
              <a:off x="6030463" y="2034825"/>
              <a:ext cx="852525" cy="852525"/>
            </a:xfrm>
            <a:prstGeom prst="rect">
              <a:avLst/>
            </a:prstGeom>
            <a:noFill/>
            <a:ln>
              <a:noFill/>
            </a:ln>
          </p:spPr>
        </p:pic>
        <p:pic>
          <p:nvPicPr>
            <p:cNvPr id="502" name="Google Shape;502;p45"/>
            <p:cNvPicPr preferRelativeResize="0"/>
            <p:nvPr/>
          </p:nvPicPr>
          <p:blipFill>
            <a:blip r:embed="rId3">
              <a:alphaModFix/>
            </a:blip>
            <a:stretch>
              <a:fillRect/>
            </a:stretch>
          </p:blipFill>
          <p:spPr>
            <a:xfrm>
              <a:off x="7336575" y="2034825"/>
              <a:ext cx="852525" cy="852525"/>
            </a:xfrm>
            <a:prstGeom prst="rect">
              <a:avLst/>
            </a:prstGeom>
            <a:noFill/>
            <a:ln>
              <a:noFill/>
            </a:ln>
          </p:spPr>
        </p:pic>
        <p:sp>
          <p:nvSpPr>
            <p:cNvPr id="503" name="Google Shape;503;p45"/>
            <p:cNvSpPr txBox="1"/>
            <p:nvPr/>
          </p:nvSpPr>
          <p:spPr>
            <a:xfrm>
              <a:off x="5554538" y="2724725"/>
              <a:ext cx="1638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en" sz="800">
                  <a:latin typeface="Nunito"/>
                  <a:ea typeface="Nunito"/>
                  <a:cs typeface="Nunito"/>
                  <a:sym typeface="Nunito"/>
                </a:rPr>
                <a:t>c1m2</a:t>
              </a:r>
              <a:endParaRPr sz="800">
                <a:latin typeface="Nunito"/>
                <a:ea typeface="Nunito"/>
                <a:cs typeface="Nunito"/>
                <a:sym typeface="Nunito"/>
              </a:endParaRPr>
            </a:p>
            <a:p>
              <a:pPr indent="0" lvl="0" marL="0" marR="0" rtl="0" algn="ctr">
                <a:lnSpc>
                  <a:spcPct val="150000"/>
                </a:lnSpc>
                <a:spcBef>
                  <a:spcPts val="0"/>
                </a:spcBef>
                <a:spcAft>
                  <a:spcPts val="0"/>
                </a:spcAft>
                <a:buNone/>
              </a:pPr>
              <a:r>
                <a:rPr lang="en" sz="800">
                  <a:latin typeface="Nunito"/>
                  <a:ea typeface="Nunito"/>
                  <a:cs typeface="Nunito"/>
                  <a:sym typeface="Nunito"/>
                </a:rPr>
                <a:t>192.168.36.113</a:t>
              </a:r>
              <a:endParaRPr sz="1000">
                <a:latin typeface="Nunito"/>
                <a:ea typeface="Nunito"/>
                <a:cs typeface="Nunito"/>
                <a:sym typeface="Nunito"/>
              </a:endParaRPr>
            </a:p>
          </p:txBody>
        </p:sp>
        <p:sp>
          <p:nvSpPr>
            <p:cNvPr id="504" name="Google Shape;504;p45"/>
            <p:cNvSpPr txBox="1"/>
            <p:nvPr/>
          </p:nvSpPr>
          <p:spPr>
            <a:xfrm>
              <a:off x="6943675" y="2724725"/>
              <a:ext cx="1638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en" sz="800">
                  <a:latin typeface="Nunito"/>
                  <a:ea typeface="Nunito"/>
                  <a:cs typeface="Nunito"/>
                  <a:sym typeface="Nunito"/>
                </a:rPr>
                <a:t>c1m4</a:t>
              </a:r>
              <a:endParaRPr sz="800">
                <a:latin typeface="Nunito"/>
                <a:ea typeface="Nunito"/>
                <a:cs typeface="Nunito"/>
                <a:sym typeface="Nunito"/>
              </a:endParaRPr>
            </a:p>
            <a:p>
              <a:pPr indent="0" lvl="0" marL="0" marR="0" rtl="0" algn="ctr">
                <a:lnSpc>
                  <a:spcPct val="150000"/>
                </a:lnSpc>
                <a:spcBef>
                  <a:spcPts val="0"/>
                </a:spcBef>
                <a:spcAft>
                  <a:spcPts val="0"/>
                </a:spcAft>
                <a:buNone/>
              </a:pPr>
              <a:r>
                <a:rPr lang="en" sz="800">
                  <a:latin typeface="Nunito"/>
                  <a:ea typeface="Nunito"/>
                  <a:cs typeface="Nunito"/>
                  <a:sym typeface="Nunito"/>
                </a:rPr>
                <a:t>192.168.36.163</a:t>
              </a:r>
              <a:endParaRPr sz="1000">
                <a:latin typeface="Nunito"/>
                <a:ea typeface="Nunito"/>
                <a:cs typeface="Nunito"/>
                <a:sym typeface="Nunito"/>
              </a:endParaRPr>
            </a:p>
          </p:txBody>
        </p:sp>
        <p:sp>
          <p:nvSpPr>
            <p:cNvPr id="505" name="Google Shape;505;p45"/>
            <p:cNvSpPr txBox="1"/>
            <p:nvPr/>
          </p:nvSpPr>
          <p:spPr>
            <a:xfrm>
              <a:off x="6219225" y="1683213"/>
              <a:ext cx="18195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Resource Manager</a:t>
              </a:r>
              <a:endParaRPr b="1">
                <a:latin typeface="Nunito"/>
                <a:ea typeface="Nunito"/>
                <a:cs typeface="Nunito"/>
                <a:sym typeface="Nunito"/>
              </a:endParaRPr>
            </a:p>
          </p:txBody>
        </p:sp>
        <p:sp>
          <p:nvSpPr>
            <p:cNvPr id="506" name="Google Shape;506;p45"/>
            <p:cNvSpPr txBox="1"/>
            <p:nvPr/>
          </p:nvSpPr>
          <p:spPr>
            <a:xfrm>
              <a:off x="5976650" y="3042113"/>
              <a:ext cx="79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Helvetica Neue"/>
                  <a:ea typeface="Helvetica Neue"/>
                  <a:cs typeface="Helvetica Neue"/>
                  <a:sym typeface="Helvetica Neue"/>
                </a:rPr>
                <a:t>Active</a:t>
              </a:r>
              <a:endParaRPr>
                <a:solidFill>
                  <a:schemeClr val="accent5"/>
                </a:solidFill>
                <a:latin typeface="Helvetica Neue"/>
                <a:ea typeface="Helvetica Neue"/>
                <a:cs typeface="Helvetica Neue"/>
                <a:sym typeface="Helvetica Neue"/>
              </a:endParaRPr>
            </a:p>
          </p:txBody>
        </p:sp>
        <p:sp>
          <p:nvSpPr>
            <p:cNvPr id="507" name="Google Shape;507;p45"/>
            <p:cNvSpPr txBox="1"/>
            <p:nvPr/>
          </p:nvSpPr>
          <p:spPr>
            <a:xfrm>
              <a:off x="7291838" y="3055288"/>
              <a:ext cx="94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Helvetica Neue"/>
                  <a:ea typeface="Helvetica Neue"/>
                  <a:cs typeface="Helvetica Neue"/>
                  <a:sym typeface="Helvetica Neue"/>
                </a:rPr>
                <a:t>Standby</a:t>
              </a:r>
              <a:endParaRPr>
                <a:solidFill>
                  <a:schemeClr val="accent5"/>
                </a:solidFill>
                <a:latin typeface="Helvetica Neue"/>
                <a:ea typeface="Helvetica Neue"/>
                <a:cs typeface="Helvetica Neue"/>
                <a:sym typeface="Helvetica Neue"/>
              </a:endParaRPr>
            </a:p>
          </p:txBody>
        </p:sp>
      </p:grpSp>
      <p:grpSp>
        <p:nvGrpSpPr>
          <p:cNvPr id="508" name="Google Shape;508;p45"/>
          <p:cNvGrpSpPr/>
          <p:nvPr/>
        </p:nvGrpSpPr>
        <p:grpSpPr>
          <a:xfrm>
            <a:off x="4236625" y="4364038"/>
            <a:ext cx="1342800" cy="487125"/>
            <a:chOff x="4236625" y="4364038"/>
            <a:chExt cx="1342800" cy="487125"/>
          </a:xfrm>
        </p:grpSpPr>
        <p:sp>
          <p:nvSpPr>
            <p:cNvPr id="509" name="Google Shape;509;p45"/>
            <p:cNvSpPr txBox="1"/>
            <p:nvPr/>
          </p:nvSpPr>
          <p:spPr>
            <a:xfrm>
              <a:off x="4497925" y="4450963"/>
              <a:ext cx="108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Helvetica Neue"/>
                  <a:ea typeface="Helvetica Neue"/>
                  <a:cs typeface="Helvetica Neue"/>
                  <a:sym typeface="Helvetica Neue"/>
                </a:rPr>
                <a:t>Zookeeper</a:t>
              </a:r>
              <a:endParaRPr>
                <a:solidFill>
                  <a:schemeClr val="accent5"/>
                </a:solidFill>
                <a:latin typeface="Helvetica Neue"/>
                <a:ea typeface="Helvetica Neue"/>
                <a:cs typeface="Helvetica Neue"/>
                <a:sym typeface="Helvetica Neue"/>
              </a:endParaRPr>
            </a:p>
          </p:txBody>
        </p:sp>
        <p:pic>
          <p:nvPicPr>
            <p:cNvPr id="510" name="Google Shape;510;p45"/>
            <p:cNvPicPr preferRelativeResize="0"/>
            <p:nvPr/>
          </p:nvPicPr>
          <p:blipFill>
            <a:blip r:embed="rId5">
              <a:alphaModFix/>
            </a:blip>
            <a:stretch>
              <a:fillRect/>
            </a:stretch>
          </p:blipFill>
          <p:spPr>
            <a:xfrm>
              <a:off x="4236625" y="4364038"/>
              <a:ext cx="281508" cy="400201"/>
            </a:xfrm>
            <a:prstGeom prst="rect">
              <a:avLst/>
            </a:prstGeom>
            <a:noFill/>
            <a:ln>
              <a:noFill/>
            </a:ln>
          </p:spPr>
        </p:pic>
      </p:grpSp>
      <p:sp>
        <p:nvSpPr>
          <p:cNvPr id="511" name="Google Shape;511;p45"/>
          <p:cNvSpPr txBox="1"/>
          <p:nvPr/>
        </p:nvSpPr>
        <p:spPr>
          <a:xfrm>
            <a:off x="3856525" y="1990250"/>
            <a:ext cx="1318800" cy="299100"/>
          </a:xfrm>
          <a:prstGeom prst="rect">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Journal</a:t>
            </a:r>
            <a:r>
              <a:rPr lang="en">
                <a:latin typeface="Helvetica Neue"/>
                <a:ea typeface="Helvetica Neue"/>
                <a:cs typeface="Helvetica Neue"/>
                <a:sym typeface="Helvetica Neue"/>
              </a:rPr>
              <a:t> Node</a:t>
            </a:r>
            <a:endParaRPr>
              <a:latin typeface="Helvetica Neue"/>
              <a:ea typeface="Helvetica Neue"/>
              <a:cs typeface="Helvetica Neue"/>
              <a:sym typeface="Helvetica Neue"/>
            </a:endParaRPr>
          </a:p>
        </p:txBody>
      </p:sp>
      <p:sp>
        <p:nvSpPr>
          <p:cNvPr id="512" name="Google Shape;512;p45"/>
          <p:cNvSpPr txBox="1"/>
          <p:nvPr/>
        </p:nvSpPr>
        <p:spPr>
          <a:xfrm>
            <a:off x="3856525" y="2685100"/>
            <a:ext cx="1318800" cy="299100"/>
          </a:xfrm>
          <a:prstGeom prst="rect">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Zookeeper</a:t>
            </a:r>
            <a:endParaRPr>
              <a:latin typeface="Helvetica Neue"/>
              <a:ea typeface="Helvetica Neue"/>
              <a:cs typeface="Helvetica Neue"/>
              <a:sym typeface="Helvetica Neue"/>
            </a:endParaRPr>
          </a:p>
        </p:txBody>
      </p:sp>
      <p:sp>
        <p:nvSpPr>
          <p:cNvPr id="513" name="Google Shape;513;p45"/>
          <p:cNvSpPr/>
          <p:nvPr/>
        </p:nvSpPr>
        <p:spPr>
          <a:xfrm>
            <a:off x="5412325" y="3691650"/>
            <a:ext cx="3567300" cy="982500"/>
          </a:xfrm>
          <a:prstGeom prst="flowChartAlternate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 name="Google Shape;514;p45"/>
          <p:cNvPicPr preferRelativeResize="0"/>
          <p:nvPr/>
        </p:nvPicPr>
        <p:blipFill>
          <a:blip r:embed="rId6">
            <a:alphaModFix/>
          </a:blip>
          <a:stretch>
            <a:fillRect/>
          </a:stretch>
        </p:blipFill>
        <p:spPr>
          <a:xfrm>
            <a:off x="-18288" y="4910328"/>
            <a:ext cx="9144003" cy="299145"/>
          </a:xfrm>
          <a:prstGeom prst="rect">
            <a:avLst/>
          </a:prstGeom>
          <a:noFill/>
          <a:ln>
            <a:noFill/>
          </a:ln>
        </p:spPr>
      </p:pic>
      <p:grpSp>
        <p:nvGrpSpPr>
          <p:cNvPr id="515" name="Google Shape;515;p45"/>
          <p:cNvGrpSpPr/>
          <p:nvPr/>
        </p:nvGrpSpPr>
        <p:grpSpPr>
          <a:xfrm>
            <a:off x="7039652" y="-150497"/>
            <a:ext cx="2011644" cy="2011644"/>
            <a:chOff x="7039800" y="-150500"/>
            <a:chExt cx="1728216" cy="1728216"/>
          </a:xfrm>
        </p:grpSpPr>
        <p:pic>
          <p:nvPicPr>
            <p:cNvPr id="516" name="Google Shape;516;p45"/>
            <p:cNvPicPr preferRelativeResize="0"/>
            <p:nvPr/>
          </p:nvPicPr>
          <p:blipFill>
            <a:blip r:embed="rId7">
              <a:alphaModFix/>
            </a:blip>
            <a:stretch>
              <a:fillRect/>
            </a:stretch>
          </p:blipFill>
          <p:spPr>
            <a:xfrm>
              <a:off x="7039800" y="-150500"/>
              <a:ext cx="1728216" cy="1728216"/>
            </a:xfrm>
            <a:prstGeom prst="rect">
              <a:avLst/>
            </a:prstGeom>
            <a:noFill/>
            <a:ln>
              <a:noFill/>
            </a:ln>
          </p:spPr>
        </p:pic>
        <p:sp>
          <p:nvSpPr>
            <p:cNvPr id="517" name="Google Shape;517;p45"/>
            <p:cNvSpPr txBox="1"/>
            <p:nvPr/>
          </p:nvSpPr>
          <p:spPr>
            <a:xfrm>
              <a:off x="7511809" y="85472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林少威</a:t>
              </a:r>
              <a:endParaRPr b="1" sz="1200">
                <a:solidFill>
                  <a:schemeClr val="lt1"/>
                </a:solidFill>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grpSp>
        <p:nvGrpSpPr>
          <p:cNvPr id="522" name="Google Shape;522;p46"/>
          <p:cNvGrpSpPr/>
          <p:nvPr/>
        </p:nvGrpSpPr>
        <p:grpSpPr>
          <a:xfrm>
            <a:off x="294575" y="1678475"/>
            <a:ext cx="3216600" cy="1763900"/>
            <a:chOff x="294575" y="1678475"/>
            <a:chExt cx="3216600" cy="1763900"/>
          </a:xfrm>
        </p:grpSpPr>
        <p:sp>
          <p:nvSpPr>
            <p:cNvPr id="523" name="Google Shape;523;p46"/>
            <p:cNvSpPr/>
            <p:nvPr/>
          </p:nvSpPr>
          <p:spPr>
            <a:xfrm>
              <a:off x="294575" y="1896175"/>
              <a:ext cx="3216600" cy="15462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524" name="Google Shape;524;p46"/>
            <p:cNvPicPr preferRelativeResize="0"/>
            <p:nvPr/>
          </p:nvPicPr>
          <p:blipFill>
            <a:blip r:embed="rId3">
              <a:alphaModFix/>
            </a:blip>
            <a:stretch>
              <a:fillRect/>
            </a:stretch>
          </p:blipFill>
          <p:spPr>
            <a:xfrm>
              <a:off x="2208750" y="2034825"/>
              <a:ext cx="852525" cy="852525"/>
            </a:xfrm>
            <a:prstGeom prst="rect">
              <a:avLst/>
            </a:prstGeom>
            <a:noFill/>
            <a:ln>
              <a:noFill/>
            </a:ln>
          </p:spPr>
        </p:pic>
        <p:pic>
          <p:nvPicPr>
            <p:cNvPr id="525" name="Google Shape;525;p46"/>
            <p:cNvPicPr preferRelativeResize="0"/>
            <p:nvPr/>
          </p:nvPicPr>
          <p:blipFill>
            <a:blip r:embed="rId3">
              <a:alphaModFix/>
            </a:blip>
            <a:stretch>
              <a:fillRect/>
            </a:stretch>
          </p:blipFill>
          <p:spPr>
            <a:xfrm>
              <a:off x="875000" y="2034825"/>
              <a:ext cx="852525" cy="852525"/>
            </a:xfrm>
            <a:prstGeom prst="rect">
              <a:avLst/>
            </a:prstGeom>
            <a:noFill/>
            <a:ln>
              <a:noFill/>
            </a:ln>
          </p:spPr>
        </p:pic>
        <p:sp>
          <p:nvSpPr>
            <p:cNvPr id="526" name="Google Shape;526;p46"/>
            <p:cNvSpPr txBox="1"/>
            <p:nvPr/>
          </p:nvSpPr>
          <p:spPr>
            <a:xfrm>
              <a:off x="482100" y="2680950"/>
              <a:ext cx="1638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en" sz="800">
                  <a:latin typeface="Nunito"/>
                  <a:ea typeface="Nunito"/>
                  <a:cs typeface="Nunito"/>
                  <a:sym typeface="Nunito"/>
                </a:rPr>
                <a:t>c1m1</a:t>
              </a:r>
              <a:endParaRPr sz="800">
                <a:latin typeface="Nunito"/>
                <a:ea typeface="Nunito"/>
                <a:cs typeface="Nunito"/>
                <a:sym typeface="Nunito"/>
              </a:endParaRPr>
            </a:p>
            <a:p>
              <a:pPr indent="0" lvl="0" marL="0" marR="0" rtl="0" algn="ctr">
                <a:lnSpc>
                  <a:spcPct val="150000"/>
                </a:lnSpc>
                <a:spcBef>
                  <a:spcPts val="0"/>
                </a:spcBef>
                <a:spcAft>
                  <a:spcPts val="0"/>
                </a:spcAft>
                <a:buNone/>
              </a:pPr>
              <a:r>
                <a:rPr lang="en" sz="800">
                  <a:latin typeface="Nunito"/>
                  <a:ea typeface="Nunito"/>
                  <a:cs typeface="Nunito"/>
                  <a:sym typeface="Nunito"/>
                </a:rPr>
                <a:t>192.168.36.201</a:t>
              </a:r>
              <a:endParaRPr sz="1300">
                <a:latin typeface="Nunito"/>
                <a:ea typeface="Nunito"/>
                <a:cs typeface="Nunito"/>
                <a:sym typeface="Nunito"/>
              </a:endParaRPr>
            </a:p>
          </p:txBody>
        </p:sp>
        <p:sp>
          <p:nvSpPr>
            <p:cNvPr id="527" name="Google Shape;527;p46"/>
            <p:cNvSpPr txBox="1"/>
            <p:nvPr/>
          </p:nvSpPr>
          <p:spPr>
            <a:xfrm>
              <a:off x="1815863" y="2680950"/>
              <a:ext cx="1638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en" sz="800">
                  <a:latin typeface="Nunito"/>
                  <a:ea typeface="Nunito"/>
                  <a:cs typeface="Nunito"/>
                  <a:sym typeface="Nunito"/>
                </a:rPr>
                <a:t>c1m3</a:t>
              </a:r>
              <a:endParaRPr sz="800">
                <a:latin typeface="Nunito"/>
                <a:ea typeface="Nunito"/>
                <a:cs typeface="Nunito"/>
                <a:sym typeface="Nunito"/>
              </a:endParaRPr>
            </a:p>
            <a:p>
              <a:pPr indent="0" lvl="0" marL="0" marR="0" rtl="0" algn="ctr">
                <a:lnSpc>
                  <a:spcPct val="150000"/>
                </a:lnSpc>
                <a:spcBef>
                  <a:spcPts val="0"/>
                </a:spcBef>
                <a:spcAft>
                  <a:spcPts val="0"/>
                </a:spcAft>
                <a:buNone/>
              </a:pPr>
              <a:r>
                <a:rPr lang="en" sz="800">
                  <a:latin typeface="Nunito"/>
                  <a:ea typeface="Nunito"/>
                  <a:cs typeface="Nunito"/>
                  <a:sym typeface="Nunito"/>
                </a:rPr>
                <a:t>192.168.36.18</a:t>
              </a:r>
              <a:endParaRPr sz="1300">
                <a:latin typeface="Nunito"/>
                <a:ea typeface="Nunito"/>
                <a:cs typeface="Nunito"/>
                <a:sym typeface="Nunito"/>
              </a:endParaRPr>
            </a:p>
          </p:txBody>
        </p:sp>
        <p:sp>
          <p:nvSpPr>
            <p:cNvPr id="528" name="Google Shape;528;p46"/>
            <p:cNvSpPr txBox="1"/>
            <p:nvPr/>
          </p:nvSpPr>
          <p:spPr>
            <a:xfrm>
              <a:off x="1219625" y="1678475"/>
              <a:ext cx="13665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Name Node</a:t>
              </a:r>
              <a:endParaRPr b="1">
                <a:latin typeface="Nunito"/>
                <a:ea typeface="Nunito"/>
                <a:cs typeface="Nunito"/>
                <a:sym typeface="Nunito"/>
              </a:endParaRPr>
            </a:p>
          </p:txBody>
        </p:sp>
        <p:sp>
          <p:nvSpPr>
            <p:cNvPr id="529" name="Google Shape;529;p46"/>
            <p:cNvSpPr txBox="1"/>
            <p:nvPr/>
          </p:nvSpPr>
          <p:spPr>
            <a:xfrm>
              <a:off x="904200" y="3035113"/>
              <a:ext cx="79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Helvetica Neue"/>
                  <a:ea typeface="Helvetica Neue"/>
                  <a:cs typeface="Helvetica Neue"/>
                  <a:sym typeface="Helvetica Neue"/>
                </a:rPr>
                <a:t>Active</a:t>
              </a:r>
              <a:endParaRPr>
                <a:solidFill>
                  <a:schemeClr val="accent5"/>
                </a:solidFill>
                <a:latin typeface="Helvetica Neue"/>
                <a:ea typeface="Helvetica Neue"/>
                <a:cs typeface="Helvetica Neue"/>
                <a:sym typeface="Helvetica Neue"/>
              </a:endParaRPr>
            </a:p>
          </p:txBody>
        </p:sp>
        <p:sp>
          <p:nvSpPr>
            <p:cNvPr id="530" name="Google Shape;530;p46"/>
            <p:cNvSpPr txBox="1"/>
            <p:nvPr/>
          </p:nvSpPr>
          <p:spPr>
            <a:xfrm>
              <a:off x="2208750" y="3035263"/>
              <a:ext cx="94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Helvetica Neue"/>
                  <a:ea typeface="Helvetica Neue"/>
                  <a:cs typeface="Helvetica Neue"/>
                  <a:sym typeface="Helvetica Neue"/>
                </a:rPr>
                <a:t>Standby</a:t>
              </a:r>
              <a:endParaRPr>
                <a:solidFill>
                  <a:schemeClr val="accent5"/>
                </a:solidFill>
                <a:latin typeface="Helvetica Neue"/>
                <a:ea typeface="Helvetica Neue"/>
                <a:cs typeface="Helvetica Neue"/>
                <a:sym typeface="Helvetica Neue"/>
              </a:endParaRPr>
            </a:p>
          </p:txBody>
        </p:sp>
      </p:grpSp>
      <p:grpSp>
        <p:nvGrpSpPr>
          <p:cNvPr id="531" name="Google Shape;531;p46"/>
          <p:cNvGrpSpPr/>
          <p:nvPr/>
        </p:nvGrpSpPr>
        <p:grpSpPr>
          <a:xfrm>
            <a:off x="3112100" y="2773450"/>
            <a:ext cx="693600" cy="359122"/>
            <a:chOff x="3112100" y="2773450"/>
            <a:chExt cx="693600" cy="359122"/>
          </a:xfrm>
        </p:grpSpPr>
        <p:sp>
          <p:nvSpPr>
            <p:cNvPr id="532" name="Google Shape;532;p46"/>
            <p:cNvSpPr/>
            <p:nvPr/>
          </p:nvSpPr>
          <p:spPr>
            <a:xfrm>
              <a:off x="3112100" y="2773450"/>
              <a:ext cx="693600" cy="1224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6"/>
            <p:cNvSpPr txBox="1"/>
            <p:nvPr/>
          </p:nvSpPr>
          <p:spPr>
            <a:xfrm>
              <a:off x="3239488" y="2809472"/>
              <a:ext cx="528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Helvetica Neue"/>
                  <a:ea typeface="Helvetica Neue"/>
                  <a:cs typeface="Helvetica Neue"/>
                  <a:sym typeface="Helvetica Neue"/>
                </a:rPr>
                <a:t>ZKFC</a:t>
              </a:r>
              <a:endParaRPr b="1" sz="900">
                <a:latin typeface="Helvetica Neue"/>
                <a:ea typeface="Helvetica Neue"/>
                <a:cs typeface="Helvetica Neue"/>
                <a:sym typeface="Helvetica Neue"/>
              </a:endParaRPr>
            </a:p>
          </p:txBody>
        </p:sp>
      </p:grpSp>
      <p:grpSp>
        <p:nvGrpSpPr>
          <p:cNvPr id="534" name="Google Shape;534;p46"/>
          <p:cNvGrpSpPr/>
          <p:nvPr/>
        </p:nvGrpSpPr>
        <p:grpSpPr>
          <a:xfrm>
            <a:off x="3112100" y="1848650"/>
            <a:ext cx="811975" cy="347550"/>
            <a:chOff x="3112100" y="1848650"/>
            <a:chExt cx="811975" cy="347550"/>
          </a:xfrm>
        </p:grpSpPr>
        <p:sp>
          <p:nvSpPr>
            <p:cNvPr id="535" name="Google Shape;535;p46"/>
            <p:cNvSpPr/>
            <p:nvPr/>
          </p:nvSpPr>
          <p:spPr>
            <a:xfrm>
              <a:off x="3112100" y="2073800"/>
              <a:ext cx="693600" cy="1224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6"/>
            <p:cNvSpPr txBox="1"/>
            <p:nvPr/>
          </p:nvSpPr>
          <p:spPr>
            <a:xfrm>
              <a:off x="3137475" y="1848650"/>
              <a:ext cx="78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Helvetica Neue"/>
                  <a:ea typeface="Helvetica Neue"/>
                  <a:cs typeface="Helvetica Neue"/>
                  <a:sym typeface="Helvetica Neue"/>
                </a:rPr>
                <a:t>Metadata</a:t>
              </a:r>
              <a:endParaRPr b="1" sz="900">
                <a:latin typeface="Helvetica Neue"/>
                <a:ea typeface="Helvetica Neue"/>
                <a:cs typeface="Helvetica Neue"/>
                <a:sym typeface="Helvetica Neue"/>
              </a:endParaRPr>
            </a:p>
          </p:txBody>
        </p:sp>
      </p:grpSp>
      <p:grpSp>
        <p:nvGrpSpPr>
          <p:cNvPr id="537" name="Google Shape;537;p46"/>
          <p:cNvGrpSpPr/>
          <p:nvPr/>
        </p:nvGrpSpPr>
        <p:grpSpPr>
          <a:xfrm>
            <a:off x="543500" y="2037175"/>
            <a:ext cx="2607250" cy="1626888"/>
            <a:chOff x="543500" y="2037175"/>
            <a:chExt cx="2607250" cy="1626888"/>
          </a:xfrm>
        </p:grpSpPr>
        <p:pic>
          <p:nvPicPr>
            <p:cNvPr id="538" name="Google Shape;538;p46"/>
            <p:cNvPicPr preferRelativeResize="0"/>
            <p:nvPr/>
          </p:nvPicPr>
          <p:blipFill>
            <a:blip r:embed="rId4">
              <a:alphaModFix/>
            </a:blip>
            <a:stretch>
              <a:fillRect/>
            </a:stretch>
          </p:blipFill>
          <p:spPr>
            <a:xfrm>
              <a:off x="543500" y="2037175"/>
              <a:ext cx="1342799" cy="1342799"/>
            </a:xfrm>
            <a:prstGeom prst="rect">
              <a:avLst/>
            </a:prstGeom>
            <a:noFill/>
            <a:ln>
              <a:noFill/>
            </a:ln>
          </p:spPr>
        </p:pic>
        <p:grpSp>
          <p:nvGrpSpPr>
            <p:cNvPr id="539" name="Google Shape;539;p46"/>
            <p:cNvGrpSpPr/>
            <p:nvPr/>
          </p:nvGrpSpPr>
          <p:grpSpPr>
            <a:xfrm>
              <a:off x="2208750" y="3235425"/>
              <a:ext cx="942000" cy="428638"/>
              <a:chOff x="2208750" y="3235425"/>
              <a:chExt cx="942000" cy="428638"/>
            </a:xfrm>
          </p:grpSpPr>
          <p:sp>
            <p:nvSpPr>
              <p:cNvPr id="540" name="Google Shape;540;p46"/>
              <p:cNvSpPr txBox="1"/>
              <p:nvPr/>
            </p:nvSpPr>
            <p:spPr>
              <a:xfrm>
                <a:off x="2208750" y="3263863"/>
                <a:ext cx="94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Helvetica Neue"/>
                    <a:ea typeface="Helvetica Neue"/>
                    <a:cs typeface="Helvetica Neue"/>
                    <a:sym typeface="Helvetica Neue"/>
                  </a:rPr>
                  <a:t>Active</a:t>
                </a:r>
                <a:endParaRPr>
                  <a:solidFill>
                    <a:schemeClr val="accent5"/>
                  </a:solidFill>
                  <a:latin typeface="Helvetica Neue"/>
                  <a:ea typeface="Helvetica Neue"/>
                  <a:cs typeface="Helvetica Neue"/>
                  <a:sym typeface="Helvetica Neue"/>
                </a:endParaRPr>
              </a:p>
            </p:txBody>
          </p:sp>
          <p:cxnSp>
            <p:nvCxnSpPr>
              <p:cNvPr id="541" name="Google Shape;541;p46"/>
              <p:cNvCxnSpPr/>
              <p:nvPr/>
            </p:nvCxnSpPr>
            <p:spPr>
              <a:xfrm>
                <a:off x="2215025" y="3235425"/>
                <a:ext cx="763200" cy="0"/>
              </a:xfrm>
              <a:prstGeom prst="straightConnector1">
                <a:avLst/>
              </a:prstGeom>
              <a:noFill/>
              <a:ln cap="flat" cmpd="sng" w="9525">
                <a:solidFill>
                  <a:srgbClr val="000000"/>
                </a:solidFill>
                <a:prstDash val="solid"/>
                <a:round/>
                <a:headEnd len="med" w="med" type="none"/>
                <a:tailEnd len="med" w="med" type="none"/>
              </a:ln>
            </p:spPr>
          </p:cxnSp>
        </p:grpSp>
      </p:grpSp>
      <p:grpSp>
        <p:nvGrpSpPr>
          <p:cNvPr id="542" name="Google Shape;542;p46"/>
          <p:cNvGrpSpPr/>
          <p:nvPr/>
        </p:nvGrpSpPr>
        <p:grpSpPr>
          <a:xfrm>
            <a:off x="1864375" y="840750"/>
            <a:ext cx="2187579" cy="3026633"/>
            <a:chOff x="1864375" y="840750"/>
            <a:chExt cx="2187579" cy="3026633"/>
          </a:xfrm>
        </p:grpSpPr>
        <p:sp>
          <p:nvSpPr>
            <p:cNvPr id="543" name="Google Shape;543;p46"/>
            <p:cNvSpPr/>
            <p:nvPr/>
          </p:nvSpPr>
          <p:spPr>
            <a:xfrm rot="10800000">
              <a:off x="1864375" y="840750"/>
              <a:ext cx="592800" cy="782400"/>
            </a:xfrm>
            <a:prstGeom prst="leftUpArrow">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6"/>
            <p:cNvSpPr/>
            <p:nvPr/>
          </p:nvSpPr>
          <p:spPr>
            <a:xfrm rot="2036218">
              <a:off x="3199745" y="3436957"/>
              <a:ext cx="868918" cy="205352"/>
            </a:xfrm>
            <a:prstGeom prst="lef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 name="Google Shape;545;p46"/>
          <p:cNvSpPr txBox="1"/>
          <p:nvPr/>
        </p:nvSpPr>
        <p:spPr>
          <a:xfrm>
            <a:off x="3856525" y="1990250"/>
            <a:ext cx="1318800" cy="299100"/>
          </a:xfrm>
          <a:prstGeom prst="rect">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Journal</a:t>
            </a:r>
            <a:r>
              <a:rPr lang="en">
                <a:latin typeface="Helvetica Neue"/>
                <a:ea typeface="Helvetica Neue"/>
                <a:cs typeface="Helvetica Neue"/>
                <a:sym typeface="Helvetica Neue"/>
              </a:rPr>
              <a:t> Node</a:t>
            </a:r>
            <a:endParaRPr>
              <a:latin typeface="Helvetica Neue"/>
              <a:ea typeface="Helvetica Neue"/>
              <a:cs typeface="Helvetica Neue"/>
              <a:sym typeface="Helvetica Neue"/>
            </a:endParaRPr>
          </a:p>
        </p:txBody>
      </p:sp>
      <p:sp>
        <p:nvSpPr>
          <p:cNvPr id="546" name="Google Shape;546;p46"/>
          <p:cNvSpPr/>
          <p:nvPr/>
        </p:nvSpPr>
        <p:spPr>
          <a:xfrm>
            <a:off x="0" y="7650"/>
            <a:ext cx="9144000" cy="5143500"/>
          </a:xfrm>
          <a:prstGeom prst="rect">
            <a:avLst/>
          </a:prstGeom>
          <a:solidFill>
            <a:srgbClr val="000000">
              <a:alpha val="447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 name="Google Shape;547;p46"/>
          <p:cNvGrpSpPr/>
          <p:nvPr/>
        </p:nvGrpSpPr>
        <p:grpSpPr>
          <a:xfrm>
            <a:off x="-190800" y="3379975"/>
            <a:ext cx="9486663" cy="1429725"/>
            <a:chOff x="-190800" y="3379975"/>
            <a:chExt cx="9486663" cy="1429725"/>
          </a:xfrm>
        </p:grpSpPr>
        <p:sp>
          <p:nvSpPr>
            <p:cNvPr id="548" name="Google Shape;548;p46"/>
            <p:cNvSpPr/>
            <p:nvPr/>
          </p:nvSpPr>
          <p:spPr>
            <a:xfrm>
              <a:off x="76050" y="3597100"/>
              <a:ext cx="9015900" cy="12126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9" name="Google Shape;549;p46"/>
            <p:cNvSpPr txBox="1"/>
            <p:nvPr/>
          </p:nvSpPr>
          <p:spPr>
            <a:xfrm>
              <a:off x="5019225" y="4239650"/>
              <a:ext cx="16383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latin typeface="Nunito"/>
                  <a:ea typeface="Nunito"/>
                  <a:cs typeface="Nunito"/>
                  <a:sym typeface="Nunito"/>
                </a:rPr>
                <a:t>c1w5</a:t>
              </a:r>
              <a:endParaRPr sz="800">
                <a:latin typeface="Nunito"/>
                <a:ea typeface="Nunito"/>
                <a:cs typeface="Nunito"/>
                <a:sym typeface="Nunito"/>
              </a:endParaRPr>
            </a:p>
            <a:p>
              <a:pPr indent="0" lvl="0" marL="0" rtl="0" algn="ctr">
                <a:lnSpc>
                  <a:spcPct val="150000"/>
                </a:lnSpc>
                <a:spcBef>
                  <a:spcPts val="0"/>
                </a:spcBef>
                <a:spcAft>
                  <a:spcPts val="0"/>
                </a:spcAft>
                <a:buNone/>
              </a:pPr>
              <a:r>
                <a:rPr lang="en" sz="800">
                  <a:latin typeface="Nunito"/>
                  <a:ea typeface="Nunito"/>
                  <a:cs typeface="Nunito"/>
                  <a:sym typeface="Nunito"/>
                </a:rPr>
                <a:t>192.168.36.17</a:t>
              </a:r>
              <a:endParaRPr sz="1000">
                <a:latin typeface="Nunito"/>
                <a:ea typeface="Nunito"/>
                <a:cs typeface="Nunito"/>
                <a:sym typeface="Nunito"/>
              </a:endParaRPr>
            </a:p>
          </p:txBody>
        </p:sp>
        <p:sp>
          <p:nvSpPr>
            <p:cNvPr id="550" name="Google Shape;550;p46"/>
            <p:cNvSpPr txBox="1"/>
            <p:nvPr/>
          </p:nvSpPr>
          <p:spPr>
            <a:xfrm>
              <a:off x="5887738" y="4239350"/>
              <a:ext cx="16383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latin typeface="Nunito"/>
                  <a:ea typeface="Nunito"/>
                  <a:cs typeface="Nunito"/>
                  <a:sym typeface="Nunito"/>
                </a:rPr>
                <a:t>c1w6</a:t>
              </a:r>
              <a:endParaRPr sz="800">
                <a:latin typeface="Nunito"/>
                <a:ea typeface="Nunito"/>
                <a:cs typeface="Nunito"/>
                <a:sym typeface="Nunito"/>
              </a:endParaRPr>
            </a:p>
            <a:p>
              <a:pPr indent="0" lvl="0" marL="0" rtl="0" algn="ctr">
                <a:lnSpc>
                  <a:spcPct val="150000"/>
                </a:lnSpc>
                <a:spcBef>
                  <a:spcPts val="0"/>
                </a:spcBef>
                <a:spcAft>
                  <a:spcPts val="0"/>
                </a:spcAft>
                <a:buNone/>
              </a:pPr>
              <a:r>
                <a:rPr lang="en" sz="800">
                  <a:latin typeface="Nunito"/>
                  <a:ea typeface="Nunito"/>
                  <a:cs typeface="Nunito"/>
                  <a:sym typeface="Nunito"/>
                </a:rPr>
                <a:t>192.168.36.115</a:t>
              </a:r>
              <a:endParaRPr sz="800">
                <a:latin typeface="Nunito"/>
                <a:ea typeface="Nunito"/>
                <a:cs typeface="Nunito"/>
                <a:sym typeface="Nunito"/>
              </a:endParaRPr>
            </a:p>
          </p:txBody>
        </p:sp>
        <p:sp>
          <p:nvSpPr>
            <p:cNvPr id="551" name="Google Shape;551;p46"/>
            <p:cNvSpPr txBox="1"/>
            <p:nvPr/>
          </p:nvSpPr>
          <p:spPr>
            <a:xfrm>
              <a:off x="6778113" y="4239350"/>
              <a:ext cx="16383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latin typeface="Nunito"/>
                  <a:ea typeface="Nunito"/>
                  <a:cs typeface="Nunito"/>
                  <a:sym typeface="Nunito"/>
                </a:rPr>
                <a:t>c1w7</a:t>
              </a:r>
              <a:endParaRPr sz="800">
                <a:latin typeface="Nunito"/>
                <a:ea typeface="Nunito"/>
                <a:cs typeface="Nunito"/>
                <a:sym typeface="Nunito"/>
              </a:endParaRPr>
            </a:p>
            <a:p>
              <a:pPr indent="0" lvl="0" marL="0" rtl="0" algn="ctr">
                <a:lnSpc>
                  <a:spcPct val="150000"/>
                </a:lnSpc>
                <a:spcBef>
                  <a:spcPts val="0"/>
                </a:spcBef>
                <a:spcAft>
                  <a:spcPts val="0"/>
                </a:spcAft>
                <a:buNone/>
              </a:pPr>
              <a:r>
                <a:rPr lang="en" sz="800">
                  <a:latin typeface="Nunito"/>
                  <a:ea typeface="Nunito"/>
                  <a:cs typeface="Nunito"/>
                  <a:sym typeface="Nunito"/>
                </a:rPr>
                <a:t>192.168.36.40</a:t>
              </a:r>
              <a:endParaRPr sz="1000">
                <a:latin typeface="Nunito"/>
                <a:ea typeface="Nunito"/>
                <a:cs typeface="Nunito"/>
                <a:sym typeface="Nunito"/>
              </a:endParaRPr>
            </a:p>
          </p:txBody>
        </p:sp>
        <p:sp>
          <p:nvSpPr>
            <p:cNvPr id="552" name="Google Shape;552;p46"/>
            <p:cNvSpPr txBox="1"/>
            <p:nvPr/>
          </p:nvSpPr>
          <p:spPr>
            <a:xfrm>
              <a:off x="7657563" y="4239650"/>
              <a:ext cx="16383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latin typeface="Nunito"/>
                  <a:ea typeface="Nunito"/>
                  <a:cs typeface="Nunito"/>
                  <a:sym typeface="Nunito"/>
                </a:rPr>
                <a:t>c1w8</a:t>
              </a:r>
              <a:endParaRPr sz="800">
                <a:latin typeface="Nunito"/>
                <a:ea typeface="Nunito"/>
                <a:cs typeface="Nunito"/>
                <a:sym typeface="Nunito"/>
              </a:endParaRPr>
            </a:p>
            <a:p>
              <a:pPr indent="0" lvl="0" marL="0" rtl="0" algn="ctr">
                <a:lnSpc>
                  <a:spcPct val="150000"/>
                </a:lnSpc>
                <a:spcBef>
                  <a:spcPts val="0"/>
                </a:spcBef>
                <a:spcAft>
                  <a:spcPts val="0"/>
                </a:spcAft>
                <a:buNone/>
              </a:pPr>
              <a:r>
                <a:rPr lang="en" sz="800">
                  <a:latin typeface="Nunito"/>
                  <a:ea typeface="Nunito"/>
                  <a:cs typeface="Nunito"/>
                  <a:sym typeface="Nunito"/>
                </a:rPr>
                <a:t>192.168.36.41</a:t>
              </a:r>
              <a:endParaRPr sz="1000">
                <a:latin typeface="Nunito"/>
                <a:ea typeface="Nunito"/>
                <a:cs typeface="Nunito"/>
                <a:sym typeface="Nunito"/>
              </a:endParaRPr>
            </a:p>
          </p:txBody>
        </p:sp>
        <p:sp>
          <p:nvSpPr>
            <p:cNvPr id="553" name="Google Shape;553;p46"/>
            <p:cNvSpPr txBox="1"/>
            <p:nvPr/>
          </p:nvSpPr>
          <p:spPr>
            <a:xfrm>
              <a:off x="3828475" y="3379975"/>
              <a:ext cx="1222500" cy="369300"/>
            </a:xfrm>
            <a:prstGeom prst="rect">
              <a:avLst/>
            </a:prstGeom>
            <a:solidFill>
              <a:srgbClr val="FCE5C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Nunito"/>
                  <a:ea typeface="Nunito"/>
                  <a:cs typeface="Nunito"/>
                  <a:sym typeface="Nunito"/>
                </a:rPr>
                <a:t>Workers</a:t>
              </a:r>
              <a:endParaRPr b="1" sz="1200">
                <a:latin typeface="Nunito"/>
                <a:ea typeface="Nunito"/>
                <a:cs typeface="Nunito"/>
                <a:sym typeface="Nunito"/>
              </a:endParaRPr>
            </a:p>
          </p:txBody>
        </p:sp>
        <p:pic>
          <p:nvPicPr>
            <p:cNvPr id="554" name="Google Shape;554;p46"/>
            <p:cNvPicPr preferRelativeResize="0"/>
            <p:nvPr/>
          </p:nvPicPr>
          <p:blipFill>
            <a:blip r:embed="rId3">
              <a:alphaModFix/>
            </a:blip>
            <a:stretch>
              <a:fillRect/>
            </a:stretch>
          </p:blipFill>
          <p:spPr>
            <a:xfrm>
              <a:off x="310647" y="3659006"/>
              <a:ext cx="635400" cy="635419"/>
            </a:xfrm>
            <a:prstGeom prst="rect">
              <a:avLst/>
            </a:prstGeom>
            <a:noFill/>
            <a:ln>
              <a:noFill/>
            </a:ln>
          </p:spPr>
        </p:pic>
        <p:sp>
          <p:nvSpPr>
            <p:cNvPr id="555" name="Google Shape;555;p46"/>
            <p:cNvSpPr txBox="1"/>
            <p:nvPr/>
          </p:nvSpPr>
          <p:spPr>
            <a:xfrm>
              <a:off x="-190800" y="4239350"/>
              <a:ext cx="16383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latin typeface="Nunito"/>
                  <a:ea typeface="Nunito"/>
                  <a:cs typeface="Nunito"/>
                  <a:sym typeface="Nunito"/>
                </a:rPr>
                <a:t>c1w1</a:t>
              </a:r>
              <a:endParaRPr sz="800">
                <a:latin typeface="Nunito"/>
                <a:ea typeface="Nunito"/>
                <a:cs typeface="Nunito"/>
                <a:sym typeface="Nunito"/>
              </a:endParaRPr>
            </a:p>
            <a:p>
              <a:pPr indent="0" lvl="0" marL="0" rtl="0" algn="ctr">
                <a:lnSpc>
                  <a:spcPct val="150000"/>
                </a:lnSpc>
                <a:spcBef>
                  <a:spcPts val="0"/>
                </a:spcBef>
                <a:spcAft>
                  <a:spcPts val="0"/>
                </a:spcAft>
                <a:buNone/>
              </a:pPr>
              <a:r>
                <a:rPr lang="en" sz="800">
                  <a:latin typeface="Nunito"/>
                  <a:ea typeface="Nunito"/>
                  <a:cs typeface="Nunito"/>
                  <a:sym typeface="Nunito"/>
                </a:rPr>
                <a:t>192.168.36.34</a:t>
              </a:r>
              <a:endParaRPr sz="1000">
                <a:latin typeface="Nunito"/>
                <a:ea typeface="Nunito"/>
                <a:cs typeface="Nunito"/>
                <a:sym typeface="Nunito"/>
              </a:endParaRPr>
            </a:p>
          </p:txBody>
        </p:sp>
        <p:sp>
          <p:nvSpPr>
            <p:cNvPr id="556" name="Google Shape;556;p46"/>
            <p:cNvSpPr txBox="1"/>
            <p:nvPr/>
          </p:nvSpPr>
          <p:spPr>
            <a:xfrm>
              <a:off x="677713" y="4239650"/>
              <a:ext cx="16383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latin typeface="Nunito"/>
                  <a:ea typeface="Nunito"/>
                  <a:cs typeface="Nunito"/>
                  <a:sym typeface="Nunito"/>
                </a:rPr>
                <a:t>c1w2</a:t>
              </a:r>
              <a:endParaRPr sz="800">
                <a:latin typeface="Nunito"/>
                <a:ea typeface="Nunito"/>
                <a:cs typeface="Nunito"/>
                <a:sym typeface="Nunito"/>
              </a:endParaRPr>
            </a:p>
            <a:p>
              <a:pPr indent="0" lvl="0" marL="0" rtl="0" algn="ctr">
                <a:lnSpc>
                  <a:spcPct val="150000"/>
                </a:lnSpc>
                <a:spcBef>
                  <a:spcPts val="0"/>
                </a:spcBef>
                <a:spcAft>
                  <a:spcPts val="0"/>
                </a:spcAft>
                <a:buNone/>
              </a:pPr>
              <a:r>
                <a:rPr lang="en" sz="800">
                  <a:latin typeface="Nunito"/>
                  <a:ea typeface="Nunito"/>
                  <a:cs typeface="Nunito"/>
                  <a:sym typeface="Nunito"/>
                </a:rPr>
                <a:t>192.168.36.162</a:t>
              </a:r>
              <a:endParaRPr sz="1000">
                <a:latin typeface="Nunito"/>
                <a:ea typeface="Nunito"/>
                <a:cs typeface="Nunito"/>
                <a:sym typeface="Nunito"/>
              </a:endParaRPr>
            </a:p>
          </p:txBody>
        </p:sp>
        <p:sp>
          <p:nvSpPr>
            <p:cNvPr id="557" name="Google Shape;557;p46"/>
            <p:cNvSpPr txBox="1"/>
            <p:nvPr/>
          </p:nvSpPr>
          <p:spPr>
            <a:xfrm>
              <a:off x="1578138" y="4239650"/>
              <a:ext cx="16383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latin typeface="Nunito"/>
                  <a:ea typeface="Nunito"/>
                  <a:cs typeface="Nunito"/>
                  <a:sym typeface="Nunito"/>
                </a:rPr>
                <a:t>c1w3</a:t>
              </a:r>
              <a:endParaRPr sz="800">
                <a:latin typeface="Nunito"/>
                <a:ea typeface="Nunito"/>
                <a:cs typeface="Nunito"/>
                <a:sym typeface="Nunito"/>
              </a:endParaRPr>
            </a:p>
            <a:p>
              <a:pPr indent="0" lvl="0" marL="0" rtl="0" algn="ctr">
                <a:lnSpc>
                  <a:spcPct val="150000"/>
                </a:lnSpc>
                <a:spcBef>
                  <a:spcPts val="0"/>
                </a:spcBef>
                <a:spcAft>
                  <a:spcPts val="0"/>
                </a:spcAft>
                <a:buNone/>
              </a:pPr>
              <a:r>
                <a:rPr lang="en" sz="800">
                  <a:latin typeface="Nunito"/>
                  <a:ea typeface="Nunito"/>
                  <a:cs typeface="Nunito"/>
                  <a:sym typeface="Nunito"/>
                </a:rPr>
                <a:t>192.168.36.202</a:t>
              </a:r>
              <a:endParaRPr sz="1000">
                <a:latin typeface="Nunito"/>
                <a:ea typeface="Nunito"/>
                <a:cs typeface="Nunito"/>
                <a:sym typeface="Nunito"/>
              </a:endParaRPr>
            </a:p>
          </p:txBody>
        </p:sp>
        <p:sp>
          <p:nvSpPr>
            <p:cNvPr id="558" name="Google Shape;558;p46"/>
            <p:cNvSpPr txBox="1"/>
            <p:nvPr/>
          </p:nvSpPr>
          <p:spPr>
            <a:xfrm>
              <a:off x="2457163" y="4239350"/>
              <a:ext cx="16383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latin typeface="Nunito"/>
                  <a:ea typeface="Nunito"/>
                  <a:cs typeface="Nunito"/>
                  <a:sym typeface="Nunito"/>
                </a:rPr>
                <a:t>c1w4</a:t>
              </a:r>
              <a:endParaRPr sz="800">
                <a:latin typeface="Nunito"/>
                <a:ea typeface="Nunito"/>
                <a:cs typeface="Nunito"/>
                <a:sym typeface="Nunito"/>
              </a:endParaRPr>
            </a:p>
            <a:p>
              <a:pPr indent="0" lvl="0" marL="0" rtl="0" algn="ctr">
                <a:lnSpc>
                  <a:spcPct val="150000"/>
                </a:lnSpc>
                <a:spcBef>
                  <a:spcPts val="0"/>
                </a:spcBef>
                <a:spcAft>
                  <a:spcPts val="0"/>
                </a:spcAft>
                <a:buNone/>
              </a:pPr>
              <a:r>
                <a:rPr lang="en" sz="800">
                  <a:latin typeface="Nunito"/>
                  <a:ea typeface="Nunito"/>
                  <a:cs typeface="Nunito"/>
                  <a:sym typeface="Nunito"/>
                </a:rPr>
                <a:t>192.168.36.114</a:t>
              </a:r>
              <a:endParaRPr sz="1000">
                <a:latin typeface="Nunito"/>
                <a:ea typeface="Nunito"/>
                <a:cs typeface="Nunito"/>
                <a:sym typeface="Nunito"/>
              </a:endParaRPr>
            </a:p>
          </p:txBody>
        </p:sp>
        <p:pic>
          <p:nvPicPr>
            <p:cNvPr id="559" name="Google Shape;559;p46"/>
            <p:cNvPicPr preferRelativeResize="0"/>
            <p:nvPr/>
          </p:nvPicPr>
          <p:blipFill>
            <a:blip r:embed="rId3">
              <a:alphaModFix/>
            </a:blip>
            <a:stretch>
              <a:fillRect/>
            </a:stretch>
          </p:blipFill>
          <p:spPr>
            <a:xfrm>
              <a:off x="1179172" y="3659006"/>
              <a:ext cx="635400" cy="635419"/>
            </a:xfrm>
            <a:prstGeom prst="rect">
              <a:avLst/>
            </a:prstGeom>
            <a:noFill/>
            <a:ln>
              <a:noFill/>
            </a:ln>
          </p:spPr>
        </p:pic>
        <p:pic>
          <p:nvPicPr>
            <p:cNvPr id="560" name="Google Shape;560;p46"/>
            <p:cNvPicPr preferRelativeResize="0"/>
            <p:nvPr/>
          </p:nvPicPr>
          <p:blipFill>
            <a:blip r:embed="rId3">
              <a:alphaModFix/>
            </a:blip>
            <a:stretch>
              <a:fillRect/>
            </a:stretch>
          </p:blipFill>
          <p:spPr>
            <a:xfrm>
              <a:off x="2069560" y="3658994"/>
              <a:ext cx="635400" cy="635419"/>
            </a:xfrm>
            <a:prstGeom prst="rect">
              <a:avLst/>
            </a:prstGeom>
            <a:noFill/>
            <a:ln>
              <a:noFill/>
            </a:ln>
          </p:spPr>
        </p:pic>
        <p:pic>
          <p:nvPicPr>
            <p:cNvPr id="561" name="Google Shape;561;p46"/>
            <p:cNvPicPr preferRelativeResize="0"/>
            <p:nvPr/>
          </p:nvPicPr>
          <p:blipFill>
            <a:blip r:embed="rId3">
              <a:alphaModFix/>
            </a:blip>
            <a:stretch>
              <a:fillRect/>
            </a:stretch>
          </p:blipFill>
          <p:spPr>
            <a:xfrm>
              <a:off x="2949010" y="3659006"/>
              <a:ext cx="635400" cy="635419"/>
            </a:xfrm>
            <a:prstGeom prst="rect">
              <a:avLst/>
            </a:prstGeom>
            <a:noFill/>
            <a:ln>
              <a:noFill/>
            </a:ln>
          </p:spPr>
        </p:pic>
        <p:pic>
          <p:nvPicPr>
            <p:cNvPr id="562" name="Google Shape;562;p46"/>
            <p:cNvPicPr preferRelativeResize="0"/>
            <p:nvPr/>
          </p:nvPicPr>
          <p:blipFill>
            <a:blip r:embed="rId3">
              <a:alphaModFix/>
            </a:blip>
            <a:stretch>
              <a:fillRect/>
            </a:stretch>
          </p:blipFill>
          <p:spPr>
            <a:xfrm>
              <a:off x="5520672" y="3659006"/>
              <a:ext cx="635400" cy="635419"/>
            </a:xfrm>
            <a:prstGeom prst="rect">
              <a:avLst/>
            </a:prstGeom>
            <a:noFill/>
            <a:ln>
              <a:noFill/>
            </a:ln>
          </p:spPr>
        </p:pic>
        <p:pic>
          <p:nvPicPr>
            <p:cNvPr id="563" name="Google Shape;563;p46"/>
            <p:cNvPicPr preferRelativeResize="0"/>
            <p:nvPr/>
          </p:nvPicPr>
          <p:blipFill>
            <a:blip r:embed="rId3">
              <a:alphaModFix/>
            </a:blip>
            <a:stretch>
              <a:fillRect/>
            </a:stretch>
          </p:blipFill>
          <p:spPr>
            <a:xfrm>
              <a:off x="6389197" y="3659006"/>
              <a:ext cx="635400" cy="635419"/>
            </a:xfrm>
            <a:prstGeom prst="rect">
              <a:avLst/>
            </a:prstGeom>
            <a:noFill/>
            <a:ln>
              <a:noFill/>
            </a:ln>
          </p:spPr>
        </p:pic>
        <p:pic>
          <p:nvPicPr>
            <p:cNvPr id="564" name="Google Shape;564;p46"/>
            <p:cNvPicPr preferRelativeResize="0"/>
            <p:nvPr/>
          </p:nvPicPr>
          <p:blipFill>
            <a:blip r:embed="rId3">
              <a:alphaModFix/>
            </a:blip>
            <a:stretch>
              <a:fillRect/>
            </a:stretch>
          </p:blipFill>
          <p:spPr>
            <a:xfrm>
              <a:off x="7279585" y="3658994"/>
              <a:ext cx="635400" cy="635419"/>
            </a:xfrm>
            <a:prstGeom prst="rect">
              <a:avLst/>
            </a:prstGeom>
            <a:noFill/>
            <a:ln>
              <a:noFill/>
            </a:ln>
          </p:spPr>
        </p:pic>
        <p:pic>
          <p:nvPicPr>
            <p:cNvPr id="565" name="Google Shape;565;p46"/>
            <p:cNvPicPr preferRelativeResize="0"/>
            <p:nvPr/>
          </p:nvPicPr>
          <p:blipFill>
            <a:blip r:embed="rId3">
              <a:alphaModFix/>
            </a:blip>
            <a:stretch>
              <a:fillRect/>
            </a:stretch>
          </p:blipFill>
          <p:spPr>
            <a:xfrm>
              <a:off x="8159035" y="3659006"/>
              <a:ext cx="635400" cy="635419"/>
            </a:xfrm>
            <a:prstGeom prst="rect">
              <a:avLst/>
            </a:prstGeom>
            <a:noFill/>
            <a:ln>
              <a:noFill/>
            </a:ln>
          </p:spPr>
        </p:pic>
        <p:sp>
          <p:nvSpPr>
            <p:cNvPr id="566" name="Google Shape;566;p46"/>
            <p:cNvSpPr txBox="1"/>
            <p:nvPr/>
          </p:nvSpPr>
          <p:spPr>
            <a:xfrm>
              <a:off x="3869301" y="3629625"/>
              <a:ext cx="147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Helvetica Neue"/>
                  <a:ea typeface="Helvetica Neue"/>
                  <a:cs typeface="Helvetica Neue"/>
                  <a:sym typeface="Helvetica Neue"/>
                </a:rPr>
                <a:t>- DataNode</a:t>
              </a:r>
              <a:endParaRPr>
                <a:solidFill>
                  <a:schemeClr val="accent3"/>
                </a:solidFill>
                <a:latin typeface="Helvetica Neue"/>
                <a:ea typeface="Helvetica Neue"/>
                <a:cs typeface="Helvetica Neue"/>
                <a:sym typeface="Helvetica Neue"/>
              </a:endParaRPr>
            </a:p>
            <a:p>
              <a:pPr indent="0" lvl="0" marL="0" rtl="0" algn="l">
                <a:spcBef>
                  <a:spcPts val="0"/>
                </a:spcBef>
                <a:spcAft>
                  <a:spcPts val="0"/>
                </a:spcAft>
                <a:buNone/>
              </a:pPr>
              <a:r>
                <a:rPr lang="en">
                  <a:solidFill>
                    <a:srgbClr val="FF9900"/>
                  </a:solidFill>
                  <a:latin typeface="Helvetica Neue"/>
                  <a:ea typeface="Helvetica Neue"/>
                  <a:cs typeface="Helvetica Neue"/>
                  <a:sym typeface="Helvetica Neue"/>
                </a:rPr>
                <a:t>- NodeManager</a:t>
              </a:r>
              <a:endParaRPr>
                <a:solidFill>
                  <a:srgbClr val="FF9900"/>
                </a:solidFill>
                <a:latin typeface="Helvetica Neue"/>
                <a:ea typeface="Helvetica Neue"/>
                <a:cs typeface="Helvetica Neue"/>
                <a:sym typeface="Helvetica Neue"/>
              </a:endParaRPr>
            </a:p>
          </p:txBody>
        </p:sp>
      </p:grpSp>
      <p:sp>
        <p:nvSpPr>
          <p:cNvPr id="567" name="Google Shape;567;p46"/>
          <p:cNvSpPr txBox="1"/>
          <p:nvPr/>
        </p:nvSpPr>
        <p:spPr>
          <a:xfrm>
            <a:off x="113900" y="245425"/>
            <a:ext cx="2202000" cy="360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935"/>
              <a:buNone/>
            </a:pPr>
            <a:r>
              <a:rPr b="1" lang="en" sz="1660">
                <a:solidFill>
                  <a:srgbClr val="424242"/>
                </a:solidFill>
                <a:latin typeface="Helvetica Neue"/>
                <a:ea typeface="Helvetica Neue"/>
                <a:cs typeface="Helvetica Neue"/>
                <a:sym typeface="Helvetica Neue"/>
              </a:rPr>
              <a:t>HADOOP 叢集架構</a:t>
            </a:r>
            <a:endParaRPr b="1" sz="1660">
              <a:solidFill>
                <a:srgbClr val="424242"/>
              </a:solidFill>
              <a:latin typeface="Helvetica Neue"/>
              <a:ea typeface="Helvetica Neue"/>
              <a:cs typeface="Helvetica Neue"/>
              <a:sym typeface="Helvetica Neue"/>
            </a:endParaRPr>
          </a:p>
        </p:txBody>
      </p:sp>
      <p:grpSp>
        <p:nvGrpSpPr>
          <p:cNvPr id="568" name="Google Shape;568;p46"/>
          <p:cNvGrpSpPr/>
          <p:nvPr/>
        </p:nvGrpSpPr>
        <p:grpSpPr>
          <a:xfrm>
            <a:off x="2533375" y="46050"/>
            <a:ext cx="3920788" cy="1543000"/>
            <a:chOff x="2533375" y="46050"/>
            <a:chExt cx="3920788" cy="1543000"/>
          </a:xfrm>
        </p:grpSpPr>
        <p:sp>
          <p:nvSpPr>
            <p:cNvPr id="569" name="Google Shape;569;p46"/>
            <p:cNvSpPr/>
            <p:nvPr/>
          </p:nvSpPr>
          <p:spPr>
            <a:xfrm>
              <a:off x="2533375" y="245650"/>
              <a:ext cx="3812700" cy="13434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0" name="Google Shape;570;p46"/>
            <p:cNvPicPr preferRelativeResize="0"/>
            <p:nvPr/>
          </p:nvPicPr>
          <p:blipFill>
            <a:blip r:embed="rId3">
              <a:alphaModFix/>
            </a:blip>
            <a:stretch>
              <a:fillRect/>
            </a:stretch>
          </p:blipFill>
          <p:spPr>
            <a:xfrm>
              <a:off x="4726913" y="309063"/>
              <a:ext cx="852525" cy="852525"/>
            </a:xfrm>
            <a:prstGeom prst="rect">
              <a:avLst/>
            </a:prstGeom>
            <a:noFill/>
            <a:ln>
              <a:noFill/>
            </a:ln>
          </p:spPr>
        </p:pic>
        <p:pic>
          <p:nvPicPr>
            <p:cNvPr id="571" name="Google Shape;571;p46"/>
            <p:cNvPicPr preferRelativeResize="0"/>
            <p:nvPr/>
          </p:nvPicPr>
          <p:blipFill>
            <a:blip r:embed="rId3">
              <a:alphaModFix/>
            </a:blip>
            <a:stretch>
              <a:fillRect/>
            </a:stretch>
          </p:blipFill>
          <p:spPr>
            <a:xfrm>
              <a:off x="3007975" y="322525"/>
              <a:ext cx="852525" cy="852525"/>
            </a:xfrm>
            <a:prstGeom prst="rect">
              <a:avLst/>
            </a:prstGeom>
            <a:noFill/>
            <a:ln>
              <a:noFill/>
            </a:ln>
          </p:spPr>
        </p:pic>
        <p:sp>
          <p:nvSpPr>
            <p:cNvPr id="572" name="Google Shape;572;p46"/>
            <p:cNvSpPr txBox="1"/>
            <p:nvPr/>
          </p:nvSpPr>
          <p:spPr>
            <a:xfrm>
              <a:off x="3367350" y="816275"/>
              <a:ext cx="1366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en" sz="800">
                  <a:latin typeface="Nunito"/>
                  <a:ea typeface="Nunito"/>
                  <a:cs typeface="Nunito"/>
                  <a:sym typeface="Nunito"/>
                </a:rPr>
                <a:t>c1a1</a:t>
              </a:r>
              <a:endParaRPr sz="800">
                <a:latin typeface="Nunito"/>
                <a:ea typeface="Nunito"/>
                <a:cs typeface="Nunito"/>
                <a:sym typeface="Nunito"/>
              </a:endParaRPr>
            </a:p>
            <a:p>
              <a:pPr indent="0" lvl="0" marL="0" marR="0" rtl="0" algn="ctr">
                <a:lnSpc>
                  <a:spcPct val="150000"/>
                </a:lnSpc>
                <a:spcBef>
                  <a:spcPts val="0"/>
                </a:spcBef>
                <a:spcAft>
                  <a:spcPts val="0"/>
                </a:spcAft>
                <a:buNone/>
              </a:pPr>
              <a:r>
                <a:rPr lang="en" sz="800">
                  <a:latin typeface="Nunito"/>
                  <a:ea typeface="Nunito"/>
                  <a:cs typeface="Nunito"/>
                  <a:sym typeface="Nunito"/>
                </a:rPr>
                <a:t>192.168.36.33</a:t>
              </a:r>
              <a:r>
                <a:rPr lang="en" sz="1000">
                  <a:latin typeface="Nunito"/>
                  <a:ea typeface="Nunito"/>
                  <a:cs typeface="Nunito"/>
                  <a:sym typeface="Nunito"/>
                </a:rPr>
                <a:t> </a:t>
              </a:r>
              <a:endParaRPr sz="1000">
                <a:latin typeface="Nunito"/>
                <a:ea typeface="Nunito"/>
                <a:cs typeface="Nunito"/>
                <a:sym typeface="Nunito"/>
              </a:endParaRPr>
            </a:p>
          </p:txBody>
        </p:sp>
        <p:sp>
          <p:nvSpPr>
            <p:cNvPr id="573" name="Google Shape;573;p46"/>
            <p:cNvSpPr txBox="1"/>
            <p:nvPr/>
          </p:nvSpPr>
          <p:spPr>
            <a:xfrm>
              <a:off x="5087663" y="825213"/>
              <a:ext cx="13665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en" sz="800">
                  <a:latin typeface="Nunito"/>
                  <a:ea typeface="Nunito"/>
                  <a:cs typeface="Nunito"/>
                  <a:sym typeface="Nunito"/>
                </a:rPr>
                <a:t>c1a2</a:t>
              </a:r>
              <a:endParaRPr sz="800">
                <a:latin typeface="Nunito"/>
                <a:ea typeface="Nunito"/>
                <a:cs typeface="Nunito"/>
                <a:sym typeface="Nunito"/>
              </a:endParaRPr>
            </a:p>
            <a:p>
              <a:pPr indent="0" lvl="0" marL="0" marR="0" rtl="0" algn="ctr">
                <a:lnSpc>
                  <a:spcPct val="150000"/>
                </a:lnSpc>
                <a:spcBef>
                  <a:spcPts val="0"/>
                </a:spcBef>
                <a:spcAft>
                  <a:spcPts val="0"/>
                </a:spcAft>
                <a:buNone/>
              </a:pPr>
              <a:r>
                <a:rPr lang="en" sz="800">
                  <a:latin typeface="Nunito"/>
                  <a:ea typeface="Nunito"/>
                  <a:cs typeface="Nunito"/>
                  <a:sym typeface="Nunito"/>
                </a:rPr>
                <a:t>192.168.36.161</a:t>
              </a:r>
              <a:endParaRPr sz="1000">
                <a:latin typeface="Nunito"/>
                <a:ea typeface="Nunito"/>
                <a:cs typeface="Nunito"/>
                <a:sym typeface="Nunito"/>
              </a:endParaRPr>
            </a:p>
          </p:txBody>
        </p:sp>
        <p:sp>
          <p:nvSpPr>
            <p:cNvPr id="574" name="Google Shape;574;p46"/>
            <p:cNvSpPr txBox="1"/>
            <p:nvPr/>
          </p:nvSpPr>
          <p:spPr>
            <a:xfrm>
              <a:off x="3691225" y="46050"/>
              <a:ext cx="13665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Client</a:t>
              </a:r>
              <a:endParaRPr b="1">
                <a:latin typeface="Nunito"/>
                <a:ea typeface="Nunito"/>
                <a:cs typeface="Nunito"/>
                <a:sym typeface="Nunito"/>
              </a:endParaRPr>
            </a:p>
          </p:txBody>
        </p:sp>
      </p:grpSp>
      <p:grpSp>
        <p:nvGrpSpPr>
          <p:cNvPr id="575" name="Google Shape;575;p46"/>
          <p:cNvGrpSpPr/>
          <p:nvPr/>
        </p:nvGrpSpPr>
        <p:grpSpPr>
          <a:xfrm>
            <a:off x="76200" y="647575"/>
            <a:ext cx="1912800" cy="615600"/>
            <a:chOff x="7294350" y="95750"/>
            <a:chExt cx="1912800" cy="615600"/>
          </a:xfrm>
        </p:grpSpPr>
        <p:sp>
          <p:nvSpPr>
            <p:cNvPr id="576" name="Google Shape;576;p46"/>
            <p:cNvSpPr/>
            <p:nvPr/>
          </p:nvSpPr>
          <p:spPr>
            <a:xfrm>
              <a:off x="7383775" y="95750"/>
              <a:ext cx="1556700" cy="6156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6"/>
            <p:cNvSpPr txBox="1"/>
            <p:nvPr/>
          </p:nvSpPr>
          <p:spPr>
            <a:xfrm>
              <a:off x="7294350" y="169525"/>
              <a:ext cx="19128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SzPts val="440"/>
                <a:buNone/>
              </a:pPr>
              <a:r>
                <a:rPr b="1" lang="en" sz="939">
                  <a:solidFill>
                    <a:schemeClr val="accent3"/>
                  </a:solidFill>
                  <a:latin typeface="Maven Pro"/>
                  <a:ea typeface="Maven Pro"/>
                  <a:cs typeface="Maven Pro"/>
                  <a:sym typeface="Maven Pro"/>
                </a:rPr>
                <a:t>HDFS 分散式檔案系統</a:t>
              </a:r>
              <a:endParaRPr b="1" sz="939">
                <a:solidFill>
                  <a:schemeClr val="accent3"/>
                </a:solidFill>
                <a:latin typeface="Maven Pro"/>
                <a:ea typeface="Maven Pro"/>
                <a:cs typeface="Maven Pro"/>
                <a:sym typeface="Maven Pro"/>
              </a:endParaRPr>
            </a:p>
            <a:p>
              <a:pPr indent="0" lvl="0" marL="0" marR="0" rtl="0" algn="ctr">
                <a:lnSpc>
                  <a:spcPct val="115000"/>
                </a:lnSpc>
                <a:spcBef>
                  <a:spcPts val="0"/>
                </a:spcBef>
                <a:spcAft>
                  <a:spcPts val="0"/>
                </a:spcAft>
                <a:buSzPts val="440"/>
                <a:buNone/>
              </a:pPr>
              <a:r>
                <a:rPr b="1" lang="en" sz="939">
                  <a:solidFill>
                    <a:srgbClr val="FF9900"/>
                  </a:solidFill>
                  <a:latin typeface="Maven Pro"/>
                  <a:ea typeface="Maven Pro"/>
                  <a:cs typeface="Maven Pro"/>
                  <a:sym typeface="Maven Pro"/>
                </a:rPr>
                <a:t>YARN 分散式運算系統</a:t>
              </a:r>
              <a:endParaRPr b="1" sz="939">
                <a:solidFill>
                  <a:srgbClr val="FF9900"/>
                </a:solidFill>
                <a:latin typeface="Maven Pro"/>
                <a:ea typeface="Maven Pro"/>
                <a:cs typeface="Maven Pro"/>
                <a:sym typeface="Maven Pro"/>
              </a:endParaRPr>
            </a:p>
          </p:txBody>
        </p:sp>
        <p:sp>
          <p:nvSpPr>
            <p:cNvPr id="578" name="Google Shape;578;p46"/>
            <p:cNvSpPr/>
            <p:nvPr/>
          </p:nvSpPr>
          <p:spPr>
            <a:xfrm>
              <a:off x="7442300" y="288775"/>
              <a:ext cx="183600" cy="122400"/>
            </a:xfrm>
            <a:prstGeom prst="lef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6"/>
            <p:cNvSpPr/>
            <p:nvPr/>
          </p:nvSpPr>
          <p:spPr>
            <a:xfrm>
              <a:off x="7442300" y="446250"/>
              <a:ext cx="183600" cy="122400"/>
            </a:xfrm>
            <a:prstGeom prst="lef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46"/>
          <p:cNvGrpSpPr/>
          <p:nvPr/>
        </p:nvGrpSpPr>
        <p:grpSpPr>
          <a:xfrm>
            <a:off x="5520675" y="1683213"/>
            <a:ext cx="3216600" cy="1772275"/>
            <a:chOff x="5520675" y="1683213"/>
            <a:chExt cx="3216600" cy="1772275"/>
          </a:xfrm>
        </p:grpSpPr>
        <p:sp>
          <p:nvSpPr>
            <p:cNvPr id="581" name="Google Shape;581;p46"/>
            <p:cNvSpPr/>
            <p:nvPr/>
          </p:nvSpPr>
          <p:spPr>
            <a:xfrm>
              <a:off x="5520675" y="1914075"/>
              <a:ext cx="3216600" cy="1528200"/>
            </a:xfrm>
            <a:prstGeom prst="roundRect">
              <a:avLst>
                <a:gd fmla="val 16667" name="adj"/>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582" name="Google Shape;582;p46"/>
            <p:cNvPicPr preferRelativeResize="0"/>
            <p:nvPr/>
          </p:nvPicPr>
          <p:blipFill>
            <a:blip r:embed="rId3">
              <a:alphaModFix/>
            </a:blip>
            <a:stretch>
              <a:fillRect/>
            </a:stretch>
          </p:blipFill>
          <p:spPr>
            <a:xfrm>
              <a:off x="6030463" y="2034825"/>
              <a:ext cx="852525" cy="852525"/>
            </a:xfrm>
            <a:prstGeom prst="rect">
              <a:avLst/>
            </a:prstGeom>
            <a:noFill/>
            <a:ln>
              <a:noFill/>
            </a:ln>
          </p:spPr>
        </p:pic>
        <p:pic>
          <p:nvPicPr>
            <p:cNvPr id="583" name="Google Shape;583;p46"/>
            <p:cNvPicPr preferRelativeResize="0"/>
            <p:nvPr/>
          </p:nvPicPr>
          <p:blipFill>
            <a:blip r:embed="rId3">
              <a:alphaModFix/>
            </a:blip>
            <a:stretch>
              <a:fillRect/>
            </a:stretch>
          </p:blipFill>
          <p:spPr>
            <a:xfrm>
              <a:off x="7336575" y="2034825"/>
              <a:ext cx="852525" cy="852525"/>
            </a:xfrm>
            <a:prstGeom prst="rect">
              <a:avLst/>
            </a:prstGeom>
            <a:noFill/>
            <a:ln>
              <a:noFill/>
            </a:ln>
          </p:spPr>
        </p:pic>
        <p:sp>
          <p:nvSpPr>
            <p:cNvPr id="584" name="Google Shape;584;p46"/>
            <p:cNvSpPr txBox="1"/>
            <p:nvPr/>
          </p:nvSpPr>
          <p:spPr>
            <a:xfrm>
              <a:off x="5554538" y="2724725"/>
              <a:ext cx="1638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en" sz="800">
                  <a:latin typeface="Nunito"/>
                  <a:ea typeface="Nunito"/>
                  <a:cs typeface="Nunito"/>
                  <a:sym typeface="Nunito"/>
                </a:rPr>
                <a:t>c1m2</a:t>
              </a:r>
              <a:endParaRPr sz="800">
                <a:latin typeface="Nunito"/>
                <a:ea typeface="Nunito"/>
                <a:cs typeface="Nunito"/>
                <a:sym typeface="Nunito"/>
              </a:endParaRPr>
            </a:p>
            <a:p>
              <a:pPr indent="0" lvl="0" marL="0" marR="0" rtl="0" algn="ctr">
                <a:lnSpc>
                  <a:spcPct val="150000"/>
                </a:lnSpc>
                <a:spcBef>
                  <a:spcPts val="0"/>
                </a:spcBef>
                <a:spcAft>
                  <a:spcPts val="0"/>
                </a:spcAft>
                <a:buNone/>
              </a:pPr>
              <a:r>
                <a:rPr lang="en" sz="800">
                  <a:latin typeface="Nunito"/>
                  <a:ea typeface="Nunito"/>
                  <a:cs typeface="Nunito"/>
                  <a:sym typeface="Nunito"/>
                </a:rPr>
                <a:t>192.168.36.113</a:t>
              </a:r>
              <a:endParaRPr sz="1000">
                <a:latin typeface="Nunito"/>
                <a:ea typeface="Nunito"/>
                <a:cs typeface="Nunito"/>
                <a:sym typeface="Nunito"/>
              </a:endParaRPr>
            </a:p>
          </p:txBody>
        </p:sp>
        <p:sp>
          <p:nvSpPr>
            <p:cNvPr id="585" name="Google Shape;585;p46"/>
            <p:cNvSpPr txBox="1"/>
            <p:nvPr/>
          </p:nvSpPr>
          <p:spPr>
            <a:xfrm>
              <a:off x="6943675" y="2724725"/>
              <a:ext cx="1638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lang="en" sz="800">
                  <a:latin typeface="Nunito"/>
                  <a:ea typeface="Nunito"/>
                  <a:cs typeface="Nunito"/>
                  <a:sym typeface="Nunito"/>
                </a:rPr>
                <a:t>c1m4</a:t>
              </a:r>
              <a:endParaRPr sz="800">
                <a:latin typeface="Nunito"/>
                <a:ea typeface="Nunito"/>
                <a:cs typeface="Nunito"/>
                <a:sym typeface="Nunito"/>
              </a:endParaRPr>
            </a:p>
            <a:p>
              <a:pPr indent="0" lvl="0" marL="0" marR="0" rtl="0" algn="ctr">
                <a:lnSpc>
                  <a:spcPct val="150000"/>
                </a:lnSpc>
                <a:spcBef>
                  <a:spcPts val="0"/>
                </a:spcBef>
                <a:spcAft>
                  <a:spcPts val="0"/>
                </a:spcAft>
                <a:buNone/>
              </a:pPr>
              <a:r>
                <a:rPr lang="en" sz="800">
                  <a:latin typeface="Nunito"/>
                  <a:ea typeface="Nunito"/>
                  <a:cs typeface="Nunito"/>
                  <a:sym typeface="Nunito"/>
                </a:rPr>
                <a:t>192.168.36.163</a:t>
              </a:r>
              <a:endParaRPr sz="1000">
                <a:latin typeface="Nunito"/>
                <a:ea typeface="Nunito"/>
                <a:cs typeface="Nunito"/>
                <a:sym typeface="Nunito"/>
              </a:endParaRPr>
            </a:p>
          </p:txBody>
        </p:sp>
        <p:sp>
          <p:nvSpPr>
            <p:cNvPr id="586" name="Google Shape;586;p46"/>
            <p:cNvSpPr txBox="1"/>
            <p:nvPr/>
          </p:nvSpPr>
          <p:spPr>
            <a:xfrm>
              <a:off x="6219225" y="1683213"/>
              <a:ext cx="18195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Nunito"/>
                  <a:ea typeface="Nunito"/>
                  <a:cs typeface="Nunito"/>
                  <a:sym typeface="Nunito"/>
                </a:rPr>
                <a:t>Resource Manager</a:t>
              </a:r>
              <a:endParaRPr b="1">
                <a:latin typeface="Nunito"/>
                <a:ea typeface="Nunito"/>
                <a:cs typeface="Nunito"/>
                <a:sym typeface="Nunito"/>
              </a:endParaRPr>
            </a:p>
          </p:txBody>
        </p:sp>
        <p:sp>
          <p:nvSpPr>
            <p:cNvPr id="587" name="Google Shape;587;p46"/>
            <p:cNvSpPr txBox="1"/>
            <p:nvPr/>
          </p:nvSpPr>
          <p:spPr>
            <a:xfrm>
              <a:off x="5976650" y="3042113"/>
              <a:ext cx="79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Helvetica Neue"/>
                  <a:ea typeface="Helvetica Neue"/>
                  <a:cs typeface="Helvetica Neue"/>
                  <a:sym typeface="Helvetica Neue"/>
                </a:rPr>
                <a:t>Active</a:t>
              </a:r>
              <a:endParaRPr>
                <a:solidFill>
                  <a:schemeClr val="accent5"/>
                </a:solidFill>
                <a:latin typeface="Helvetica Neue"/>
                <a:ea typeface="Helvetica Neue"/>
                <a:cs typeface="Helvetica Neue"/>
                <a:sym typeface="Helvetica Neue"/>
              </a:endParaRPr>
            </a:p>
          </p:txBody>
        </p:sp>
        <p:sp>
          <p:nvSpPr>
            <p:cNvPr id="588" name="Google Shape;588;p46"/>
            <p:cNvSpPr txBox="1"/>
            <p:nvPr/>
          </p:nvSpPr>
          <p:spPr>
            <a:xfrm>
              <a:off x="7291838" y="3055288"/>
              <a:ext cx="94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Helvetica Neue"/>
                  <a:ea typeface="Helvetica Neue"/>
                  <a:cs typeface="Helvetica Neue"/>
                  <a:sym typeface="Helvetica Neue"/>
                </a:rPr>
                <a:t>Standby</a:t>
              </a:r>
              <a:endParaRPr>
                <a:solidFill>
                  <a:schemeClr val="accent5"/>
                </a:solidFill>
                <a:latin typeface="Helvetica Neue"/>
                <a:ea typeface="Helvetica Neue"/>
                <a:cs typeface="Helvetica Neue"/>
                <a:sym typeface="Helvetica Neue"/>
              </a:endParaRPr>
            </a:p>
          </p:txBody>
        </p:sp>
      </p:grpSp>
      <p:grpSp>
        <p:nvGrpSpPr>
          <p:cNvPr id="589" name="Google Shape;589;p46"/>
          <p:cNvGrpSpPr/>
          <p:nvPr/>
        </p:nvGrpSpPr>
        <p:grpSpPr>
          <a:xfrm>
            <a:off x="4236625" y="4364038"/>
            <a:ext cx="1342800" cy="487125"/>
            <a:chOff x="4236625" y="4364038"/>
            <a:chExt cx="1342800" cy="487125"/>
          </a:xfrm>
        </p:grpSpPr>
        <p:sp>
          <p:nvSpPr>
            <p:cNvPr id="590" name="Google Shape;590;p46"/>
            <p:cNvSpPr txBox="1"/>
            <p:nvPr/>
          </p:nvSpPr>
          <p:spPr>
            <a:xfrm>
              <a:off x="4497925" y="4450963"/>
              <a:ext cx="108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Helvetica Neue"/>
                  <a:ea typeface="Helvetica Neue"/>
                  <a:cs typeface="Helvetica Neue"/>
                  <a:sym typeface="Helvetica Neue"/>
                </a:rPr>
                <a:t>Zookeeper</a:t>
              </a:r>
              <a:endParaRPr>
                <a:solidFill>
                  <a:schemeClr val="accent5"/>
                </a:solidFill>
                <a:latin typeface="Helvetica Neue"/>
                <a:ea typeface="Helvetica Neue"/>
                <a:cs typeface="Helvetica Neue"/>
                <a:sym typeface="Helvetica Neue"/>
              </a:endParaRPr>
            </a:p>
          </p:txBody>
        </p:sp>
        <p:pic>
          <p:nvPicPr>
            <p:cNvPr id="591" name="Google Shape;591;p46"/>
            <p:cNvPicPr preferRelativeResize="0"/>
            <p:nvPr/>
          </p:nvPicPr>
          <p:blipFill>
            <a:blip r:embed="rId5">
              <a:alphaModFix/>
            </a:blip>
            <a:stretch>
              <a:fillRect/>
            </a:stretch>
          </p:blipFill>
          <p:spPr>
            <a:xfrm>
              <a:off x="4236625" y="4364038"/>
              <a:ext cx="281508" cy="400201"/>
            </a:xfrm>
            <a:prstGeom prst="rect">
              <a:avLst/>
            </a:prstGeom>
            <a:noFill/>
            <a:ln>
              <a:noFill/>
            </a:ln>
          </p:spPr>
        </p:pic>
      </p:grpSp>
      <p:grpSp>
        <p:nvGrpSpPr>
          <p:cNvPr id="592" name="Google Shape;592;p46"/>
          <p:cNvGrpSpPr/>
          <p:nvPr/>
        </p:nvGrpSpPr>
        <p:grpSpPr>
          <a:xfrm>
            <a:off x="5071314" y="757323"/>
            <a:ext cx="2069761" cy="3268601"/>
            <a:chOff x="5071314" y="757323"/>
            <a:chExt cx="2069761" cy="3268601"/>
          </a:xfrm>
        </p:grpSpPr>
        <p:sp>
          <p:nvSpPr>
            <p:cNvPr id="593" name="Google Shape;593;p46"/>
            <p:cNvSpPr/>
            <p:nvPr/>
          </p:nvSpPr>
          <p:spPr>
            <a:xfrm rot="8264187">
              <a:off x="5000611" y="3518542"/>
              <a:ext cx="1026405" cy="186465"/>
            </a:xfrm>
            <a:prstGeom prst="leftRightArrow">
              <a:avLst>
                <a:gd fmla="val 50000" name="adj1"/>
                <a:gd fmla="val 50000" name="adj2"/>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6"/>
            <p:cNvSpPr/>
            <p:nvPr/>
          </p:nvSpPr>
          <p:spPr>
            <a:xfrm rot="-5400000">
              <a:off x="6376375" y="803223"/>
              <a:ext cx="810600" cy="718800"/>
            </a:xfrm>
            <a:prstGeom prst="leftUpArrow">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46"/>
          <p:cNvSpPr txBox="1"/>
          <p:nvPr/>
        </p:nvSpPr>
        <p:spPr>
          <a:xfrm>
            <a:off x="3856525" y="2685100"/>
            <a:ext cx="1318800" cy="299100"/>
          </a:xfrm>
          <a:prstGeom prst="rect">
            <a:avLst/>
          </a:prstGeom>
          <a:solidFill>
            <a:srgbClr val="FCE5C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Zookeeper</a:t>
            </a:r>
            <a:endParaRPr>
              <a:latin typeface="Helvetica Neue"/>
              <a:ea typeface="Helvetica Neue"/>
              <a:cs typeface="Helvetica Neue"/>
              <a:sym typeface="Helvetica Neue"/>
            </a:endParaRPr>
          </a:p>
        </p:txBody>
      </p:sp>
      <p:grpSp>
        <p:nvGrpSpPr>
          <p:cNvPr id="596" name="Google Shape;596;p46"/>
          <p:cNvGrpSpPr/>
          <p:nvPr/>
        </p:nvGrpSpPr>
        <p:grpSpPr>
          <a:xfrm>
            <a:off x="5224338" y="2745075"/>
            <a:ext cx="693600" cy="377072"/>
            <a:chOff x="5224338" y="2745075"/>
            <a:chExt cx="693600" cy="377072"/>
          </a:xfrm>
        </p:grpSpPr>
        <p:sp>
          <p:nvSpPr>
            <p:cNvPr id="597" name="Google Shape;597;p46"/>
            <p:cNvSpPr/>
            <p:nvPr/>
          </p:nvSpPr>
          <p:spPr>
            <a:xfrm>
              <a:off x="5224338" y="2745075"/>
              <a:ext cx="693600" cy="1224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6"/>
            <p:cNvSpPr txBox="1"/>
            <p:nvPr/>
          </p:nvSpPr>
          <p:spPr>
            <a:xfrm>
              <a:off x="5306988" y="2799047"/>
              <a:ext cx="528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Helvetica Neue"/>
                  <a:ea typeface="Helvetica Neue"/>
                  <a:cs typeface="Helvetica Neue"/>
                  <a:sym typeface="Helvetica Neue"/>
                </a:rPr>
                <a:t>ZKFC</a:t>
              </a:r>
              <a:endParaRPr b="1" sz="900">
                <a:latin typeface="Helvetica Neue"/>
                <a:ea typeface="Helvetica Neue"/>
                <a:cs typeface="Helvetica Neue"/>
                <a:sym typeface="Helvetica Neue"/>
              </a:endParaRPr>
            </a:p>
          </p:txBody>
        </p:sp>
      </p:grpSp>
      <p:sp>
        <p:nvSpPr>
          <p:cNvPr id="599" name="Google Shape;599;p46"/>
          <p:cNvSpPr/>
          <p:nvPr/>
        </p:nvSpPr>
        <p:spPr>
          <a:xfrm>
            <a:off x="5412325" y="3691650"/>
            <a:ext cx="3567300" cy="982500"/>
          </a:xfrm>
          <a:prstGeom prst="flowChartAlternate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 name="Google Shape;600;p46"/>
          <p:cNvGrpSpPr/>
          <p:nvPr/>
        </p:nvGrpSpPr>
        <p:grpSpPr>
          <a:xfrm>
            <a:off x="5798275" y="2037175"/>
            <a:ext cx="2473000" cy="1654463"/>
            <a:chOff x="5798275" y="2037175"/>
            <a:chExt cx="2473000" cy="1654463"/>
          </a:xfrm>
        </p:grpSpPr>
        <p:pic>
          <p:nvPicPr>
            <p:cNvPr id="601" name="Google Shape;601;p46"/>
            <p:cNvPicPr preferRelativeResize="0"/>
            <p:nvPr/>
          </p:nvPicPr>
          <p:blipFill>
            <a:blip r:embed="rId4">
              <a:alphaModFix/>
            </a:blip>
            <a:stretch>
              <a:fillRect/>
            </a:stretch>
          </p:blipFill>
          <p:spPr>
            <a:xfrm>
              <a:off x="5798275" y="2037175"/>
              <a:ext cx="1342799" cy="1342799"/>
            </a:xfrm>
            <a:prstGeom prst="rect">
              <a:avLst/>
            </a:prstGeom>
            <a:noFill/>
            <a:ln>
              <a:noFill/>
            </a:ln>
          </p:spPr>
        </p:pic>
        <p:grpSp>
          <p:nvGrpSpPr>
            <p:cNvPr id="602" name="Google Shape;602;p46"/>
            <p:cNvGrpSpPr/>
            <p:nvPr/>
          </p:nvGrpSpPr>
          <p:grpSpPr>
            <a:xfrm>
              <a:off x="7329275" y="3263000"/>
              <a:ext cx="942000" cy="428638"/>
              <a:chOff x="2208750" y="3235425"/>
              <a:chExt cx="942000" cy="428638"/>
            </a:xfrm>
          </p:grpSpPr>
          <p:sp>
            <p:nvSpPr>
              <p:cNvPr id="603" name="Google Shape;603;p46"/>
              <p:cNvSpPr txBox="1"/>
              <p:nvPr/>
            </p:nvSpPr>
            <p:spPr>
              <a:xfrm>
                <a:off x="2208750" y="3263863"/>
                <a:ext cx="94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Helvetica Neue"/>
                    <a:ea typeface="Helvetica Neue"/>
                    <a:cs typeface="Helvetica Neue"/>
                    <a:sym typeface="Helvetica Neue"/>
                  </a:rPr>
                  <a:t>Active</a:t>
                </a:r>
                <a:endParaRPr>
                  <a:solidFill>
                    <a:schemeClr val="accent5"/>
                  </a:solidFill>
                  <a:latin typeface="Helvetica Neue"/>
                  <a:ea typeface="Helvetica Neue"/>
                  <a:cs typeface="Helvetica Neue"/>
                  <a:sym typeface="Helvetica Neue"/>
                </a:endParaRPr>
              </a:p>
            </p:txBody>
          </p:sp>
          <p:cxnSp>
            <p:nvCxnSpPr>
              <p:cNvPr id="604" name="Google Shape;604;p46"/>
              <p:cNvCxnSpPr/>
              <p:nvPr/>
            </p:nvCxnSpPr>
            <p:spPr>
              <a:xfrm>
                <a:off x="2215025" y="3235425"/>
                <a:ext cx="763200" cy="0"/>
              </a:xfrm>
              <a:prstGeom prst="straightConnector1">
                <a:avLst/>
              </a:prstGeom>
              <a:noFill/>
              <a:ln cap="flat" cmpd="sng" w="9525">
                <a:solidFill>
                  <a:srgbClr val="000000"/>
                </a:solidFill>
                <a:prstDash val="solid"/>
                <a:round/>
                <a:headEnd len="med" w="med" type="none"/>
                <a:tailEnd len="med" w="med" type="none"/>
              </a:ln>
            </p:spPr>
          </p:cxnSp>
        </p:grpSp>
      </p:grpSp>
      <p:pic>
        <p:nvPicPr>
          <p:cNvPr id="605" name="Google Shape;605;p46"/>
          <p:cNvPicPr preferRelativeResize="0"/>
          <p:nvPr/>
        </p:nvPicPr>
        <p:blipFill>
          <a:blip r:embed="rId6">
            <a:alphaModFix/>
          </a:blip>
          <a:stretch>
            <a:fillRect/>
          </a:stretch>
        </p:blipFill>
        <p:spPr>
          <a:xfrm>
            <a:off x="-18288" y="4910328"/>
            <a:ext cx="9144003" cy="299145"/>
          </a:xfrm>
          <a:prstGeom prst="rect">
            <a:avLst/>
          </a:prstGeom>
          <a:noFill/>
          <a:ln>
            <a:noFill/>
          </a:ln>
        </p:spPr>
      </p:pic>
      <p:grpSp>
        <p:nvGrpSpPr>
          <p:cNvPr id="606" name="Google Shape;606;p46"/>
          <p:cNvGrpSpPr/>
          <p:nvPr/>
        </p:nvGrpSpPr>
        <p:grpSpPr>
          <a:xfrm>
            <a:off x="7039652" y="-150497"/>
            <a:ext cx="2011644" cy="2011644"/>
            <a:chOff x="7039800" y="-150500"/>
            <a:chExt cx="1728216" cy="1728216"/>
          </a:xfrm>
        </p:grpSpPr>
        <p:pic>
          <p:nvPicPr>
            <p:cNvPr id="607" name="Google Shape;607;p46"/>
            <p:cNvPicPr preferRelativeResize="0"/>
            <p:nvPr/>
          </p:nvPicPr>
          <p:blipFill>
            <a:blip r:embed="rId7">
              <a:alphaModFix/>
            </a:blip>
            <a:stretch>
              <a:fillRect/>
            </a:stretch>
          </p:blipFill>
          <p:spPr>
            <a:xfrm>
              <a:off x="7039800" y="-150500"/>
              <a:ext cx="1728216" cy="1728216"/>
            </a:xfrm>
            <a:prstGeom prst="rect">
              <a:avLst/>
            </a:prstGeom>
            <a:noFill/>
            <a:ln>
              <a:noFill/>
            </a:ln>
          </p:spPr>
        </p:pic>
        <p:sp>
          <p:nvSpPr>
            <p:cNvPr id="608" name="Google Shape;608;p46"/>
            <p:cNvSpPr txBox="1"/>
            <p:nvPr/>
          </p:nvSpPr>
          <p:spPr>
            <a:xfrm>
              <a:off x="7511809" y="85472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林少威</a:t>
              </a:r>
              <a:endParaRPr b="1" sz="1200">
                <a:solidFill>
                  <a:schemeClr val="lt1"/>
                </a:solidFill>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7"/>
          <p:cNvSpPr txBox="1"/>
          <p:nvPr/>
        </p:nvSpPr>
        <p:spPr>
          <a:xfrm>
            <a:off x="113900" y="245425"/>
            <a:ext cx="2202000" cy="360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935"/>
              <a:buNone/>
            </a:pPr>
            <a:r>
              <a:rPr b="1" lang="en" sz="1660">
                <a:solidFill>
                  <a:srgbClr val="424242"/>
                </a:solidFill>
                <a:latin typeface="Helvetica Neue"/>
                <a:ea typeface="Helvetica Neue"/>
                <a:cs typeface="Helvetica Neue"/>
                <a:sym typeface="Helvetica Neue"/>
              </a:rPr>
              <a:t>HADOOP </a:t>
            </a:r>
            <a:r>
              <a:rPr b="1" lang="en" sz="1660">
                <a:solidFill>
                  <a:srgbClr val="424242"/>
                </a:solidFill>
                <a:latin typeface="Helvetica Neue"/>
                <a:ea typeface="Helvetica Neue"/>
                <a:cs typeface="Helvetica Neue"/>
                <a:sym typeface="Helvetica Neue"/>
              </a:rPr>
              <a:t>儲存空間</a:t>
            </a:r>
            <a:endParaRPr b="1" sz="1660">
              <a:solidFill>
                <a:srgbClr val="424242"/>
              </a:solidFill>
              <a:latin typeface="Helvetica Neue"/>
              <a:ea typeface="Helvetica Neue"/>
              <a:cs typeface="Helvetica Neue"/>
              <a:sym typeface="Helvetica Neue"/>
            </a:endParaRPr>
          </a:p>
        </p:txBody>
      </p:sp>
      <p:pic>
        <p:nvPicPr>
          <p:cNvPr id="614" name="Google Shape;614;p47"/>
          <p:cNvPicPr preferRelativeResize="0"/>
          <p:nvPr/>
        </p:nvPicPr>
        <p:blipFill>
          <a:blip r:embed="rId3">
            <a:alphaModFix/>
          </a:blip>
          <a:stretch>
            <a:fillRect/>
          </a:stretch>
        </p:blipFill>
        <p:spPr>
          <a:xfrm rot="-107977">
            <a:off x="2262047" y="-345558"/>
            <a:ext cx="2248380" cy="1573417"/>
          </a:xfrm>
          <a:prstGeom prst="rect">
            <a:avLst/>
          </a:prstGeom>
          <a:noFill/>
          <a:ln>
            <a:noFill/>
          </a:ln>
        </p:spPr>
      </p:pic>
      <p:sp>
        <p:nvSpPr>
          <p:cNvPr id="615" name="Google Shape;615;p47"/>
          <p:cNvSpPr txBox="1"/>
          <p:nvPr/>
        </p:nvSpPr>
        <p:spPr>
          <a:xfrm>
            <a:off x="454975" y="1117425"/>
            <a:ext cx="4356600" cy="415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Helvetica Neue"/>
              <a:buChar char="●"/>
            </a:pPr>
            <a:r>
              <a:rPr b="1" lang="en" sz="1500">
                <a:latin typeface="Helvetica Neue"/>
                <a:ea typeface="Helvetica Neue"/>
                <a:cs typeface="Helvetica Neue"/>
                <a:sym typeface="Helvetica Neue"/>
              </a:rPr>
              <a:t>共 8 台 worker，每台配置 1 TB 儲存空間</a:t>
            </a:r>
            <a:endParaRPr b="1" sz="1500">
              <a:latin typeface="Helvetica Neue"/>
              <a:ea typeface="Helvetica Neue"/>
              <a:cs typeface="Helvetica Neue"/>
              <a:sym typeface="Helvetica Neue"/>
            </a:endParaRPr>
          </a:p>
        </p:txBody>
      </p:sp>
      <p:pic>
        <p:nvPicPr>
          <p:cNvPr id="616" name="Google Shape;616;p47"/>
          <p:cNvPicPr preferRelativeResize="0"/>
          <p:nvPr/>
        </p:nvPicPr>
        <p:blipFill>
          <a:blip r:embed="rId4">
            <a:alphaModFix/>
          </a:blip>
          <a:stretch>
            <a:fillRect/>
          </a:stretch>
        </p:blipFill>
        <p:spPr>
          <a:xfrm>
            <a:off x="-18288" y="4910328"/>
            <a:ext cx="9144003" cy="299145"/>
          </a:xfrm>
          <a:prstGeom prst="rect">
            <a:avLst/>
          </a:prstGeom>
          <a:noFill/>
          <a:ln>
            <a:noFill/>
          </a:ln>
        </p:spPr>
      </p:pic>
      <p:pic>
        <p:nvPicPr>
          <p:cNvPr id="617" name="Google Shape;617;p47"/>
          <p:cNvPicPr preferRelativeResize="0"/>
          <p:nvPr/>
        </p:nvPicPr>
        <p:blipFill>
          <a:blip r:embed="rId5">
            <a:alphaModFix/>
          </a:blip>
          <a:stretch>
            <a:fillRect/>
          </a:stretch>
        </p:blipFill>
        <p:spPr>
          <a:xfrm>
            <a:off x="629210" y="1783760"/>
            <a:ext cx="7982501" cy="2345800"/>
          </a:xfrm>
          <a:prstGeom prst="rect">
            <a:avLst/>
          </a:prstGeom>
          <a:noFill/>
          <a:ln>
            <a:noFill/>
          </a:ln>
        </p:spPr>
      </p:pic>
      <p:grpSp>
        <p:nvGrpSpPr>
          <p:cNvPr id="618" name="Google Shape;618;p47"/>
          <p:cNvGrpSpPr/>
          <p:nvPr/>
        </p:nvGrpSpPr>
        <p:grpSpPr>
          <a:xfrm>
            <a:off x="7039652" y="-150497"/>
            <a:ext cx="2011644" cy="2011644"/>
            <a:chOff x="7039800" y="-150500"/>
            <a:chExt cx="1728216" cy="1728216"/>
          </a:xfrm>
        </p:grpSpPr>
        <p:pic>
          <p:nvPicPr>
            <p:cNvPr id="619" name="Google Shape;619;p47"/>
            <p:cNvPicPr preferRelativeResize="0"/>
            <p:nvPr/>
          </p:nvPicPr>
          <p:blipFill>
            <a:blip r:embed="rId6">
              <a:alphaModFix/>
            </a:blip>
            <a:stretch>
              <a:fillRect/>
            </a:stretch>
          </p:blipFill>
          <p:spPr>
            <a:xfrm>
              <a:off x="7039800" y="-150500"/>
              <a:ext cx="1728216" cy="1728216"/>
            </a:xfrm>
            <a:prstGeom prst="rect">
              <a:avLst/>
            </a:prstGeom>
            <a:noFill/>
            <a:ln>
              <a:noFill/>
            </a:ln>
          </p:spPr>
        </p:pic>
        <p:sp>
          <p:nvSpPr>
            <p:cNvPr id="620" name="Google Shape;620;p47"/>
            <p:cNvSpPr txBox="1"/>
            <p:nvPr/>
          </p:nvSpPr>
          <p:spPr>
            <a:xfrm>
              <a:off x="7511809" y="85472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林少威</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30"/>
          <p:cNvSpPr/>
          <p:nvPr/>
        </p:nvSpPr>
        <p:spPr>
          <a:xfrm flipH="1" rot="10800000">
            <a:off x="3513045" y="-43340"/>
            <a:ext cx="12306330" cy="5230170"/>
          </a:xfrm>
          <a:custGeom>
            <a:rect b="b" l="l" r="r" t="t"/>
            <a:pathLst>
              <a:path extrusionOk="0" h="21600" w="21600">
                <a:moveTo>
                  <a:pt x="2972" y="0"/>
                </a:moveTo>
                <a:lnTo>
                  <a:pt x="0" y="21600"/>
                </a:lnTo>
                <a:lnTo>
                  <a:pt x="21600" y="21600"/>
                </a:lnTo>
                <a:lnTo>
                  <a:pt x="18627" y="0"/>
                </a:lnTo>
                <a:lnTo>
                  <a:pt x="2972" y="0"/>
                </a:lnTo>
                <a:close/>
              </a:path>
            </a:pathLst>
          </a:custGeom>
          <a:solidFill>
            <a:srgbClr val="000000">
              <a:alpha val="5647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31" name="Google Shape;131;p30"/>
          <p:cNvSpPr txBox="1"/>
          <p:nvPr>
            <p:ph type="title"/>
          </p:nvPr>
        </p:nvSpPr>
        <p:spPr>
          <a:xfrm>
            <a:off x="4587624" y="301875"/>
            <a:ext cx="2877900" cy="537300"/>
          </a:xfrm>
          <a:prstGeom prst="rect">
            <a:avLst/>
          </a:prstGeom>
          <a:noFill/>
          <a:ln>
            <a:noFill/>
          </a:ln>
        </p:spPr>
        <p:txBody>
          <a:bodyPr anchorCtr="0" anchor="ctr"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800">
                <a:solidFill>
                  <a:srgbClr val="D5D5D5"/>
                </a:solidFill>
              </a:rPr>
              <a:t>主題說明</a:t>
            </a:r>
            <a:endParaRPr sz="2800">
              <a:solidFill>
                <a:srgbClr val="D5D5D5"/>
              </a:solidFill>
            </a:endParaRPr>
          </a:p>
        </p:txBody>
      </p:sp>
      <p:sp>
        <p:nvSpPr>
          <p:cNvPr id="132" name="Google Shape;132;p30"/>
          <p:cNvSpPr txBox="1"/>
          <p:nvPr/>
        </p:nvSpPr>
        <p:spPr>
          <a:xfrm>
            <a:off x="4771950" y="1237125"/>
            <a:ext cx="4369800" cy="26778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b="1" sz="1200">
              <a:solidFill>
                <a:srgbClr val="D5D5D5"/>
              </a:solidFill>
              <a:latin typeface="Roboto"/>
              <a:ea typeface="Roboto"/>
              <a:cs typeface="Roboto"/>
              <a:sym typeface="Roboto"/>
            </a:endParaRPr>
          </a:p>
          <a:p>
            <a:pPr indent="0" lvl="0" marL="0" rtl="0" algn="just">
              <a:lnSpc>
                <a:spcPct val="115000"/>
              </a:lnSpc>
              <a:spcBef>
                <a:spcPts val="0"/>
              </a:spcBef>
              <a:spcAft>
                <a:spcPts val="0"/>
              </a:spcAft>
              <a:buNone/>
            </a:pPr>
            <a:r>
              <a:rPr b="1" lang="en">
                <a:solidFill>
                  <a:srgbClr val="D5D5D5"/>
                </a:solidFill>
                <a:latin typeface="Helvetica Neue"/>
                <a:ea typeface="Helvetica Neue"/>
                <a:cs typeface="Helvetica Neue"/>
                <a:sym typeface="Helvetica Neue"/>
              </a:rPr>
              <a:t>台灣交通事故死傷人數逐年攀升，交通部近年</a:t>
            </a:r>
            <a:r>
              <a:rPr b="1" lang="en">
                <a:solidFill>
                  <a:srgbClr val="D5D5D5"/>
                </a:solidFill>
                <a:latin typeface="Helvetica Neue"/>
                <a:ea typeface="Helvetica Neue"/>
                <a:cs typeface="Helvetica Neue"/>
                <a:sym typeface="Helvetica Neue"/>
              </a:rPr>
              <a:t>致力改善</a:t>
            </a:r>
            <a:r>
              <a:rPr b="1" lang="en">
                <a:solidFill>
                  <a:srgbClr val="D5D5D5"/>
                </a:solidFill>
                <a:latin typeface="Helvetica Neue"/>
                <a:ea typeface="Helvetica Neue"/>
                <a:cs typeface="Helvetica Neue"/>
                <a:sym typeface="Helvetica Neue"/>
              </a:rPr>
              <a:t>交通</a:t>
            </a:r>
            <a:r>
              <a:rPr b="1" lang="en">
                <a:solidFill>
                  <a:srgbClr val="D5D5D5"/>
                </a:solidFill>
                <a:latin typeface="Helvetica Neue"/>
                <a:ea typeface="Helvetica Neue"/>
                <a:cs typeface="Helvetica Neue"/>
                <a:sym typeface="Helvetica Neue"/>
              </a:rPr>
              <a:t>設施</a:t>
            </a:r>
            <a:r>
              <a:rPr b="1" lang="en">
                <a:solidFill>
                  <a:srgbClr val="D5D5D5"/>
                </a:solidFill>
                <a:latin typeface="Helvetica Neue"/>
                <a:ea typeface="Helvetica Neue"/>
                <a:cs typeface="Helvetica Neue"/>
                <a:sym typeface="Helvetica Neue"/>
              </a:rPr>
              <a:t>，</a:t>
            </a:r>
            <a:r>
              <a:rPr b="1" lang="en">
                <a:solidFill>
                  <a:srgbClr val="D5D5D5"/>
                </a:solidFill>
                <a:latin typeface="Helvetica Neue"/>
                <a:ea typeface="Helvetica Neue"/>
                <a:cs typeface="Helvetica Neue"/>
                <a:sym typeface="Helvetica Neue"/>
              </a:rPr>
              <a:t>更在</a:t>
            </a:r>
            <a:r>
              <a:rPr b="1" lang="en">
                <a:solidFill>
                  <a:srgbClr val="D5D5D5"/>
                </a:solidFill>
                <a:latin typeface="Helvetica Neue"/>
                <a:ea typeface="Helvetica Neue"/>
                <a:cs typeface="Helvetica Neue"/>
                <a:sym typeface="Helvetica Neue"/>
              </a:rPr>
              <a:t>2022年12月1日擴大實施科技執法</a:t>
            </a:r>
            <a:r>
              <a:rPr b="1" lang="en">
                <a:solidFill>
                  <a:srgbClr val="D5D5D5"/>
                </a:solidFill>
                <a:latin typeface="Helvetica Neue"/>
                <a:ea typeface="Helvetica Neue"/>
                <a:cs typeface="Helvetica Neue"/>
                <a:sym typeface="Helvetica Neue"/>
              </a:rPr>
              <a:t>加強</a:t>
            </a:r>
            <a:r>
              <a:rPr b="1" lang="en">
                <a:solidFill>
                  <a:srgbClr val="D5D5D5"/>
                </a:solidFill>
                <a:latin typeface="Helvetica Neue"/>
                <a:ea typeface="Helvetica Neue"/>
                <a:cs typeface="Helvetica Neue"/>
                <a:sym typeface="Helvetica Neue"/>
              </a:rPr>
              <a:t>取締，雖然立意</a:t>
            </a:r>
            <a:r>
              <a:rPr b="1" lang="en">
                <a:solidFill>
                  <a:srgbClr val="D5D5D5"/>
                </a:solidFill>
                <a:latin typeface="Helvetica Neue"/>
                <a:ea typeface="Helvetica Neue"/>
                <a:cs typeface="Helvetica Neue"/>
                <a:sym typeface="Helvetica Neue"/>
              </a:rPr>
              <a:t>良善</a:t>
            </a:r>
            <a:r>
              <a:rPr b="1" lang="en">
                <a:solidFill>
                  <a:srgbClr val="D5D5D5"/>
                </a:solidFill>
                <a:latin typeface="Helvetica Neue"/>
                <a:ea typeface="Helvetica Neue"/>
                <a:cs typeface="Helvetica Neue"/>
                <a:sym typeface="Helvetica Neue"/>
              </a:rPr>
              <a:t>，但也時常發生爭議</a:t>
            </a:r>
            <a:r>
              <a:rPr b="1" lang="en">
                <a:solidFill>
                  <a:schemeClr val="lt2"/>
                </a:solidFill>
                <a:latin typeface="Helvetica Neue"/>
                <a:ea typeface="Helvetica Neue"/>
                <a:cs typeface="Helvetica Neue"/>
                <a:sym typeface="Helvetica Neue"/>
              </a:rPr>
              <a:t>。</a:t>
            </a:r>
            <a:endParaRPr b="1">
              <a:solidFill>
                <a:schemeClr val="lt2"/>
              </a:solidFill>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b="1" sz="1500">
              <a:solidFill>
                <a:srgbClr val="D5D5D5"/>
              </a:solidFill>
              <a:latin typeface="Helvetica Neue"/>
              <a:ea typeface="Helvetica Neue"/>
              <a:cs typeface="Helvetica Neue"/>
              <a:sym typeface="Helvetica Neue"/>
            </a:endParaRPr>
          </a:p>
          <a:p>
            <a:pPr indent="0" lvl="0" marL="0" rtl="0" algn="just">
              <a:lnSpc>
                <a:spcPct val="115000"/>
              </a:lnSpc>
              <a:spcBef>
                <a:spcPts val="0"/>
              </a:spcBef>
              <a:spcAft>
                <a:spcPts val="0"/>
              </a:spcAft>
              <a:buNone/>
            </a:pPr>
            <a:r>
              <a:rPr b="1" lang="en" sz="1500">
                <a:solidFill>
                  <a:srgbClr val="D5D5D5"/>
                </a:solidFill>
                <a:latin typeface="Helvetica Neue"/>
                <a:ea typeface="Helvetica Neue"/>
                <a:cs typeface="Helvetica Neue"/>
                <a:sym typeface="Helvetica Neue"/>
              </a:rPr>
              <a:t>專題目標</a:t>
            </a:r>
            <a:r>
              <a:rPr b="1" lang="en" sz="1500">
                <a:solidFill>
                  <a:srgbClr val="D5D5D5"/>
                </a:solidFill>
                <a:latin typeface="Helvetica Neue"/>
                <a:ea typeface="Helvetica Neue"/>
                <a:cs typeface="Helvetica Neue"/>
                <a:sym typeface="Helvetica Neue"/>
              </a:rPr>
              <a:t>：</a:t>
            </a:r>
            <a:endParaRPr b="1" sz="1500">
              <a:solidFill>
                <a:srgbClr val="D5D5D5"/>
              </a:solidFill>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b="1" sz="1500">
              <a:solidFill>
                <a:srgbClr val="D5D5D5"/>
              </a:solidFill>
              <a:latin typeface="Helvetica Neue"/>
              <a:ea typeface="Helvetica Neue"/>
              <a:cs typeface="Helvetica Neue"/>
              <a:sym typeface="Helvetica Neue"/>
            </a:endParaRPr>
          </a:p>
          <a:p>
            <a:pPr indent="-317500" lvl="0" marL="457200" rtl="0" algn="just">
              <a:lnSpc>
                <a:spcPct val="115000"/>
              </a:lnSpc>
              <a:spcBef>
                <a:spcPts val="0"/>
              </a:spcBef>
              <a:spcAft>
                <a:spcPts val="0"/>
              </a:spcAft>
              <a:buClr>
                <a:srgbClr val="D5D5D5"/>
              </a:buClr>
              <a:buSzPts val="1400"/>
              <a:buFont typeface="Helvetica Neue"/>
              <a:buAutoNum type="arabicPeriod"/>
            </a:pPr>
            <a:r>
              <a:rPr b="1" lang="en">
                <a:solidFill>
                  <a:srgbClr val="D5D5D5"/>
                </a:solidFill>
                <a:latin typeface="Helvetica Neue"/>
                <a:ea typeface="Helvetica Neue"/>
                <a:cs typeface="Helvetica Neue"/>
                <a:sym typeface="Helvetica Neue"/>
              </a:rPr>
              <a:t>了</a:t>
            </a:r>
            <a:r>
              <a:rPr b="1" lang="en">
                <a:solidFill>
                  <a:schemeClr val="lt2"/>
                </a:solidFill>
                <a:latin typeface="Helvetica Neue"/>
                <a:ea typeface="Helvetica Neue"/>
                <a:cs typeface="Helvetica Neue"/>
                <a:sym typeface="Helvetica Neue"/>
              </a:rPr>
              <a:t>解</a:t>
            </a:r>
            <a:r>
              <a:rPr b="1" lang="en">
                <a:solidFill>
                  <a:srgbClr val="D5D5D5"/>
                </a:solidFill>
                <a:latin typeface="Helvetica Neue"/>
                <a:ea typeface="Helvetica Neue"/>
                <a:cs typeface="Helvetica Neue"/>
                <a:sym typeface="Helvetica Neue"/>
              </a:rPr>
              <a:t>科技執法對</a:t>
            </a:r>
            <a:r>
              <a:rPr b="1" lang="en">
                <a:solidFill>
                  <a:srgbClr val="D5D5D5"/>
                </a:solidFill>
                <a:latin typeface="Helvetica Neue"/>
                <a:ea typeface="Helvetica Neue"/>
                <a:cs typeface="Helvetica Neue"/>
                <a:sym typeface="Helvetica Neue"/>
              </a:rPr>
              <a:t>降低事故量</a:t>
            </a:r>
            <a:r>
              <a:rPr b="1" lang="en">
                <a:solidFill>
                  <a:srgbClr val="D5D5D5"/>
                </a:solidFill>
                <a:latin typeface="Helvetica Neue"/>
                <a:ea typeface="Helvetica Neue"/>
                <a:cs typeface="Helvetica Neue"/>
                <a:sym typeface="Helvetica Neue"/>
              </a:rPr>
              <a:t>是否有幫助</a:t>
            </a:r>
            <a:endParaRPr b="1">
              <a:solidFill>
                <a:srgbClr val="D5D5D5"/>
              </a:solidFill>
              <a:latin typeface="Helvetica Neue"/>
              <a:ea typeface="Helvetica Neue"/>
              <a:cs typeface="Helvetica Neue"/>
              <a:sym typeface="Helvetica Neue"/>
            </a:endParaRPr>
          </a:p>
          <a:p>
            <a:pPr indent="-317500" lvl="0" marL="457200" rtl="0" algn="just">
              <a:lnSpc>
                <a:spcPct val="115000"/>
              </a:lnSpc>
              <a:spcBef>
                <a:spcPts val="0"/>
              </a:spcBef>
              <a:spcAft>
                <a:spcPts val="0"/>
              </a:spcAft>
              <a:buClr>
                <a:srgbClr val="D5D5D5"/>
              </a:buClr>
              <a:buSzPts val="1400"/>
              <a:buFont typeface="Helvetica Neue"/>
              <a:buAutoNum type="arabicPeriod"/>
            </a:pPr>
            <a:r>
              <a:rPr b="1" lang="en">
                <a:solidFill>
                  <a:srgbClr val="D5D5D5"/>
                </a:solidFill>
                <a:latin typeface="Helvetica Neue"/>
                <a:ea typeface="Helvetica Neue"/>
                <a:cs typeface="Helvetica Neue"/>
                <a:sym typeface="Helvetica Neue"/>
              </a:rPr>
              <a:t>預測</a:t>
            </a:r>
            <a:r>
              <a:rPr b="1" lang="en">
                <a:solidFill>
                  <a:srgbClr val="D5D5D5"/>
                </a:solidFill>
                <a:latin typeface="Helvetica Neue"/>
                <a:ea typeface="Helvetica Neue"/>
                <a:cs typeface="Helvetica Neue"/>
                <a:sym typeface="Helvetica Neue"/>
              </a:rPr>
              <a:t>事故熱區在</a:t>
            </a:r>
            <a:r>
              <a:rPr b="1" lang="en">
                <a:solidFill>
                  <a:srgbClr val="D5D5D5"/>
                </a:solidFill>
                <a:latin typeface="Helvetica Neue"/>
                <a:ea typeface="Helvetica Neue"/>
                <a:cs typeface="Helvetica Neue"/>
                <a:sym typeface="Helvetica Neue"/>
              </a:rPr>
              <a:t>特定天氣條件下發生重大事故的機率</a:t>
            </a:r>
            <a:endParaRPr b="1">
              <a:solidFill>
                <a:srgbClr val="D5D5D5"/>
              </a:solidFill>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b="1">
              <a:solidFill>
                <a:srgbClr val="D5D5D5"/>
              </a:solidFill>
              <a:latin typeface="Helvetica Neue"/>
              <a:ea typeface="Helvetica Neue"/>
              <a:cs typeface="Helvetica Neue"/>
              <a:sym typeface="Helvetica Neue"/>
            </a:endParaRPr>
          </a:p>
          <a:p>
            <a:pPr indent="0" lvl="0" marL="0" rtl="0" algn="just">
              <a:lnSpc>
                <a:spcPct val="115000"/>
              </a:lnSpc>
              <a:spcBef>
                <a:spcPts val="0"/>
              </a:spcBef>
              <a:spcAft>
                <a:spcPts val="0"/>
              </a:spcAft>
              <a:buNone/>
            </a:pPr>
            <a:r>
              <a:rPr b="1" lang="en" sz="1500">
                <a:solidFill>
                  <a:srgbClr val="D5D5D5"/>
                </a:solidFill>
                <a:latin typeface="Helvetica Neue"/>
                <a:ea typeface="Helvetica Neue"/>
                <a:cs typeface="Helvetica Neue"/>
                <a:sym typeface="Helvetica Neue"/>
              </a:rPr>
              <a:t>研究範圍：臺灣六都</a:t>
            </a:r>
            <a:endParaRPr b="1" sz="1500">
              <a:solidFill>
                <a:srgbClr val="D5D5D5"/>
              </a:solidFill>
              <a:latin typeface="Helvetica Neue"/>
              <a:ea typeface="Helvetica Neue"/>
              <a:cs typeface="Helvetica Neue"/>
              <a:sym typeface="Helvetica Neue"/>
            </a:endParaRPr>
          </a:p>
          <a:p>
            <a:pPr indent="0" lvl="0" marL="457200" rtl="0" algn="just">
              <a:lnSpc>
                <a:spcPct val="115000"/>
              </a:lnSpc>
              <a:spcBef>
                <a:spcPts val="0"/>
              </a:spcBef>
              <a:spcAft>
                <a:spcPts val="0"/>
              </a:spcAft>
              <a:buNone/>
            </a:pPr>
            <a:r>
              <a:rPr b="1" lang="en" sz="1300">
                <a:solidFill>
                  <a:srgbClr val="D5D5D5"/>
                </a:solidFill>
                <a:latin typeface="Helvetica Neue"/>
                <a:ea typeface="Helvetica Neue"/>
                <a:cs typeface="Helvetica Neue"/>
                <a:sym typeface="Helvetica Neue"/>
              </a:rPr>
              <a:t>　　</a:t>
            </a:r>
            <a:r>
              <a:rPr b="1" lang="en">
                <a:solidFill>
                  <a:srgbClr val="D5D5D5"/>
                </a:solidFill>
                <a:latin typeface="Helvetica Neue"/>
                <a:ea typeface="Helvetica Neue"/>
                <a:cs typeface="Helvetica Neue"/>
                <a:sym typeface="Helvetica Neue"/>
              </a:rPr>
              <a:t>(</a:t>
            </a:r>
            <a:r>
              <a:rPr b="1" lang="en">
                <a:solidFill>
                  <a:schemeClr val="lt2"/>
                </a:solidFill>
                <a:latin typeface="Helvetica Neue"/>
                <a:ea typeface="Helvetica Neue"/>
                <a:cs typeface="Helvetica Neue"/>
                <a:sym typeface="Helvetica Neue"/>
              </a:rPr>
              <a:t>臺北、新北、桃園、臺中、臺南、高雄</a:t>
            </a:r>
            <a:r>
              <a:rPr b="1" lang="en">
                <a:solidFill>
                  <a:srgbClr val="D5D5D5"/>
                </a:solidFill>
                <a:latin typeface="Helvetica Neue"/>
                <a:ea typeface="Helvetica Neue"/>
                <a:cs typeface="Helvetica Neue"/>
                <a:sym typeface="Helvetica Neue"/>
              </a:rPr>
              <a:t>)</a:t>
            </a:r>
            <a:endParaRPr b="1">
              <a:solidFill>
                <a:srgbClr val="D5D5D5"/>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8E7"/>
        </a:solidFill>
      </p:bgPr>
    </p:bg>
    <p:spTree>
      <p:nvGrpSpPr>
        <p:cNvPr id="624" name="Shape 624"/>
        <p:cNvGrpSpPr/>
        <p:nvPr/>
      </p:nvGrpSpPr>
      <p:grpSpPr>
        <a:xfrm>
          <a:off x="0" y="0"/>
          <a:ext cx="0" cy="0"/>
          <a:chOff x="0" y="0"/>
          <a:chExt cx="0" cy="0"/>
        </a:xfrm>
      </p:grpSpPr>
      <p:pic>
        <p:nvPicPr>
          <p:cNvPr descr="photo-1553522094-5b6c3749c634.jpeg" id="625" name="Google Shape;625;p48"/>
          <p:cNvPicPr preferRelativeResize="0"/>
          <p:nvPr/>
        </p:nvPicPr>
        <p:blipFill rotWithShape="1">
          <a:blip r:embed="rId3">
            <a:alphaModFix/>
          </a:blip>
          <a:srcRect b="0" l="0" r="0" t="0"/>
          <a:stretch/>
        </p:blipFill>
        <p:spPr>
          <a:xfrm>
            <a:off x="3699352" y="0"/>
            <a:ext cx="7715251" cy="5143501"/>
          </a:xfrm>
          <a:prstGeom prst="rect">
            <a:avLst/>
          </a:prstGeom>
          <a:noFill/>
          <a:ln>
            <a:noFill/>
          </a:ln>
        </p:spPr>
      </p:pic>
      <p:sp>
        <p:nvSpPr>
          <p:cNvPr id="626" name="Google Shape;626;p48"/>
          <p:cNvSpPr/>
          <p:nvPr/>
        </p:nvSpPr>
        <p:spPr>
          <a:xfrm>
            <a:off x="-6792103" y="-135537"/>
            <a:ext cx="13877514" cy="5897934"/>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627" name="Google Shape;627;p48"/>
          <p:cNvPicPr preferRelativeResize="0"/>
          <p:nvPr/>
        </p:nvPicPr>
        <p:blipFill>
          <a:blip r:embed="rId4">
            <a:alphaModFix/>
          </a:blip>
          <a:stretch>
            <a:fillRect/>
          </a:stretch>
        </p:blipFill>
        <p:spPr>
          <a:xfrm>
            <a:off x="-18288" y="4910328"/>
            <a:ext cx="9144003" cy="299145"/>
          </a:xfrm>
          <a:prstGeom prst="rect">
            <a:avLst/>
          </a:prstGeom>
          <a:noFill/>
          <a:ln>
            <a:noFill/>
          </a:ln>
        </p:spPr>
      </p:pic>
      <p:sp>
        <p:nvSpPr>
          <p:cNvPr id="628" name="Google Shape;628;p48"/>
          <p:cNvSpPr txBox="1"/>
          <p:nvPr/>
        </p:nvSpPr>
        <p:spPr>
          <a:xfrm>
            <a:off x="113900" y="245425"/>
            <a:ext cx="2202000" cy="360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935"/>
              <a:buNone/>
            </a:pPr>
            <a:r>
              <a:rPr b="1" lang="en" sz="1660">
                <a:solidFill>
                  <a:srgbClr val="424242"/>
                </a:solidFill>
                <a:latin typeface="Helvetica Neue"/>
                <a:ea typeface="Helvetica Neue"/>
                <a:cs typeface="Helvetica Neue"/>
                <a:sym typeface="Helvetica Neue"/>
              </a:rPr>
              <a:t>HADOOP 儲存空間</a:t>
            </a:r>
            <a:endParaRPr b="1" sz="1660">
              <a:solidFill>
                <a:srgbClr val="424242"/>
              </a:solidFill>
              <a:latin typeface="Helvetica Neue"/>
              <a:ea typeface="Helvetica Neue"/>
              <a:cs typeface="Helvetica Neue"/>
              <a:sym typeface="Helvetica Neue"/>
            </a:endParaRPr>
          </a:p>
        </p:txBody>
      </p:sp>
      <p:pic>
        <p:nvPicPr>
          <p:cNvPr id="629" name="Google Shape;629;p48"/>
          <p:cNvPicPr preferRelativeResize="0"/>
          <p:nvPr/>
        </p:nvPicPr>
        <p:blipFill>
          <a:blip r:embed="rId5">
            <a:alphaModFix/>
          </a:blip>
          <a:stretch>
            <a:fillRect/>
          </a:stretch>
        </p:blipFill>
        <p:spPr>
          <a:xfrm rot="-107977">
            <a:off x="2262047" y="-345558"/>
            <a:ext cx="2248380" cy="1573417"/>
          </a:xfrm>
          <a:prstGeom prst="rect">
            <a:avLst/>
          </a:prstGeom>
          <a:noFill/>
          <a:ln>
            <a:noFill/>
          </a:ln>
        </p:spPr>
      </p:pic>
      <p:sp>
        <p:nvSpPr>
          <p:cNvPr id="630" name="Google Shape;630;p48"/>
          <p:cNvSpPr txBox="1"/>
          <p:nvPr/>
        </p:nvSpPr>
        <p:spPr>
          <a:xfrm>
            <a:off x="450250" y="1098900"/>
            <a:ext cx="43956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latin typeface="Helvetica Neue"/>
                <a:ea typeface="Helvetica Neue"/>
                <a:cs typeface="Helvetica Neue"/>
                <a:sym typeface="Helvetica Neue"/>
              </a:rPr>
              <a:t>HDFS-SITE</a:t>
            </a:r>
            <a:endParaRPr b="1" sz="1600">
              <a:latin typeface="Helvetica Neue"/>
              <a:ea typeface="Helvetica Neue"/>
              <a:cs typeface="Helvetica Neue"/>
              <a:sym typeface="Helvetica Neue"/>
            </a:endParaRPr>
          </a:p>
          <a:p>
            <a:pPr indent="-330200" lvl="0" marL="457200" rtl="0" algn="l">
              <a:lnSpc>
                <a:spcPct val="115000"/>
              </a:lnSpc>
              <a:spcBef>
                <a:spcPts val="0"/>
              </a:spcBef>
              <a:spcAft>
                <a:spcPts val="0"/>
              </a:spcAft>
              <a:buSzPts val="1600"/>
              <a:buFont typeface="Helvetica Neue"/>
              <a:buChar char="-"/>
            </a:pPr>
            <a:r>
              <a:rPr b="1" lang="en" sz="1600">
                <a:latin typeface="Helvetica Neue"/>
                <a:ea typeface="Helvetica Neue"/>
                <a:cs typeface="Helvetica Neue"/>
                <a:sym typeface="Helvetica Neue"/>
              </a:rPr>
              <a:t>每一個 Block 儲存為 3 份</a:t>
            </a:r>
            <a:endParaRPr b="1" sz="1600">
              <a:latin typeface="Helvetica Neue"/>
              <a:ea typeface="Helvetica Neue"/>
              <a:cs typeface="Helvetica Neue"/>
              <a:sym typeface="Helvetica Neue"/>
            </a:endParaRPr>
          </a:p>
        </p:txBody>
      </p:sp>
      <p:pic>
        <p:nvPicPr>
          <p:cNvPr id="631" name="Google Shape;631;p48"/>
          <p:cNvPicPr preferRelativeResize="0"/>
          <p:nvPr/>
        </p:nvPicPr>
        <p:blipFill>
          <a:blip r:embed="rId6">
            <a:alphaModFix/>
          </a:blip>
          <a:stretch>
            <a:fillRect/>
          </a:stretch>
        </p:blipFill>
        <p:spPr>
          <a:xfrm>
            <a:off x="76825" y="1988704"/>
            <a:ext cx="6315350" cy="1949950"/>
          </a:xfrm>
          <a:prstGeom prst="rect">
            <a:avLst/>
          </a:prstGeom>
          <a:noFill/>
          <a:ln>
            <a:noFill/>
          </a:ln>
        </p:spPr>
      </p:pic>
      <p:grpSp>
        <p:nvGrpSpPr>
          <p:cNvPr id="632" name="Google Shape;632;p48"/>
          <p:cNvGrpSpPr/>
          <p:nvPr/>
        </p:nvGrpSpPr>
        <p:grpSpPr>
          <a:xfrm>
            <a:off x="7039652" y="-150497"/>
            <a:ext cx="2011644" cy="2011644"/>
            <a:chOff x="7039800" y="-150500"/>
            <a:chExt cx="1728216" cy="1728216"/>
          </a:xfrm>
        </p:grpSpPr>
        <p:pic>
          <p:nvPicPr>
            <p:cNvPr id="633" name="Google Shape;633;p48"/>
            <p:cNvPicPr preferRelativeResize="0"/>
            <p:nvPr/>
          </p:nvPicPr>
          <p:blipFill>
            <a:blip r:embed="rId7">
              <a:alphaModFix/>
            </a:blip>
            <a:stretch>
              <a:fillRect/>
            </a:stretch>
          </p:blipFill>
          <p:spPr>
            <a:xfrm>
              <a:off x="7039800" y="-150500"/>
              <a:ext cx="1728216" cy="1728216"/>
            </a:xfrm>
            <a:prstGeom prst="rect">
              <a:avLst/>
            </a:prstGeom>
            <a:noFill/>
            <a:ln>
              <a:noFill/>
            </a:ln>
          </p:spPr>
        </p:pic>
        <p:sp>
          <p:nvSpPr>
            <p:cNvPr id="634" name="Google Shape;634;p48"/>
            <p:cNvSpPr txBox="1"/>
            <p:nvPr/>
          </p:nvSpPr>
          <p:spPr>
            <a:xfrm>
              <a:off x="7511809" y="85472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林少威</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8E7"/>
        </a:solidFill>
      </p:bgPr>
    </p:bg>
    <p:spTree>
      <p:nvGrpSpPr>
        <p:cNvPr id="638" name="Shape 638"/>
        <p:cNvGrpSpPr/>
        <p:nvPr/>
      </p:nvGrpSpPr>
      <p:grpSpPr>
        <a:xfrm>
          <a:off x="0" y="0"/>
          <a:ext cx="0" cy="0"/>
          <a:chOff x="0" y="0"/>
          <a:chExt cx="0" cy="0"/>
        </a:xfrm>
      </p:grpSpPr>
      <p:pic>
        <p:nvPicPr>
          <p:cNvPr descr="photo-1553522094-5b6c3749c634.jpeg" id="639" name="Google Shape;639;p49"/>
          <p:cNvPicPr preferRelativeResize="0"/>
          <p:nvPr/>
        </p:nvPicPr>
        <p:blipFill rotWithShape="1">
          <a:blip r:embed="rId3">
            <a:alphaModFix/>
          </a:blip>
          <a:srcRect b="0" l="0" r="0" t="0"/>
          <a:stretch/>
        </p:blipFill>
        <p:spPr>
          <a:xfrm>
            <a:off x="3699352" y="0"/>
            <a:ext cx="7715251" cy="5143501"/>
          </a:xfrm>
          <a:prstGeom prst="rect">
            <a:avLst/>
          </a:prstGeom>
          <a:noFill/>
          <a:ln>
            <a:noFill/>
          </a:ln>
        </p:spPr>
      </p:pic>
      <p:sp>
        <p:nvSpPr>
          <p:cNvPr id="640" name="Google Shape;640;p49"/>
          <p:cNvSpPr/>
          <p:nvPr/>
        </p:nvSpPr>
        <p:spPr>
          <a:xfrm>
            <a:off x="-6792103" y="-135537"/>
            <a:ext cx="13877514" cy="5897934"/>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41" name="Google Shape;641;p49"/>
          <p:cNvSpPr txBox="1"/>
          <p:nvPr/>
        </p:nvSpPr>
        <p:spPr>
          <a:xfrm>
            <a:off x="113900" y="245425"/>
            <a:ext cx="2202000" cy="360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935"/>
              <a:buNone/>
            </a:pPr>
            <a:r>
              <a:rPr b="1" lang="en" sz="1660">
                <a:solidFill>
                  <a:srgbClr val="424242"/>
                </a:solidFill>
                <a:latin typeface="Helvetica Neue"/>
                <a:ea typeface="Helvetica Neue"/>
                <a:cs typeface="Helvetica Neue"/>
                <a:sym typeface="Helvetica Neue"/>
              </a:rPr>
              <a:t>HADOOP 運算資源</a:t>
            </a:r>
            <a:endParaRPr b="1" sz="1660">
              <a:solidFill>
                <a:srgbClr val="424242"/>
              </a:solidFill>
              <a:latin typeface="Helvetica Neue"/>
              <a:ea typeface="Helvetica Neue"/>
              <a:cs typeface="Helvetica Neue"/>
              <a:sym typeface="Helvetica Neue"/>
            </a:endParaRPr>
          </a:p>
        </p:txBody>
      </p:sp>
      <p:pic>
        <p:nvPicPr>
          <p:cNvPr id="642" name="Google Shape;642;p49"/>
          <p:cNvPicPr preferRelativeResize="0"/>
          <p:nvPr/>
        </p:nvPicPr>
        <p:blipFill>
          <a:blip r:embed="rId4">
            <a:alphaModFix/>
          </a:blip>
          <a:stretch>
            <a:fillRect/>
          </a:stretch>
        </p:blipFill>
        <p:spPr>
          <a:xfrm>
            <a:off x="2069555" y="-217655"/>
            <a:ext cx="2202000" cy="1329052"/>
          </a:xfrm>
          <a:prstGeom prst="rect">
            <a:avLst/>
          </a:prstGeom>
          <a:noFill/>
          <a:ln>
            <a:noFill/>
          </a:ln>
        </p:spPr>
      </p:pic>
      <p:sp>
        <p:nvSpPr>
          <p:cNvPr id="643" name="Google Shape;643;p49"/>
          <p:cNvSpPr txBox="1"/>
          <p:nvPr/>
        </p:nvSpPr>
        <p:spPr>
          <a:xfrm>
            <a:off x="235800" y="1111400"/>
            <a:ext cx="4972200" cy="1108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500">
                <a:latin typeface="Helvetica Neue"/>
                <a:ea typeface="Helvetica Neue"/>
                <a:cs typeface="Helvetica Neue"/>
                <a:sym typeface="Helvetica Neue"/>
              </a:rPr>
              <a:t>YARN </a:t>
            </a:r>
            <a:endParaRPr b="1" sz="1500">
              <a:latin typeface="Helvetica Neue"/>
              <a:ea typeface="Helvetica Neue"/>
              <a:cs typeface="Helvetica Neue"/>
              <a:sym typeface="Helvetica Neue"/>
            </a:endParaRPr>
          </a:p>
          <a:p>
            <a:pPr indent="-323850" lvl="0" marL="457200" rtl="0" algn="l">
              <a:lnSpc>
                <a:spcPct val="150000"/>
              </a:lnSpc>
              <a:spcBef>
                <a:spcPts val="0"/>
              </a:spcBef>
              <a:spcAft>
                <a:spcPts val="0"/>
              </a:spcAft>
              <a:buSzPts val="1500"/>
              <a:buFont typeface="Helvetica Neue"/>
              <a:buChar char="-"/>
            </a:pPr>
            <a:r>
              <a:rPr b="1" lang="en" sz="1500">
                <a:latin typeface="Helvetica Neue"/>
                <a:ea typeface="Helvetica Neue"/>
                <a:cs typeface="Helvetica Neue"/>
                <a:sym typeface="Helvetica Neue"/>
              </a:rPr>
              <a:t>8 台 worker 設定每台提供 8 顆 core、9 G RAM</a:t>
            </a:r>
            <a:endParaRPr b="1" sz="1500">
              <a:latin typeface="Helvetica Neue"/>
              <a:ea typeface="Helvetica Neue"/>
              <a:cs typeface="Helvetica Neue"/>
              <a:sym typeface="Helvetica Neue"/>
            </a:endParaRPr>
          </a:p>
          <a:p>
            <a:pPr indent="-323850" lvl="0" marL="457200" rtl="0" algn="l">
              <a:lnSpc>
                <a:spcPct val="150000"/>
              </a:lnSpc>
              <a:spcBef>
                <a:spcPts val="0"/>
              </a:spcBef>
              <a:spcAft>
                <a:spcPts val="0"/>
              </a:spcAft>
              <a:buSzPts val="1500"/>
              <a:buFont typeface="Helvetica Neue"/>
              <a:buChar char="-"/>
            </a:pPr>
            <a:r>
              <a:rPr b="1" lang="en" sz="1500">
                <a:latin typeface="Helvetica Neue"/>
                <a:ea typeface="Helvetica Neue"/>
                <a:cs typeface="Helvetica Neue"/>
                <a:sym typeface="Helvetica Neue"/>
              </a:rPr>
              <a:t>共計 64顆 core、72 G RAM</a:t>
            </a:r>
            <a:endParaRPr b="1" sz="1500">
              <a:latin typeface="Helvetica Neue"/>
              <a:ea typeface="Helvetica Neue"/>
              <a:cs typeface="Helvetica Neue"/>
              <a:sym typeface="Helvetica Neue"/>
            </a:endParaRPr>
          </a:p>
        </p:txBody>
      </p:sp>
      <p:pic>
        <p:nvPicPr>
          <p:cNvPr id="644" name="Google Shape;644;p49"/>
          <p:cNvPicPr preferRelativeResize="0"/>
          <p:nvPr/>
        </p:nvPicPr>
        <p:blipFill>
          <a:blip r:embed="rId5">
            <a:alphaModFix/>
          </a:blip>
          <a:stretch>
            <a:fillRect/>
          </a:stretch>
        </p:blipFill>
        <p:spPr>
          <a:xfrm>
            <a:off x="293675" y="986950"/>
            <a:ext cx="6322449" cy="3752575"/>
          </a:xfrm>
          <a:prstGeom prst="rect">
            <a:avLst/>
          </a:prstGeom>
          <a:noFill/>
          <a:ln>
            <a:noFill/>
          </a:ln>
        </p:spPr>
      </p:pic>
      <p:pic>
        <p:nvPicPr>
          <p:cNvPr id="645" name="Google Shape;645;p49"/>
          <p:cNvPicPr preferRelativeResize="0"/>
          <p:nvPr/>
        </p:nvPicPr>
        <p:blipFill>
          <a:blip r:embed="rId6">
            <a:alphaModFix/>
          </a:blip>
          <a:stretch>
            <a:fillRect/>
          </a:stretch>
        </p:blipFill>
        <p:spPr>
          <a:xfrm>
            <a:off x="-18288" y="4910328"/>
            <a:ext cx="9144003" cy="299145"/>
          </a:xfrm>
          <a:prstGeom prst="rect">
            <a:avLst/>
          </a:prstGeom>
          <a:noFill/>
          <a:ln>
            <a:noFill/>
          </a:ln>
        </p:spPr>
      </p:pic>
      <p:grpSp>
        <p:nvGrpSpPr>
          <p:cNvPr id="646" name="Google Shape;646;p49"/>
          <p:cNvGrpSpPr/>
          <p:nvPr/>
        </p:nvGrpSpPr>
        <p:grpSpPr>
          <a:xfrm>
            <a:off x="7039652" y="-150497"/>
            <a:ext cx="2011644" cy="2011644"/>
            <a:chOff x="7039800" y="-150500"/>
            <a:chExt cx="1728216" cy="1728216"/>
          </a:xfrm>
        </p:grpSpPr>
        <p:pic>
          <p:nvPicPr>
            <p:cNvPr id="647" name="Google Shape;647;p49"/>
            <p:cNvPicPr preferRelativeResize="0"/>
            <p:nvPr/>
          </p:nvPicPr>
          <p:blipFill>
            <a:blip r:embed="rId7">
              <a:alphaModFix/>
            </a:blip>
            <a:stretch>
              <a:fillRect/>
            </a:stretch>
          </p:blipFill>
          <p:spPr>
            <a:xfrm>
              <a:off x="7039800" y="-150500"/>
              <a:ext cx="1728216" cy="1728216"/>
            </a:xfrm>
            <a:prstGeom prst="rect">
              <a:avLst/>
            </a:prstGeom>
            <a:noFill/>
            <a:ln>
              <a:noFill/>
            </a:ln>
          </p:spPr>
        </p:pic>
        <p:sp>
          <p:nvSpPr>
            <p:cNvPr id="648" name="Google Shape;648;p49"/>
            <p:cNvSpPr txBox="1"/>
            <p:nvPr/>
          </p:nvSpPr>
          <p:spPr>
            <a:xfrm>
              <a:off x="7511809" y="85472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林少威</a:t>
              </a:r>
              <a:endParaRPr b="1" sz="1200">
                <a:solidFill>
                  <a:schemeClr val="lt1"/>
                </a:solidFill>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8E7"/>
        </a:solidFill>
      </p:bgPr>
    </p:bg>
    <p:spTree>
      <p:nvGrpSpPr>
        <p:cNvPr id="652" name="Shape 652"/>
        <p:cNvGrpSpPr/>
        <p:nvPr/>
      </p:nvGrpSpPr>
      <p:grpSpPr>
        <a:xfrm>
          <a:off x="0" y="0"/>
          <a:ext cx="0" cy="0"/>
          <a:chOff x="0" y="0"/>
          <a:chExt cx="0" cy="0"/>
        </a:xfrm>
      </p:grpSpPr>
      <p:pic>
        <p:nvPicPr>
          <p:cNvPr descr="photo-1553522094-5b6c3749c634.jpeg" id="653" name="Google Shape;653;p50"/>
          <p:cNvPicPr preferRelativeResize="0"/>
          <p:nvPr/>
        </p:nvPicPr>
        <p:blipFill rotWithShape="1">
          <a:blip r:embed="rId3">
            <a:alphaModFix/>
          </a:blip>
          <a:srcRect b="0" l="0" r="0" t="0"/>
          <a:stretch/>
        </p:blipFill>
        <p:spPr>
          <a:xfrm>
            <a:off x="3699352" y="0"/>
            <a:ext cx="7715251" cy="5143501"/>
          </a:xfrm>
          <a:prstGeom prst="rect">
            <a:avLst/>
          </a:prstGeom>
          <a:noFill/>
          <a:ln>
            <a:noFill/>
          </a:ln>
        </p:spPr>
      </p:pic>
      <p:sp>
        <p:nvSpPr>
          <p:cNvPr id="654" name="Google Shape;654;p50"/>
          <p:cNvSpPr/>
          <p:nvPr/>
        </p:nvSpPr>
        <p:spPr>
          <a:xfrm>
            <a:off x="-6792103" y="-135537"/>
            <a:ext cx="13877514" cy="5897934"/>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55" name="Google Shape;655;p50"/>
          <p:cNvSpPr txBox="1"/>
          <p:nvPr/>
        </p:nvSpPr>
        <p:spPr>
          <a:xfrm>
            <a:off x="113900" y="245425"/>
            <a:ext cx="2202000" cy="360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935"/>
              <a:buNone/>
            </a:pPr>
            <a:r>
              <a:rPr b="1" lang="en" sz="1660">
                <a:solidFill>
                  <a:srgbClr val="424242"/>
                </a:solidFill>
                <a:latin typeface="Helvetica Neue"/>
                <a:ea typeface="Helvetica Neue"/>
                <a:cs typeface="Helvetica Neue"/>
                <a:sym typeface="Helvetica Neue"/>
              </a:rPr>
              <a:t>HADOOP 運算資源</a:t>
            </a:r>
            <a:endParaRPr b="1" sz="1660">
              <a:solidFill>
                <a:srgbClr val="424242"/>
              </a:solidFill>
              <a:latin typeface="Helvetica Neue"/>
              <a:ea typeface="Helvetica Neue"/>
              <a:cs typeface="Helvetica Neue"/>
              <a:sym typeface="Helvetica Neue"/>
            </a:endParaRPr>
          </a:p>
        </p:txBody>
      </p:sp>
      <p:pic>
        <p:nvPicPr>
          <p:cNvPr id="656" name="Google Shape;656;p50"/>
          <p:cNvPicPr preferRelativeResize="0"/>
          <p:nvPr/>
        </p:nvPicPr>
        <p:blipFill>
          <a:blip r:embed="rId4">
            <a:alphaModFix/>
          </a:blip>
          <a:stretch>
            <a:fillRect/>
          </a:stretch>
        </p:blipFill>
        <p:spPr>
          <a:xfrm>
            <a:off x="2069555" y="-217655"/>
            <a:ext cx="2202000" cy="1329052"/>
          </a:xfrm>
          <a:prstGeom prst="rect">
            <a:avLst/>
          </a:prstGeom>
          <a:noFill/>
          <a:ln>
            <a:noFill/>
          </a:ln>
        </p:spPr>
      </p:pic>
      <p:sp>
        <p:nvSpPr>
          <p:cNvPr id="657" name="Google Shape;657;p50"/>
          <p:cNvSpPr txBox="1"/>
          <p:nvPr/>
        </p:nvSpPr>
        <p:spPr>
          <a:xfrm>
            <a:off x="176400" y="802800"/>
            <a:ext cx="43956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Helvetica Neue"/>
                <a:ea typeface="Helvetica Neue"/>
                <a:cs typeface="Helvetica Neue"/>
                <a:sym typeface="Helvetica Neue"/>
              </a:rPr>
              <a:t>YARN-SITE Container </a:t>
            </a:r>
            <a:r>
              <a:rPr lang="en">
                <a:latin typeface="Helvetica Neue"/>
                <a:ea typeface="Helvetica Neue"/>
                <a:cs typeface="Helvetica Neue"/>
                <a:sym typeface="Helvetica Neue"/>
              </a:rPr>
              <a:t>配置：</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Core                      - RAM</a:t>
            </a:r>
            <a:endParaRPr>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a:latin typeface="Helvetica Neue"/>
                <a:ea typeface="Helvetica Neue"/>
                <a:cs typeface="Helvetica Neue"/>
                <a:sym typeface="Helvetica Neue"/>
              </a:rPr>
              <a:t>最低使用 1 顆          最低使用 512M</a:t>
            </a:r>
            <a:endParaRPr>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a:latin typeface="Helvetica Neue"/>
                <a:ea typeface="Helvetica Neue"/>
                <a:cs typeface="Helvetica Neue"/>
                <a:sym typeface="Helvetica Neue"/>
              </a:rPr>
              <a:t>最高使用 2 顆          最高使用 3072M</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658" name="Google Shape;658;p50"/>
          <p:cNvPicPr preferRelativeResize="0"/>
          <p:nvPr/>
        </p:nvPicPr>
        <p:blipFill>
          <a:blip r:embed="rId5">
            <a:alphaModFix/>
          </a:blip>
          <a:stretch>
            <a:fillRect/>
          </a:stretch>
        </p:blipFill>
        <p:spPr>
          <a:xfrm>
            <a:off x="367400" y="1937625"/>
            <a:ext cx="5318625" cy="2842900"/>
          </a:xfrm>
          <a:prstGeom prst="rect">
            <a:avLst/>
          </a:prstGeom>
          <a:noFill/>
          <a:ln>
            <a:noFill/>
          </a:ln>
        </p:spPr>
      </p:pic>
      <p:pic>
        <p:nvPicPr>
          <p:cNvPr id="659" name="Google Shape;659;p50"/>
          <p:cNvPicPr preferRelativeResize="0"/>
          <p:nvPr/>
        </p:nvPicPr>
        <p:blipFill>
          <a:blip r:embed="rId6">
            <a:alphaModFix/>
          </a:blip>
          <a:stretch>
            <a:fillRect/>
          </a:stretch>
        </p:blipFill>
        <p:spPr>
          <a:xfrm>
            <a:off x="-18288" y="4910328"/>
            <a:ext cx="9144003" cy="299145"/>
          </a:xfrm>
          <a:prstGeom prst="rect">
            <a:avLst/>
          </a:prstGeom>
          <a:noFill/>
          <a:ln>
            <a:noFill/>
          </a:ln>
        </p:spPr>
      </p:pic>
      <p:grpSp>
        <p:nvGrpSpPr>
          <p:cNvPr id="660" name="Google Shape;660;p50"/>
          <p:cNvGrpSpPr/>
          <p:nvPr/>
        </p:nvGrpSpPr>
        <p:grpSpPr>
          <a:xfrm>
            <a:off x="7039652" y="-150497"/>
            <a:ext cx="2011644" cy="2011644"/>
            <a:chOff x="7039800" y="-150500"/>
            <a:chExt cx="1728216" cy="1728216"/>
          </a:xfrm>
        </p:grpSpPr>
        <p:pic>
          <p:nvPicPr>
            <p:cNvPr id="661" name="Google Shape;661;p50"/>
            <p:cNvPicPr preferRelativeResize="0"/>
            <p:nvPr/>
          </p:nvPicPr>
          <p:blipFill>
            <a:blip r:embed="rId7">
              <a:alphaModFix/>
            </a:blip>
            <a:stretch>
              <a:fillRect/>
            </a:stretch>
          </p:blipFill>
          <p:spPr>
            <a:xfrm>
              <a:off x="7039800" y="-150500"/>
              <a:ext cx="1728216" cy="1728216"/>
            </a:xfrm>
            <a:prstGeom prst="rect">
              <a:avLst/>
            </a:prstGeom>
            <a:noFill/>
            <a:ln>
              <a:noFill/>
            </a:ln>
          </p:spPr>
        </p:pic>
        <p:sp>
          <p:nvSpPr>
            <p:cNvPr id="662" name="Google Shape;662;p50"/>
            <p:cNvSpPr txBox="1"/>
            <p:nvPr/>
          </p:nvSpPr>
          <p:spPr>
            <a:xfrm>
              <a:off x="7511809" y="85472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林少威</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8E7"/>
        </a:solidFill>
      </p:bgPr>
    </p:bg>
    <p:spTree>
      <p:nvGrpSpPr>
        <p:cNvPr id="666" name="Shape 666"/>
        <p:cNvGrpSpPr/>
        <p:nvPr/>
      </p:nvGrpSpPr>
      <p:grpSpPr>
        <a:xfrm>
          <a:off x="0" y="0"/>
          <a:ext cx="0" cy="0"/>
          <a:chOff x="0" y="0"/>
          <a:chExt cx="0" cy="0"/>
        </a:xfrm>
      </p:grpSpPr>
      <p:pic>
        <p:nvPicPr>
          <p:cNvPr descr="photo-1553522094-5b6c3749c634.jpeg" id="667" name="Google Shape;667;p51"/>
          <p:cNvPicPr preferRelativeResize="0"/>
          <p:nvPr/>
        </p:nvPicPr>
        <p:blipFill rotWithShape="1">
          <a:blip r:embed="rId3">
            <a:alphaModFix/>
          </a:blip>
          <a:srcRect b="0" l="0" r="0" t="0"/>
          <a:stretch/>
        </p:blipFill>
        <p:spPr>
          <a:xfrm>
            <a:off x="3699352" y="0"/>
            <a:ext cx="7715251" cy="5143501"/>
          </a:xfrm>
          <a:prstGeom prst="rect">
            <a:avLst/>
          </a:prstGeom>
          <a:noFill/>
          <a:ln>
            <a:noFill/>
          </a:ln>
        </p:spPr>
      </p:pic>
      <p:sp>
        <p:nvSpPr>
          <p:cNvPr id="668" name="Google Shape;668;p51"/>
          <p:cNvSpPr/>
          <p:nvPr/>
        </p:nvSpPr>
        <p:spPr>
          <a:xfrm>
            <a:off x="-6792103" y="-135537"/>
            <a:ext cx="13877514" cy="5897934"/>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69" name="Google Shape;669;p51"/>
          <p:cNvSpPr txBox="1"/>
          <p:nvPr/>
        </p:nvSpPr>
        <p:spPr>
          <a:xfrm>
            <a:off x="244575" y="53950"/>
            <a:ext cx="440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Helvetica Neue"/>
                <a:ea typeface="Helvetica Neue"/>
                <a:cs typeface="Helvetica Neue"/>
                <a:sym typeface="Helvetica Neue"/>
              </a:rPr>
              <a:t>Hadoop </a:t>
            </a:r>
            <a:r>
              <a:rPr b="1" lang="en" sz="1800">
                <a:latin typeface="Helvetica Neue"/>
                <a:ea typeface="Helvetica Neue"/>
                <a:cs typeface="Helvetica Neue"/>
                <a:sym typeface="Helvetica Neue"/>
              </a:rPr>
              <a:t>叢集效能測試 </a:t>
            </a:r>
            <a:endParaRPr b="1" sz="1800">
              <a:latin typeface="Helvetica Neue"/>
              <a:ea typeface="Helvetica Neue"/>
              <a:cs typeface="Helvetica Neue"/>
              <a:sym typeface="Helvetica Neue"/>
            </a:endParaRPr>
          </a:p>
        </p:txBody>
      </p:sp>
      <p:sp>
        <p:nvSpPr>
          <p:cNvPr id="670" name="Google Shape;670;p51"/>
          <p:cNvSpPr txBox="1"/>
          <p:nvPr/>
        </p:nvSpPr>
        <p:spPr>
          <a:xfrm>
            <a:off x="2358675" y="3123163"/>
            <a:ext cx="20223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Helvetica Neue"/>
                <a:ea typeface="Helvetica Neue"/>
                <a:cs typeface="Helvetica Neue"/>
                <a:sym typeface="Helvetica Neue"/>
              </a:rPr>
              <a:t>叢集比單機效能高約 </a:t>
            </a:r>
            <a:r>
              <a:rPr b="1" lang="en" sz="3000">
                <a:solidFill>
                  <a:srgbClr val="FF0000"/>
                </a:solidFill>
                <a:latin typeface="Helvetica Neue"/>
                <a:ea typeface="Helvetica Neue"/>
                <a:cs typeface="Helvetica Neue"/>
                <a:sym typeface="Helvetica Neue"/>
              </a:rPr>
              <a:t>2.25</a:t>
            </a:r>
            <a:r>
              <a:rPr b="1" lang="en" sz="2700">
                <a:latin typeface="Helvetica Neue"/>
                <a:ea typeface="Helvetica Neue"/>
                <a:cs typeface="Helvetica Neue"/>
                <a:sym typeface="Helvetica Neue"/>
              </a:rPr>
              <a:t> </a:t>
            </a:r>
            <a:r>
              <a:rPr b="1" lang="en" sz="1700">
                <a:latin typeface="Helvetica Neue"/>
                <a:ea typeface="Helvetica Neue"/>
                <a:cs typeface="Helvetica Neue"/>
                <a:sym typeface="Helvetica Neue"/>
              </a:rPr>
              <a:t>倍</a:t>
            </a:r>
            <a:endParaRPr b="1" sz="1700">
              <a:latin typeface="Helvetica Neue"/>
              <a:ea typeface="Helvetica Neue"/>
              <a:cs typeface="Helvetica Neue"/>
              <a:sym typeface="Helvetica Neue"/>
            </a:endParaRPr>
          </a:p>
        </p:txBody>
      </p:sp>
      <p:pic>
        <p:nvPicPr>
          <p:cNvPr id="671" name="Google Shape;671;p51"/>
          <p:cNvPicPr preferRelativeResize="0"/>
          <p:nvPr/>
        </p:nvPicPr>
        <p:blipFill>
          <a:blip r:embed="rId4">
            <a:alphaModFix/>
          </a:blip>
          <a:stretch>
            <a:fillRect/>
          </a:stretch>
        </p:blipFill>
        <p:spPr>
          <a:xfrm>
            <a:off x="-18288" y="4910328"/>
            <a:ext cx="9144003" cy="299145"/>
          </a:xfrm>
          <a:prstGeom prst="rect">
            <a:avLst/>
          </a:prstGeom>
          <a:noFill/>
          <a:ln>
            <a:noFill/>
          </a:ln>
        </p:spPr>
      </p:pic>
      <p:graphicFrame>
        <p:nvGraphicFramePr>
          <p:cNvPr id="672" name="Google Shape;672;p51"/>
          <p:cNvGraphicFramePr/>
          <p:nvPr/>
        </p:nvGraphicFramePr>
        <p:xfrm>
          <a:off x="763450" y="1577750"/>
          <a:ext cx="3000000" cy="3000000"/>
        </p:xfrm>
        <a:graphic>
          <a:graphicData uri="http://schemas.openxmlformats.org/drawingml/2006/table">
            <a:tbl>
              <a:tblPr>
                <a:noFill/>
                <a:tableStyleId>{C3F4F5AA-CCD9-4CF4-9B33-C30AF3E4D0AB}</a:tableStyleId>
              </a:tblPr>
              <a:tblGrid>
                <a:gridCol w="1595225"/>
                <a:gridCol w="2754275"/>
              </a:tblGrid>
              <a:tr h="345700">
                <a:tc>
                  <a:txBody>
                    <a:bodyPr/>
                    <a:lstStyle/>
                    <a:p>
                      <a:pPr indent="0" lvl="0" marL="0" rtl="0" algn="l">
                        <a:spcBef>
                          <a:spcPts val="0"/>
                        </a:spcBef>
                        <a:spcAft>
                          <a:spcPts val="0"/>
                        </a:spcAft>
                        <a:buNone/>
                      </a:pPr>
                      <a:r>
                        <a:t/>
                      </a:r>
                      <a:endParaRPr b="1"/>
                    </a:p>
                  </a:txBody>
                  <a:tcPr marT="91425" marB="91425" marR="91425" marL="91425">
                    <a:solidFill>
                      <a:srgbClr val="76A5AF"/>
                    </a:solidFill>
                  </a:tcPr>
                </a:tc>
                <a:tc>
                  <a:txBody>
                    <a:bodyPr/>
                    <a:lstStyle/>
                    <a:p>
                      <a:pPr indent="0" lvl="0" marL="0" rtl="0" algn="ctr">
                        <a:spcBef>
                          <a:spcPts val="0"/>
                        </a:spcBef>
                        <a:spcAft>
                          <a:spcPts val="0"/>
                        </a:spcAft>
                        <a:buNone/>
                      </a:pPr>
                      <a:r>
                        <a:rPr b="1" lang="en">
                          <a:latin typeface="Helvetica Neue"/>
                          <a:ea typeface="Helvetica Neue"/>
                          <a:cs typeface="Helvetica Neue"/>
                          <a:sym typeface="Helvetica Neue"/>
                        </a:rPr>
                        <a:t>讀取效能 (</a:t>
                      </a:r>
                      <a:r>
                        <a:rPr b="1" lang="en">
                          <a:latin typeface="Helvetica Neue"/>
                          <a:ea typeface="Helvetica Neue"/>
                          <a:cs typeface="Helvetica Neue"/>
                          <a:sym typeface="Helvetica Neue"/>
                        </a:rPr>
                        <a:t>事故資料量約1.9 G</a:t>
                      </a:r>
                      <a:r>
                        <a:rPr b="1" lang="en">
                          <a:latin typeface="Helvetica Neue"/>
                          <a:ea typeface="Helvetica Neue"/>
                          <a:cs typeface="Helvetica Neue"/>
                          <a:sym typeface="Helvetica Neue"/>
                        </a:rPr>
                        <a:t>)</a:t>
                      </a:r>
                      <a:endParaRPr b="1"/>
                    </a:p>
                  </a:txBody>
                  <a:tcPr marT="91425" marB="91425" marR="91425" marL="91425" anchor="ctr">
                    <a:solidFill>
                      <a:srgbClr val="76A5AF"/>
                    </a:solidFill>
                  </a:tcPr>
                </a:tc>
              </a:tr>
              <a:tr h="412200">
                <a:tc>
                  <a:txBody>
                    <a:bodyPr/>
                    <a:lstStyle/>
                    <a:p>
                      <a:pPr indent="0" lvl="0" marL="0" rtl="0" algn="ctr">
                        <a:spcBef>
                          <a:spcPts val="0"/>
                        </a:spcBef>
                        <a:spcAft>
                          <a:spcPts val="0"/>
                        </a:spcAft>
                        <a:buNone/>
                      </a:pPr>
                      <a:r>
                        <a:rPr b="1" lang="en" sz="1500"/>
                        <a:t>Local</a:t>
                      </a:r>
                      <a:endParaRPr b="1" sz="1500"/>
                    </a:p>
                  </a:txBody>
                  <a:tcPr marT="91425" marB="91425" marR="91425" marL="91425" anchor="ctr"/>
                </a:tc>
                <a:tc>
                  <a:txBody>
                    <a:bodyPr/>
                    <a:lstStyle/>
                    <a:p>
                      <a:pPr indent="0" lvl="0" marL="0" rtl="0" algn="ctr">
                        <a:spcBef>
                          <a:spcPts val="0"/>
                        </a:spcBef>
                        <a:spcAft>
                          <a:spcPts val="0"/>
                        </a:spcAft>
                        <a:buNone/>
                      </a:pPr>
                      <a:r>
                        <a:rPr b="1" lang="en" sz="1500">
                          <a:solidFill>
                            <a:srgbClr val="FF0000"/>
                          </a:solidFill>
                        </a:rPr>
                        <a:t>18 秒</a:t>
                      </a:r>
                      <a:endParaRPr b="1" sz="1500">
                        <a:solidFill>
                          <a:srgbClr val="FF0000"/>
                        </a:solidFill>
                      </a:endParaRPr>
                    </a:p>
                  </a:txBody>
                  <a:tcPr marT="91425" marB="91425" marR="91425" marL="91425" anchor="ctr"/>
                </a:tc>
              </a:tr>
              <a:tr h="609575">
                <a:tc>
                  <a:txBody>
                    <a:bodyPr/>
                    <a:lstStyle/>
                    <a:p>
                      <a:pPr indent="0" lvl="0" marL="0" rtl="0" algn="ctr">
                        <a:spcBef>
                          <a:spcPts val="0"/>
                        </a:spcBef>
                        <a:spcAft>
                          <a:spcPts val="0"/>
                        </a:spcAft>
                        <a:buNone/>
                      </a:pPr>
                      <a:r>
                        <a:rPr b="1" lang="en" sz="1500"/>
                        <a:t>Spark on yarn</a:t>
                      </a:r>
                      <a:endParaRPr b="1" sz="1500"/>
                    </a:p>
                  </a:txBody>
                  <a:tcPr marT="91425" marB="91425" marR="91425" marL="91425" anchor="ctr"/>
                </a:tc>
                <a:tc>
                  <a:txBody>
                    <a:bodyPr/>
                    <a:lstStyle/>
                    <a:p>
                      <a:pPr indent="0" lvl="0" marL="0" rtl="0" algn="ctr">
                        <a:spcBef>
                          <a:spcPts val="0"/>
                        </a:spcBef>
                        <a:spcAft>
                          <a:spcPts val="0"/>
                        </a:spcAft>
                        <a:buNone/>
                      </a:pPr>
                      <a:r>
                        <a:rPr b="1" lang="en" sz="1500">
                          <a:solidFill>
                            <a:srgbClr val="0000FF"/>
                          </a:solidFill>
                        </a:rPr>
                        <a:t>8 秒</a:t>
                      </a:r>
                      <a:endParaRPr b="1" sz="1500">
                        <a:solidFill>
                          <a:srgbClr val="0000FF"/>
                        </a:solidFill>
                      </a:endParaRPr>
                    </a:p>
                  </a:txBody>
                  <a:tcPr marT="91425" marB="91425" marR="91425" marL="91425" anchor="ctr"/>
                </a:tc>
              </a:tr>
            </a:tbl>
          </a:graphicData>
        </a:graphic>
      </p:graphicFrame>
      <p:sp>
        <p:nvSpPr>
          <p:cNvPr id="673" name="Google Shape;673;p51"/>
          <p:cNvSpPr/>
          <p:nvPr/>
        </p:nvSpPr>
        <p:spPr>
          <a:xfrm>
            <a:off x="1778450" y="3304350"/>
            <a:ext cx="526200" cy="4248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 name="Google Shape;674;p51"/>
          <p:cNvGrpSpPr/>
          <p:nvPr/>
        </p:nvGrpSpPr>
        <p:grpSpPr>
          <a:xfrm>
            <a:off x="7039652" y="-150497"/>
            <a:ext cx="2011644" cy="2011644"/>
            <a:chOff x="7039800" y="-150500"/>
            <a:chExt cx="1728216" cy="1728216"/>
          </a:xfrm>
        </p:grpSpPr>
        <p:pic>
          <p:nvPicPr>
            <p:cNvPr id="675" name="Google Shape;675;p51"/>
            <p:cNvPicPr preferRelativeResize="0"/>
            <p:nvPr/>
          </p:nvPicPr>
          <p:blipFill>
            <a:blip r:embed="rId5">
              <a:alphaModFix/>
            </a:blip>
            <a:stretch>
              <a:fillRect/>
            </a:stretch>
          </p:blipFill>
          <p:spPr>
            <a:xfrm>
              <a:off x="7039800" y="-150500"/>
              <a:ext cx="1728216" cy="1728216"/>
            </a:xfrm>
            <a:prstGeom prst="rect">
              <a:avLst/>
            </a:prstGeom>
            <a:noFill/>
            <a:ln>
              <a:noFill/>
            </a:ln>
          </p:spPr>
        </p:pic>
        <p:sp>
          <p:nvSpPr>
            <p:cNvPr id="676" name="Google Shape;676;p51"/>
            <p:cNvSpPr txBox="1"/>
            <p:nvPr/>
          </p:nvSpPr>
          <p:spPr>
            <a:xfrm>
              <a:off x="7511809" y="85472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林少威</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0" name="Shape 680"/>
        <p:cNvGrpSpPr/>
        <p:nvPr/>
      </p:nvGrpSpPr>
      <p:grpSpPr>
        <a:xfrm>
          <a:off x="0" y="0"/>
          <a:ext cx="0" cy="0"/>
          <a:chOff x="0" y="0"/>
          <a:chExt cx="0" cy="0"/>
        </a:xfrm>
      </p:grpSpPr>
      <p:sp>
        <p:nvSpPr>
          <p:cNvPr id="681" name="Google Shape;681;p52"/>
          <p:cNvSpPr/>
          <p:nvPr/>
        </p:nvSpPr>
        <p:spPr>
          <a:xfrm>
            <a:off x="-6773997" y="-85757"/>
            <a:ext cx="12505914" cy="5315004"/>
          </a:xfrm>
          <a:custGeom>
            <a:rect b="b" l="l" r="r" t="t"/>
            <a:pathLst>
              <a:path extrusionOk="0" h="21600" w="21600">
                <a:moveTo>
                  <a:pt x="2972" y="0"/>
                </a:moveTo>
                <a:lnTo>
                  <a:pt x="0" y="21600"/>
                </a:lnTo>
                <a:lnTo>
                  <a:pt x="21600" y="21600"/>
                </a:lnTo>
                <a:lnTo>
                  <a:pt x="18627" y="0"/>
                </a:lnTo>
                <a:lnTo>
                  <a:pt x="2972" y="0"/>
                </a:lnTo>
                <a:close/>
              </a:path>
            </a:pathLst>
          </a:custGeom>
          <a:solidFill>
            <a:srgbClr val="000000">
              <a:alpha val="58431"/>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682" name="Google Shape;682;p52"/>
          <p:cNvSpPr txBox="1"/>
          <p:nvPr>
            <p:ph type="title"/>
          </p:nvPr>
        </p:nvSpPr>
        <p:spPr>
          <a:xfrm>
            <a:off x="452438" y="404813"/>
            <a:ext cx="8239125" cy="537436"/>
          </a:xfrm>
          <a:prstGeom prst="rect">
            <a:avLst/>
          </a:prstGeom>
          <a:noFill/>
          <a:ln>
            <a:noFill/>
          </a:ln>
        </p:spPr>
        <p:txBody>
          <a:bodyPr anchorCtr="0" anchor="t"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800">
                <a:solidFill>
                  <a:srgbClr val="D5D5D5"/>
                </a:solidFill>
              </a:rPr>
              <a:t>資料清整</a:t>
            </a:r>
            <a:endParaRPr sz="2800">
              <a:solidFill>
                <a:srgbClr val="D5D5D5"/>
              </a:solidFill>
            </a:endParaRPr>
          </a:p>
        </p:txBody>
      </p:sp>
      <p:sp>
        <p:nvSpPr>
          <p:cNvPr id="683" name="Google Shape;683;p52"/>
          <p:cNvSpPr txBox="1"/>
          <p:nvPr>
            <p:ph idx="1" type="body"/>
          </p:nvPr>
        </p:nvSpPr>
        <p:spPr>
          <a:xfrm>
            <a:off x="452438" y="889861"/>
            <a:ext cx="8239125" cy="350542"/>
          </a:xfrm>
          <a:prstGeom prst="rect">
            <a:avLst/>
          </a:prstGeom>
          <a:noFill/>
          <a:ln>
            <a:noFill/>
          </a:ln>
        </p:spPr>
        <p:txBody>
          <a:bodyPr anchorCtr="0" anchor="t" bIns="17150" lIns="17150" spcFirstLastPara="1" rIns="17150" wrap="square" tIns="17150">
            <a:normAutofit/>
          </a:bodyPr>
          <a:lstStyle/>
          <a:p>
            <a:pPr indent="0" lvl="0" marL="0" rtl="0" algn="l">
              <a:lnSpc>
                <a:spcPct val="100000"/>
              </a:lnSpc>
              <a:spcBef>
                <a:spcPts val="0"/>
              </a:spcBef>
              <a:spcAft>
                <a:spcPts val="0"/>
              </a:spcAft>
              <a:buClr>
                <a:srgbClr val="D5D5D5"/>
              </a:buClr>
              <a:buSzPts val="1800"/>
              <a:buFont typeface="Helvetica Neue"/>
              <a:buNone/>
            </a:pPr>
            <a:r>
              <a:rPr lang="en">
                <a:solidFill>
                  <a:srgbClr val="D5D5D5"/>
                </a:solidFill>
              </a:rPr>
              <a:t>導入資料庫</a:t>
            </a:r>
            <a:r>
              <a:rPr lang="en">
                <a:solidFill>
                  <a:schemeClr val="lt2"/>
                </a:solidFill>
              </a:rPr>
              <a:t>、篩選</a:t>
            </a:r>
            <a:r>
              <a:rPr lang="en">
                <a:solidFill>
                  <a:srgbClr val="D5D5D5"/>
                </a:solidFill>
              </a:rPr>
              <a:t>樣本、補缺失值</a:t>
            </a:r>
            <a:endParaRPr>
              <a:solidFill>
                <a:srgbClr val="D5D5D5"/>
              </a:solidFill>
            </a:endParaRPr>
          </a:p>
        </p:txBody>
      </p:sp>
      <p:sp>
        <p:nvSpPr>
          <p:cNvPr id="684" name="Google Shape;684;p52"/>
          <p:cNvSpPr txBox="1"/>
          <p:nvPr>
            <p:ph idx="2" type="body"/>
          </p:nvPr>
        </p:nvSpPr>
        <p:spPr>
          <a:xfrm>
            <a:off x="452438" y="1593189"/>
            <a:ext cx="8239200" cy="3096000"/>
          </a:xfrm>
          <a:prstGeom prst="rect">
            <a:avLst/>
          </a:prstGeom>
          <a:noFill/>
          <a:ln>
            <a:noFill/>
          </a:ln>
        </p:spPr>
        <p:txBody>
          <a:bodyPr anchorCtr="0" anchor="t" bIns="19050" lIns="19050" spcFirstLastPara="1" rIns="19050" wrap="square" tIns="19050">
            <a:normAutofit/>
          </a:bodyPr>
          <a:lstStyle/>
          <a:p>
            <a:pPr indent="-332581" lvl="0" marL="457200" rtl="0" algn="l">
              <a:lnSpc>
                <a:spcPct val="140000"/>
              </a:lnSpc>
              <a:spcBef>
                <a:spcPts val="0"/>
              </a:spcBef>
              <a:spcAft>
                <a:spcPts val="0"/>
              </a:spcAft>
              <a:buClr>
                <a:schemeClr val="lt2"/>
              </a:buClr>
              <a:buSzPts val="1638"/>
              <a:buChar char="●"/>
            </a:pPr>
            <a:r>
              <a:rPr b="1" lang="en" sz="1637">
                <a:solidFill>
                  <a:schemeClr val="lt2"/>
                </a:solidFill>
              </a:rPr>
              <a:t>事故資料</a:t>
            </a:r>
            <a:endParaRPr b="1" sz="1637">
              <a:solidFill>
                <a:schemeClr val="lt2"/>
              </a:solidFill>
            </a:endParaRPr>
          </a:p>
          <a:p>
            <a:pPr indent="-332581" lvl="0" marL="457200" rtl="0" algn="l">
              <a:lnSpc>
                <a:spcPct val="140000"/>
              </a:lnSpc>
              <a:spcBef>
                <a:spcPts val="0"/>
              </a:spcBef>
              <a:spcAft>
                <a:spcPts val="0"/>
              </a:spcAft>
              <a:buClr>
                <a:schemeClr val="lt2"/>
              </a:buClr>
              <a:buSzPts val="1638"/>
              <a:buChar char="●"/>
            </a:pPr>
            <a:r>
              <a:rPr b="1" lang="en" sz="1637">
                <a:solidFill>
                  <a:schemeClr val="lt2"/>
                </a:solidFill>
              </a:rPr>
              <a:t>天氣資料</a:t>
            </a:r>
            <a:endParaRPr b="1" sz="1637">
              <a:solidFill>
                <a:schemeClr val="lt2"/>
              </a:solidFill>
            </a:endParaRPr>
          </a:p>
          <a:p>
            <a:pPr indent="-332581" lvl="0" marL="457200" rtl="0" algn="l">
              <a:lnSpc>
                <a:spcPct val="140000"/>
              </a:lnSpc>
              <a:spcBef>
                <a:spcPts val="0"/>
              </a:spcBef>
              <a:spcAft>
                <a:spcPts val="0"/>
              </a:spcAft>
              <a:buClr>
                <a:schemeClr val="lt2"/>
              </a:buClr>
              <a:buSzPts val="1638"/>
              <a:buChar char="●"/>
            </a:pPr>
            <a:r>
              <a:rPr b="1" lang="en" sz="1637">
                <a:solidFill>
                  <a:schemeClr val="lt2"/>
                </a:solidFill>
              </a:rPr>
              <a:t>科技執法資料</a:t>
            </a:r>
            <a:endParaRPr b="1" sz="1637">
              <a:solidFill>
                <a:schemeClr val="lt2"/>
              </a:solidFill>
            </a:endParaRPr>
          </a:p>
          <a:p>
            <a:pPr indent="-88900" lvl="0" marL="228600" rtl="0" algn="l">
              <a:lnSpc>
                <a:spcPct val="90000"/>
              </a:lnSpc>
              <a:spcBef>
                <a:spcPts val="0"/>
              </a:spcBef>
              <a:spcAft>
                <a:spcPts val="0"/>
              </a:spcAft>
              <a:buClr>
                <a:srgbClr val="D5D5D5"/>
              </a:buClr>
              <a:buSzPts val="2200"/>
              <a:buFont typeface="Helvetica Neue"/>
              <a:buNone/>
            </a:pPr>
            <a:r>
              <a:t/>
            </a:r>
            <a:endParaRPr>
              <a:solidFill>
                <a:srgbClr val="D5D5D5"/>
              </a:solidFill>
            </a:endParaRPr>
          </a:p>
        </p:txBody>
      </p:sp>
      <p:grpSp>
        <p:nvGrpSpPr>
          <p:cNvPr id="685" name="Google Shape;685;p52"/>
          <p:cNvGrpSpPr/>
          <p:nvPr/>
        </p:nvGrpSpPr>
        <p:grpSpPr>
          <a:xfrm>
            <a:off x="244748" y="2960953"/>
            <a:ext cx="2011644" cy="2011644"/>
            <a:chOff x="1252125" y="999400"/>
            <a:chExt cx="1728216" cy="1728216"/>
          </a:xfrm>
        </p:grpSpPr>
        <p:pic>
          <p:nvPicPr>
            <p:cNvPr id="686" name="Google Shape;686;p52"/>
            <p:cNvPicPr preferRelativeResize="0"/>
            <p:nvPr/>
          </p:nvPicPr>
          <p:blipFill>
            <a:blip r:embed="rId4">
              <a:alphaModFix/>
            </a:blip>
            <a:stretch>
              <a:fillRect/>
            </a:stretch>
          </p:blipFill>
          <p:spPr>
            <a:xfrm>
              <a:off x="1252125" y="999400"/>
              <a:ext cx="1728216" cy="1728216"/>
            </a:xfrm>
            <a:prstGeom prst="rect">
              <a:avLst/>
            </a:prstGeom>
            <a:noFill/>
            <a:ln>
              <a:noFill/>
            </a:ln>
          </p:spPr>
        </p:pic>
        <p:sp>
          <p:nvSpPr>
            <p:cNvPr id="687" name="Google Shape;687;p52"/>
            <p:cNvSpPr txBox="1"/>
            <p:nvPr/>
          </p:nvSpPr>
          <p:spPr>
            <a:xfrm>
              <a:off x="1724133" y="19960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林維彥</a:t>
              </a:r>
              <a:endParaRPr b="1" sz="1200">
                <a:solidFill>
                  <a:schemeClr val="lt1"/>
                </a:solidFill>
                <a:latin typeface="Helvetica Neue"/>
                <a:ea typeface="Helvetica Neue"/>
                <a:cs typeface="Helvetica Neue"/>
                <a:sym typeface="Helvetica Neue"/>
              </a:endParaRPr>
            </a:p>
          </p:txBody>
        </p:sp>
      </p:grpSp>
      <p:pic>
        <p:nvPicPr>
          <p:cNvPr id="688" name="Google Shape;688;p52"/>
          <p:cNvPicPr preferRelativeResize="0"/>
          <p:nvPr/>
        </p:nvPicPr>
        <p:blipFill>
          <a:blip r:embed="rId5">
            <a:alphaModFix/>
          </a:blip>
          <a:stretch>
            <a:fillRect/>
          </a:stretch>
        </p:blipFill>
        <p:spPr>
          <a:xfrm>
            <a:off x="-18288" y="4910328"/>
            <a:ext cx="9144003" cy="29914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2" name="Shape 692"/>
        <p:cNvGrpSpPr/>
        <p:nvPr/>
      </p:nvGrpSpPr>
      <p:grpSpPr>
        <a:xfrm>
          <a:off x="0" y="0"/>
          <a:ext cx="0" cy="0"/>
          <a:chOff x="0" y="0"/>
          <a:chExt cx="0" cy="0"/>
        </a:xfrm>
      </p:grpSpPr>
      <p:pic>
        <p:nvPicPr>
          <p:cNvPr descr="photo-1595312222782-e5e2517b14b7.jpeg" id="693" name="Google Shape;693;p53"/>
          <p:cNvPicPr preferRelativeResize="0"/>
          <p:nvPr/>
        </p:nvPicPr>
        <p:blipFill rotWithShape="1">
          <a:blip r:embed="rId3">
            <a:alphaModFix/>
          </a:blip>
          <a:srcRect b="0" l="0" r="13713" t="0"/>
          <a:stretch/>
        </p:blipFill>
        <p:spPr>
          <a:xfrm>
            <a:off x="-61720" y="0"/>
            <a:ext cx="2958725" cy="5143500"/>
          </a:xfrm>
          <a:prstGeom prst="rect">
            <a:avLst/>
          </a:prstGeom>
          <a:noFill/>
          <a:ln>
            <a:noFill/>
          </a:ln>
        </p:spPr>
      </p:pic>
      <p:sp>
        <p:nvSpPr>
          <p:cNvPr id="694" name="Google Shape;694;p53"/>
          <p:cNvSpPr/>
          <p:nvPr/>
        </p:nvSpPr>
        <p:spPr>
          <a:xfrm>
            <a:off x="3049754" y="271790"/>
            <a:ext cx="5949235" cy="4599921"/>
          </a:xfrm>
          <a:prstGeom prst="roundRect">
            <a:avLst>
              <a:gd fmla="val 10070" name="adj"/>
            </a:avLst>
          </a:prstGeom>
          <a:solidFill>
            <a:srgbClr val="FFFFFF">
              <a:alpha val="57647"/>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E5E5E"/>
              </a:buClr>
              <a:buSzPts val="2300"/>
              <a:buFont typeface="Helvetica Neue"/>
              <a:buNone/>
            </a:pPr>
            <a:r>
              <a:t/>
            </a:r>
            <a:endParaRPr b="0" i="0" sz="2300" u="none" cap="none" strike="noStrike">
              <a:solidFill>
                <a:srgbClr val="5E5E5E"/>
              </a:solidFill>
              <a:latin typeface="Helvetica Neue"/>
              <a:ea typeface="Helvetica Neue"/>
              <a:cs typeface="Helvetica Neue"/>
              <a:sym typeface="Helvetica Neue"/>
            </a:endParaRPr>
          </a:p>
        </p:txBody>
      </p:sp>
      <p:sp>
        <p:nvSpPr>
          <p:cNvPr id="695" name="Google Shape;695;p53"/>
          <p:cNvSpPr txBox="1"/>
          <p:nvPr>
            <p:ph type="title"/>
          </p:nvPr>
        </p:nvSpPr>
        <p:spPr>
          <a:xfrm>
            <a:off x="3324478" y="404010"/>
            <a:ext cx="5140623" cy="537437"/>
          </a:xfrm>
          <a:prstGeom prst="rect">
            <a:avLst/>
          </a:prstGeom>
          <a:noFill/>
          <a:ln>
            <a:noFill/>
          </a:ln>
        </p:spPr>
        <p:txBody>
          <a:bodyPr anchorCtr="0" anchor="t" bIns="19050" lIns="19050" spcFirstLastPara="1" rIns="19050" wrap="square" tIns="19050">
            <a:normAutofit/>
          </a:bodyPr>
          <a:lstStyle/>
          <a:p>
            <a:pPr indent="0" lvl="0" marL="0" rtl="0" algn="l">
              <a:lnSpc>
                <a:spcPct val="80000"/>
              </a:lnSpc>
              <a:spcBef>
                <a:spcPts val="0"/>
              </a:spcBef>
              <a:spcAft>
                <a:spcPts val="0"/>
              </a:spcAft>
              <a:buClr>
                <a:srgbClr val="000000"/>
              </a:buClr>
              <a:buSzPts val="2800"/>
              <a:buFont typeface="Helvetica Neue"/>
              <a:buNone/>
            </a:pPr>
            <a:r>
              <a:rPr lang="en" sz="2800"/>
              <a:t>第一階段</a:t>
            </a:r>
            <a:endParaRPr sz="2800"/>
          </a:p>
        </p:txBody>
      </p:sp>
      <p:sp>
        <p:nvSpPr>
          <p:cNvPr id="696" name="Google Shape;696;p53"/>
          <p:cNvSpPr txBox="1"/>
          <p:nvPr>
            <p:ph idx="1" type="body"/>
          </p:nvPr>
        </p:nvSpPr>
        <p:spPr>
          <a:xfrm>
            <a:off x="3298772" y="943179"/>
            <a:ext cx="4975420" cy="350542"/>
          </a:xfrm>
          <a:prstGeom prst="rect">
            <a:avLst/>
          </a:prstGeom>
          <a:noFill/>
          <a:ln>
            <a:noFill/>
          </a:ln>
        </p:spPr>
        <p:txBody>
          <a:bodyPr anchorCtr="0" anchor="t" bIns="17150" lIns="17150" spcFirstLastPara="1" rIns="17150" wrap="square" tIns="17150">
            <a:normAutofit/>
          </a:bodyPr>
          <a:lstStyle/>
          <a:p>
            <a:pPr indent="0" lvl="0" marL="0" rtl="0" algn="l">
              <a:lnSpc>
                <a:spcPct val="100000"/>
              </a:lnSpc>
              <a:spcBef>
                <a:spcPts val="0"/>
              </a:spcBef>
              <a:spcAft>
                <a:spcPts val="0"/>
              </a:spcAft>
              <a:buClr>
                <a:srgbClr val="000000"/>
              </a:buClr>
              <a:buSzPts val="1800"/>
              <a:buFont typeface="Helvetica Neue"/>
              <a:buNone/>
            </a:pPr>
            <a:r>
              <a:rPr lang="en"/>
              <a:t>初步資料</a:t>
            </a:r>
            <a:r>
              <a:rPr lang="en"/>
              <a:t>清整</a:t>
            </a:r>
            <a:endParaRPr b="1" sz="1800"/>
          </a:p>
        </p:txBody>
      </p:sp>
      <p:sp>
        <p:nvSpPr>
          <p:cNvPr id="697" name="Google Shape;697;p53"/>
          <p:cNvSpPr txBox="1"/>
          <p:nvPr>
            <p:ph idx="2" type="body"/>
          </p:nvPr>
        </p:nvSpPr>
        <p:spPr>
          <a:xfrm>
            <a:off x="3378200" y="1295450"/>
            <a:ext cx="5620800" cy="3689700"/>
          </a:xfrm>
          <a:prstGeom prst="rect">
            <a:avLst/>
          </a:prstGeom>
          <a:noFill/>
          <a:ln>
            <a:noFill/>
          </a:ln>
        </p:spPr>
        <p:txBody>
          <a:bodyPr anchorCtr="0" anchor="t" bIns="19050" lIns="19050" spcFirstLastPara="1" rIns="19050" wrap="square" tIns="19050">
            <a:normAutofit/>
          </a:bodyPr>
          <a:lstStyle/>
          <a:p>
            <a:pPr indent="-330200" lvl="0" marL="457200" rtl="0" algn="l">
              <a:lnSpc>
                <a:spcPct val="115000"/>
              </a:lnSpc>
              <a:spcBef>
                <a:spcPts val="0"/>
              </a:spcBef>
              <a:spcAft>
                <a:spcPts val="0"/>
              </a:spcAft>
              <a:buSzPts val="1600"/>
              <a:buFont typeface="Helvetica Neue"/>
              <a:buChar char="●"/>
            </a:pPr>
            <a:r>
              <a:rPr b="1" lang="en" sz="1600"/>
              <a:t>交通事故資料</a:t>
            </a:r>
            <a:endParaRPr b="1" sz="1600"/>
          </a:p>
          <a:p>
            <a:pPr indent="-317500" lvl="1" marL="914400" rtl="0" algn="l">
              <a:lnSpc>
                <a:spcPct val="115000"/>
              </a:lnSpc>
              <a:spcBef>
                <a:spcPts val="0"/>
              </a:spcBef>
              <a:spcAft>
                <a:spcPts val="0"/>
              </a:spcAft>
              <a:buSzPts val="1400"/>
              <a:buFont typeface="Arial"/>
              <a:buChar char="○"/>
            </a:pPr>
            <a:r>
              <a:rPr lang="en" sz="1400"/>
              <a:t>將</a:t>
            </a:r>
            <a:r>
              <a:rPr b="1" lang="en" sz="1400"/>
              <a:t>RAW DATA</a:t>
            </a:r>
            <a:r>
              <a:rPr lang="en" sz="1400"/>
              <a:t>放入</a:t>
            </a:r>
            <a:r>
              <a:rPr b="1" lang="en" sz="1400"/>
              <a:t>QGIS</a:t>
            </a:r>
            <a:r>
              <a:rPr lang="en" sz="1400"/>
              <a:t>發現有資料經緯度異常如左圖</a:t>
            </a:r>
            <a:endParaRPr sz="1400"/>
          </a:p>
          <a:p>
            <a:pPr indent="-317500" lvl="1" marL="914400" rtl="0" algn="l">
              <a:lnSpc>
                <a:spcPct val="115000"/>
              </a:lnSpc>
              <a:spcBef>
                <a:spcPts val="0"/>
              </a:spcBef>
              <a:spcAft>
                <a:spcPts val="0"/>
              </a:spcAft>
              <a:buSzPts val="1400"/>
              <a:buFont typeface="Arial"/>
              <a:buChar char="○"/>
            </a:pPr>
            <a:r>
              <a:rPr lang="en" sz="1400"/>
              <a:t>總計過濾約</a:t>
            </a:r>
            <a:r>
              <a:rPr b="1" lang="en" sz="1500"/>
              <a:t>5300筆</a:t>
            </a:r>
            <a:r>
              <a:rPr lang="en" sz="1400"/>
              <a:t>異常資料，清整完如右圖</a:t>
            </a:r>
            <a:endParaRPr sz="14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9144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sp>
        <p:nvSpPr>
          <p:cNvPr id="698" name="Google Shape;698;p53"/>
          <p:cNvSpPr txBox="1"/>
          <p:nvPr>
            <p:ph type="title"/>
          </p:nvPr>
        </p:nvSpPr>
        <p:spPr>
          <a:xfrm>
            <a:off x="452441" y="404825"/>
            <a:ext cx="2157000" cy="537300"/>
          </a:xfrm>
          <a:prstGeom prst="rect">
            <a:avLst/>
          </a:prstGeom>
          <a:noFill/>
          <a:ln>
            <a:noFill/>
          </a:ln>
        </p:spPr>
        <p:txBody>
          <a:bodyPr anchorCtr="0" anchor="ctr"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400">
                <a:solidFill>
                  <a:srgbClr val="D5D5D5"/>
                </a:solidFill>
              </a:rPr>
              <a:t>資料清整</a:t>
            </a:r>
            <a:endParaRPr sz="2400">
              <a:solidFill>
                <a:srgbClr val="D5D5D5"/>
              </a:solidFill>
            </a:endParaRPr>
          </a:p>
        </p:txBody>
      </p:sp>
      <p:pic>
        <p:nvPicPr>
          <p:cNvPr id="699" name="Google Shape;699;p53"/>
          <p:cNvPicPr preferRelativeResize="0"/>
          <p:nvPr/>
        </p:nvPicPr>
        <p:blipFill rotWithShape="1">
          <a:blip r:embed="rId4">
            <a:alphaModFix/>
          </a:blip>
          <a:srcRect b="0" l="13194" r="0" t="0"/>
          <a:stretch/>
        </p:blipFill>
        <p:spPr>
          <a:xfrm>
            <a:off x="4283525" y="2386975"/>
            <a:ext cx="2157001" cy="2445501"/>
          </a:xfrm>
          <a:prstGeom prst="rect">
            <a:avLst/>
          </a:prstGeom>
          <a:noFill/>
          <a:ln>
            <a:noFill/>
          </a:ln>
        </p:spPr>
      </p:pic>
      <p:pic>
        <p:nvPicPr>
          <p:cNvPr id="700" name="Google Shape;700;p53"/>
          <p:cNvPicPr preferRelativeResize="0"/>
          <p:nvPr/>
        </p:nvPicPr>
        <p:blipFill>
          <a:blip r:embed="rId5">
            <a:alphaModFix/>
          </a:blip>
          <a:stretch>
            <a:fillRect/>
          </a:stretch>
        </p:blipFill>
        <p:spPr>
          <a:xfrm>
            <a:off x="6511250" y="2386975"/>
            <a:ext cx="1953856" cy="2445501"/>
          </a:xfrm>
          <a:prstGeom prst="rect">
            <a:avLst/>
          </a:prstGeom>
          <a:noFill/>
          <a:ln>
            <a:noFill/>
          </a:ln>
        </p:spPr>
      </p:pic>
      <p:pic>
        <p:nvPicPr>
          <p:cNvPr id="701" name="Google Shape;701;p53"/>
          <p:cNvPicPr preferRelativeResize="0"/>
          <p:nvPr/>
        </p:nvPicPr>
        <p:blipFill>
          <a:blip r:embed="rId6">
            <a:alphaModFix/>
          </a:blip>
          <a:stretch>
            <a:fillRect/>
          </a:stretch>
        </p:blipFill>
        <p:spPr>
          <a:xfrm>
            <a:off x="-18288" y="4910328"/>
            <a:ext cx="9144003" cy="299145"/>
          </a:xfrm>
          <a:prstGeom prst="rect">
            <a:avLst/>
          </a:prstGeom>
          <a:noFill/>
          <a:ln>
            <a:noFill/>
          </a:ln>
        </p:spPr>
      </p:pic>
      <p:grpSp>
        <p:nvGrpSpPr>
          <p:cNvPr id="702" name="Google Shape;702;p53"/>
          <p:cNvGrpSpPr/>
          <p:nvPr/>
        </p:nvGrpSpPr>
        <p:grpSpPr>
          <a:xfrm>
            <a:off x="119748" y="560103"/>
            <a:ext cx="2011644" cy="2011644"/>
            <a:chOff x="1252125" y="999400"/>
            <a:chExt cx="1728216" cy="1728216"/>
          </a:xfrm>
        </p:grpSpPr>
        <p:pic>
          <p:nvPicPr>
            <p:cNvPr id="703" name="Google Shape;703;p53"/>
            <p:cNvPicPr preferRelativeResize="0"/>
            <p:nvPr/>
          </p:nvPicPr>
          <p:blipFill>
            <a:blip r:embed="rId7">
              <a:alphaModFix/>
            </a:blip>
            <a:stretch>
              <a:fillRect/>
            </a:stretch>
          </p:blipFill>
          <p:spPr>
            <a:xfrm>
              <a:off x="1252125" y="999400"/>
              <a:ext cx="1728216" cy="1728216"/>
            </a:xfrm>
            <a:prstGeom prst="rect">
              <a:avLst/>
            </a:prstGeom>
            <a:noFill/>
            <a:ln>
              <a:noFill/>
            </a:ln>
          </p:spPr>
        </p:pic>
        <p:sp>
          <p:nvSpPr>
            <p:cNvPr id="704" name="Google Shape;704;p53"/>
            <p:cNvSpPr txBox="1"/>
            <p:nvPr/>
          </p:nvSpPr>
          <p:spPr>
            <a:xfrm>
              <a:off x="1724133" y="19960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林維彥</a:t>
              </a:r>
              <a:endParaRPr b="1" sz="1200">
                <a:solidFill>
                  <a:schemeClr val="lt1"/>
                </a:solidFill>
                <a:latin typeface="Helvetica Neue"/>
                <a:ea typeface="Helvetica Neue"/>
                <a:cs typeface="Helvetica Neue"/>
                <a:sym typeface="Helvetica Neue"/>
              </a:endParaRPr>
            </a:p>
          </p:txBody>
        </p:sp>
      </p:grpSp>
      <p:sp>
        <p:nvSpPr>
          <p:cNvPr id="705" name="Google Shape;705;p53"/>
          <p:cNvSpPr txBox="1"/>
          <p:nvPr/>
        </p:nvSpPr>
        <p:spPr>
          <a:xfrm>
            <a:off x="4995125" y="2082825"/>
            <a:ext cx="73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清整前</a:t>
            </a:r>
            <a:endParaRPr b="1">
              <a:latin typeface="Helvetica Neue"/>
              <a:ea typeface="Helvetica Neue"/>
              <a:cs typeface="Helvetica Neue"/>
              <a:sym typeface="Helvetica Neue"/>
            </a:endParaRPr>
          </a:p>
        </p:txBody>
      </p:sp>
      <p:sp>
        <p:nvSpPr>
          <p:cNvPr id="706" name="Google Shape;706;p53"/>
          <p:cNvSpPr txBox="1"/>
          <p:nvPr/>
        </p:nvSpPr>
        <p:spPr>
          <a:xfrm>
            <a:off x="7121275" y="2082825"/>
            <a:ext cx="73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清整後</a:t>
            </a:r>
            <a:endParaRPr b="1">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0" name="Shape 710"/>
        <p:cNvGrpSpPr/>
        <p:nvPr/>
      </p:nvGrpSpPr>
      <p:grpSpPr>
        <a:xfrm>
          <a:off x="0" y="0"/>
          <a:ext cx="0" cy="0"/>
          <a:chOff x="0" y="0"/>
          <a:chExt cx="0" cy="0"/>
        </a:xfrm>
      </p:grpSpPr>
      <p:pic>
        <p:nvPicPr>
          <p:cNvPr descr="photo-1595312222782-e5e2517b14b7.jpeg" id="711" name="Google Shape;711;p54"/>
          <p:cNvPicPr preferRelativeResize="0"/>
          <p:nvPr/>
        </p:nvPicPr>
        <p:blipFill rotWithShape="1">
          <a:blip r:embed="rId3">
            <a:alphaModFix/>
          </a:blip>
          <a:srcRect b="0" l="0" r="13711" t="0"/>
          <a:stretch/>
        </p:blipFill>
        <p:spPr>
          <a:xfrm>
            <a:off x="-61720" y="0"/>
            <a:ext cx="2958725" cy="5143500"/>
          </a:xfrm>
          <a:prstGeom prst="rect">
            <a:avLst/>
          </a:prstGeom>
          <a:noFill/>
          <a:ln>
            <a:noFill/>
          </a:ln>
        </p:spPr>
      </p:pic>
      <p:sp>
        <p:nvSpPr>
          <p:cNvPr id="712" name="Google Shape;712;p54"/>
          <p:cNvSpPr txBox="1"/>
          <p:nvPr>
            <p:ph type="title"/>
          </p:nvPr>
        </p:nvSpPr>
        <p:spPr>
          <a:xfrm>
            <a:off x="3324478" y="404010"/>
            <a:ext cx="5140500" cy="537300"/>
          </a:xfrm>
          <a:prstGeom prst="rect">
            <a:avLst/>
          </a:prstGeom>
          <a:noFill/>
          <a:ln>
            <a:noFill/>
          </a:ln>
        </p:spPr>
        <p:txBody>
          <a:bodyPr anchorCtr="0" anchor="t" bIns="19050" lIns="19050" spcFirstLastPara="1" rIns="19050" wrap="square" tIns="19050">
            <a:normAutofit/>
          </a:bodyPr>
          <a:lstStyle/>
          <a:p>
            <a:pPr indent="0" lvl="0" marL="0" rtl="0" algn="l">
              <a:lnSpc>
                <a:spcPct val="80000"/>
              </a:lnSpc>
              <a:spcBef>
                <a:spcPts val="0"/>
              </a:spcBef>
              <a:spcAft>
                <a:spcPts val="0"/>
              </a:spcAft>
              <a:buClr>
                <a:srgbClr val="000000"/>
              </a:buClr>
              <a:buSzPts val="2800"/>
              <a:buFont typeface="Helvetica Neue"/>
              <a:buNone/>
            </a:pPr>
            <a:r>
              <a:rPr lang="en" sz="2800"/>
              <a:t>第一階段</a:t>
            </a:r>
            <a:endParaRPr sz="2800"/>
          </a:p>
        </p:txBody>
      </p:sp>
      <p:sp>
        <p:nvSpPr>
          <p:cNvPr id="713" name="Google Shape;713;p54"/>
          <p:cNvSpPr txBox="1"/>
          <p:nvPr>
            <p:ph type="title"/>
          </p:nvPr>
        </p:nvSpPr>
        <p:spPr>
          <a:xfrm>
            <a:off x="452441" y="404825"/>
            <a:ext cx="2157000" cy="537300"/>
          </a:xfrm>
          <a:prstGeom prst="rect">
            <a:avLst/>
          </a:prstGeom>
          <a:noFill/>
          <a:ln>
            <a:noFill/>
          </a:ln>
        </p:spPr>
        <p:txBody>
          <a:bodyPr anchorCtr="0" anchor="ctr"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400">
                <a:solidFill>
                  <a:srgbClr val="D5D5D5"/>
                </a:solidFill>
              </a:rPr>
              <a:t>資料清整</a:t>
            </a:r>
            <a:endParaRPr sz="2400">
              <a:solidFill>
                <a:srgbClr val="D5D5D5"/>
              </a:solidFill>
            </a:endParaRPr>
          </a:p>
        </p:txBody>
      </p:sp>
      <p:pic>
        <p:nvPicPr>
          <p:cNvPr id="714" name="Google Shape;714;p54"/>
          <p:cNvPicPr preferRelativeResize="0"/>
          <p:nvPr/>
        </p:nvPicPr>
        <p:blipFill>
          <a:blip r:embed="rId4">
            <a:alphaModFix/>
          </a:blip>
          <a:stretch>
            <a:fillRect/>
          </a:stretch>
        </p:blipFill>
        <p:spPr>
          <a:xfrm>
            <a:off x="-18288" y="4910328"/>
            <a:ext cx="9144003" cy="299145"/>
          </a:xfrm>
          <a:prstGeom prst="rect">
            <a:avLst/>
          </a:prstGeom>
          <a:noFill/>
          <a:ln>
            <a:noFill/>
          </a:ln>
        </p:spPr>
      </p:pic>
      <p:graphicFrame>
        <p:nvGraphicFramePr>
          <p:cNvPr id="715" name="Google Shape;715;p54"/>
          <p:cNvGraphicFramePr/>
          <p:nvPr/>
        </p:nvGraphicFramePr>
        <p:xfrm>
          <a:off x="4806650" y="3062625"/>
          <a:ext cx="3000000" cy="3000000"/>
        </p:xfrm>
        <a:graphic>
          <a:graphicData uri="http://schemas.openxmlformats.org/drawingml/2006/table">
            <a:tbl>
              <a:tblPr>
                <a:noFill/>
                <a:tableStyleId>{796FFFE3-D19E-4BC2-8322-CDC5D90BD6B5}</a:tableStyleId>
              </a:tblPr>
              <a:tblGrid>
                <a:gridCol w="1054975"/>
              </a:tblGrid>
              <a:tr h="187175">
                <a:tc>
                  <a:txBody>
                    <a:bodyPr/>
                    <a:lstStyle/>
                    <a:p>
                      <a:pPr indent="0" lvl="0" marL="0" rtl="0" algn="ctr">
                        <a:spcBef>
                          <a:spcPts val="0"/>
                        </a:spcBef>
                        <a:spcAft>
                          <a:spcPts val="0"/>
                        </a:spcAft>
                        <a:buNone/>
                      </a:pPr>
                      <a:r>
                        <a:rPr b="1" lang="en" sz="1200"/>
                        <a:t>年齡</a:t>
                      </a:r>
                      <a:endParaRPr b="1"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76A5AF"/>
                    </a:solidFill>
                  </a:tcPr>
                </a:tc>
              </a:tr>
              <a:tr h="187175">
                <a:tc>
                  <a:txBody>
                    <a:bodyPr/>
                    <a:lstStyle/>
                    <a:p>
                      <a:pPr indent="0" lvl="0" marL="0" rtl="0" algn="ctr">
                        <a:spcBef>
                          <a:spcPts val="0"/>
                        </a:spcBef>
                        <a:spcAft>
                          <a:spcPts val="0"/>
                        </a:spcAft>
                        <a:buNone/>
                      </a:pPr>
                      <a:r>
                        <a:rPr lang="en" sz="1100"/>
                        <a:t>0-17</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87175">
                <a:tc>
                  <a:txBody>
                    <a:bodyPr/>
                    <a:lstStyle/>
                    <a:p>
                      <a:pPr indent="0" lvl="0" marL="0" rtl="0" algn="ctr">
                        <a:spcBef>
                          <a:spcPts val="0"/>
                        </a:spcBef>
                        <a:spcAft>
                          <a:spcPts val="0"/>
                        </a:spcAft>
                        <a:buNone/>
                      </a:pPr>
                      <a:r>
                        <a:rPr lang="en" sz="1100"/>
                        <a:t>18-39</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87175">
                <a:tc>
                  <a:txBody>
                    <a:bodyPr/>
                    <a:lstStyle/>
                    <a:p>
                      <a:pPr indent="0" lvl="0" marL="0" rtl="0" algn="ctr">
                        <a:spcBef>
                          <a:spcPts val="0"/>
                        </a:spcBef>
                        <a:spcAft>
                          <a:spcPts val="0"/>
                        </a:spcAft>
                        <a:buNone/>
                      </a:pPr>
                      <a:r>
                        <a:rPr lang="en" sz="1100"/>
                        <a:t>40-64</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87175">
                <a:tc>
                  <a:txBody>
                    <a:bodyPr/>
                    <a:lstStyle/>
                    <a:p>
                      <a:pPr indent="0" lvl="0" marL="0" rtl="0" algn="ctr">
                        <a:spcBef>
                          <a:spcPts val="0"/>
                        </a:spcBef>
                        <a:spcAft>
                          <a:spcPts val="0"/>
                        </a:spcAft>
                        <a:buNone/>
                      </a:pPr>
                      <a:r>
                        <a:rPr lang="en" sz="1100"/>
                        <a:t>&gt;=65</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grpSp>
        <p:nvGrpSpPr>
          <p:cNvPr id="716" name="Google Shape;716;p54"/>
          <p:cNvGrpSpPr/>
          <p:nvPr/>
        </p:nvGrpSpPr>
        <p:grpSpPr>
          <a:xfrm>
            <a:off x="119748" y="560103"/>
            <a:ext cx="2011644" cy="2011644"/>
            <a:chOff x="1252125" y="999400"/>
            <a:chExt cx="1728216" cy="1728216"/>
          </a:xfrm>
        </p:grpSpPr>
        <p:pic>
          <p:nvPicPr>
            <p:cNvPr id="717" name="Google Shape;717;p54"/>
            <p:cNvPicPr preferRelativeResize="0"/>
            <p:nvPr/>
          </p:nvPicPr>
          <p:blipFill>
            <a:blip r:embed="rId5">
              <a:alphaModFix/>
            </a:blip>
            <a:stretch>
              <a:fillRect/>
            </a:stretch>
          </p:blipFill>
          <p:spPr>
            <a:xfrm>
              <a:off x="1252125" y="999400"/>
              <a:ext cx="1728216" cy="1728216"/>
            </a:xfrm>
            <a:prstGeom prst="rect">
              <a:avLst/>
            </a:prstGeom>
            <a:noFill/>
            <a:ln>
              <a:noFill/>
            </a:ln>
          </p:spPr>
        </p:pic>
        <p:sp>
          <p:nvSpPr>
            <p:cNvPr id="718" name="Google Shape;718;p54"/>
            <p:cNvSpPr txBox="1"/>
            <p:nvPr/>
          </p:nvSpPr>
          <p:spPr>
            <a:xfrm>
              <a:off x="1724133" y="19960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林維彥</a:t>
              </a:r>
              <a:endParaRPr b="1" sz="1200">
                <a:solidFill>
                  <a:schemeClr val="lt1"/>
                </a:solidFill>
                <a:latin typeface="Helvetica Neue"/>
                <a:ea typeface="Helvetica Neue"/>
                <a:cs typeface="Helvetica Neue"/>
                <a:sym typeface="Helvetica Neue"/>
              </a:endParaRPr>
            </a:p>
          </p:txBody>
        </p:sp>
      </p:grpSp>
      <p:graphicFrame>
        <p:nvGraphicFramePr>
          <p:cNvPr id="719" name="Google Shape;719;p54"/>
          <p:cNvGraphicFramePr/>
          <p:nvPr/>
        </p:nvGraphicFramePr>
        <p:xfrm>
          <a:off x="3751675" y="1253100"/>
          <a:ext cx="3000000" cy="3000000"/>
        </p:xfrm>
        <a:graphic>
          <a:graphicData uri="http://schemas.openxmlformats.org/drawingml/2006/table">
            <a:tbl>
              <a:tblPr>
                <a:noFill/>
                <a:tableStyleId>{796FFFE3-D19E-4BC2-8322-CDC5D90BD6B5}</a:tableStyleId>
              </a:tblPr>
              <a:tblGrid>
                <a:gridCol w="2109950"/>
              </a:tblGrid>
              <a:tr h="227775">
                <a:tc>
                  <a:txBody>
                    <a:bodyPr/>
                    <a:lstStyle/>
                    <a:p>
                      <a:pPr indent="0" lvl="0" marL="0" rtl="0" algn="ctr">
                        <a:spcBef>
                          <a:spcPts val="0"/>
                        </a:spcBef>
                        <a:spcAft>
                          <a:spcPts val="0"/>
                        </a:spcAft>
                        <a:buNone/>
                      </a:pPr>
                      <a:r>
                        <a:rPr b="1" lang="en" sz="1200"/>
                        <a:t>發生地點</a:t>
                      </a:r>
                      <a:endParaRPr b="1"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76A5AF"/>
                    </a:solidFill>
                  </a:tcPr>
                </a:tc>
              </a:tr>
              <a:tr h="219075">
                <a:tc>
                  <a:txBody>
                    <a:bodyPr/>
                    <a:lstStyle/>
                    <a:p>
                      <a:pPr indent="0" lvl="0" marL="0" rtl="0" algn="ctr">
                        <a:spcBef>
                          <a:spcPts val="0"/>
                        </a:spcBef>
                        <a:spcAft>
                          <a:spcPts val="0"/>
                        </a:spcAft>
                        <a:buNone/>
                      </a:pPr>
                      <a:r>
                        <a:rPr lang="en" sz="1200"/>
                        <a:t>臺北市大同區延平北路3段...</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graphicFrame>
        <p:nvGraphicFramePr>
          <p:cNvPr id="720" name="Google Shape;720;p54"/>
          <p:cNvGraphicFramePr/>
          <p:nvPr/>
        </p:nvGraphicFramePr>
        <p:xfrm>
          <a:off x="6189800" y="1253100"/>
          <a:ext cx="3000000" cy="3000000"/>
        </p:xfrm>
        <a:graphic>
          <a:graphicData uri="http://schemas.openxmlformats.org/drawingml/2006/table">
            <a:tbl>
              <a:tblPr>
                <a:noFill/>
                <a:tableStyleId>{796FFFE3-D19E-4BC2-8322-CDC5D90BD6B5}</a:tableStyleId>
              </a:tblPr>
              <a:tblGrid>
                <a:gridCol w="662150"/>
                <a:gridCol w="2192850"/>
              </a:tblGrid>
              <a:tr h="188150">
                <a:tc>
                  <a:txBody>
                    <a:bodyPr/>
                    <a:lstStyle/>
                    <a:p>
                      <a:pPr indent="0" lvl="0" marL="0" rtl="0" algn="ctr">
                        <a:spcBef>
                          <a:spcPts val="0"/>
                        </a:spcBef>
                        <a:spcAft>
                          <a:spcPts val="0"/>
                        </a:spcAft>
                        <a:buNone/>
                      </a:pPr>
                      <a:r>
                        <a:rPr b="1" lang="en" sz="1200"/>
                        <a:t>縣市</a:t>
                      </a:r>
                      <a:endParaRPr b="1"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200"/>
                        <a:t>發生地點</a:t>
                      </a:r>
                      <a:endParaRPr b="1"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76A5AF"/>
                    </a:solidFill>
                  </a:tcPr>
                </a:tc>
              </a:tr>
              <a:tr h="219075">
                <a:tc>
                  <a:txBody>
                    <a:bodyPr/>
                    <a:lstStyle/>
                    <a:p>
                      <a:pPr indent="0" lvl="0" marL="0" rtl="0" algn="ctr">
                        <a:spcBef>
                          <a:spcPts val="0"/>
                        </a:spcBef>
                        <a:spcAft>
                          <a:spcPts val="0"/>
                        </a:spcAft>
                        <a:buNone/>
                      </a:pPr>
                      <a:r>
                        <a:rPr lang="en" sz="1200"/>
                        <a:t>臺北市</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臺北市大同區延平北路3段...</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721" name="Google Shape;721;p54"/>
          <p:cNvSpPr/>
          <p:nvPr/>
        </p:nvSpPr>
        <p:spPr>
          <a:xfrm>
            <a:off x="5843225" y="1615650"/>
            <a:ext cx="333000" cy="24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4"/>
          <p:cNvSpPr txBox="1"/>
          <p:nvPr>
            <p:ph idx="2" type="body"/>
          </p:nvPr>
        </p:nvSpPr>
        <p:spPr>
          <a:xfrm>
            <a:off x="3351725" y="873375"/>
            <a:ext cx="5620800" cy="327600"/>
          </a:xfrm>
          <a:prstGeom prst="rect">
            <a:avLst/>
          </a:prstGeom>
          <a:noFill/>
          <a:ln>
            <a:noFill/>
          </a:ln>
        </p:spPr>
        <p:txBody>
          <a:bodyPr anchorCtr="0" anchor="t" bIns="19050" lIns="19050" spcFirstLastPara="1" rIns="19050" wrap="square" tIns="19050">
            <a:noAutofit/>
          </a:bodyPr>
          <a:lstStyle/>
          <a:p>
            <a:pPr indent="-330200" lvl="0" marL="457200" rtl="0" algn="l">
              <a:lnSpc>
                <a:spcPct val="105000"/>
              </a:lnSpc>
              <a:spcBef>
                <a:spcPts val="0"/>
              </a:spcBef>
              <a:spcAft>
                <a:spcPts val="0"/>
              </a:spcAft>
              <a:buSzPts val="1600"/>
              <a:buFont typeface="Helvetica Neue"/>
              <a:buChar char="●"/>
            </a:pPr>
            <a:r>
              <a:rPr b="1" lang="en" sz="1600"/>
              <a:t>交通事故資料</a:t>
            </a:r>
            <a:endParaRPr sz="1600"/>
          </a:p>
        </p:txBody>
      </p:sp>
      <p:graphicFrame>
        <p:nvGraphicFramePr>
          <p:cNvPr id="723" name="Google Shape;723;p54"/>
          <p:cNvGraphicFramePr/>
          <p:nvPr/>
        </p:nvGraphicFramePr>
        <p:xfrm>
          <a:off x="4419425" y="2157863"/>
          <a:ext cx="3000000" cy="3000000"/>
        </p:xfrm>
        <a:graphic>
          <a:graphicData uri="http://schemas.openxmlformats.org/drawingml/2006/table">
            <a:tbl>
              <a:tblPr>
                <a:noFill/>
                <a:tableStyleId>{796FFFE3-D19E-4BC2-8322-CDC5D90BD6B5}</a:tableStyleId>
              </a:tblPr>
              <a:tblGrid>
                <a:gridCol w="1442200"/>
              </a:tblGrid>
              <a:tr h="227775">
                <a:tc>
                  <a:txBody>
                    <a:bodyPr/>
                    <a:lstStyle/>
                    <a:p>
                      <a:pPr indent="0" lvl="0" marL="0" rtl="0" algn="ctr">
                        <a:spcBef>
                          <a:spcPts val="0"/>
                        </a:spcBef>
                        <a:spcAft>
                          <a:spcPts val="0"/>
                        </a:spcAft>
                        <a:buNone/>
                      </a:pPr>
                      <a:r>
                        <a:rPr b="1" lang="en" sz="1200"/>
                        <a:t>死亡受傷人數</a:t>
                      </a:r>
                      <a:endParaRPr b="1"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76A5AF"/>
                    </a:solidFill>
                  </a:tcPr>
                </a:tc>
              </a:tr>
              <a:tr h="219075">
                <a:tc>
                  <a:txBody>
                    <a:bodyPr/>
                    <a:lstStyle/>
                    <a:p>
                      <a:pPr indent="0" lvl="0" marL="0" rtl="0" algn="ctr">
                        <a:spcBef>
                          <a:spcPts val="0"/>
                        </a:spcBef>
                        <a:spcAft>
                          <a:spcPts val="0"/>
                        </a:spcAft>
                        <a:buNone/>
                      </a:pPr>
                      <a:r>
                        <a:rPr lang="en" sz="1200"/>
                        <a:t>死亡0;受傷2</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graphicFrame>
        <p:nvGraphicFramePr>
          <p:cNvPr id="724" name="Google Shape;724;p54"/>
          <p:cNvGraphicFramePr/>
          <p:nvPr/>
        </p:nvGraphicFramePr>
        <p:xfrm>
          <a:off x="6189800" y="2157863"/>
          <a:ext cx="3000000" cy="3000000"/>
        </p:xfrm>
        <a:graphic>
          <a:graphicData uri="http://schemas.openxmlformats.org/drawingml/2006/table">
            <a:tbl>
              <a:tblPr>
                <a:noFill/>
                <a:tableStyleId>{796FFFE3-D19E-4BC2-8322-CDC5D90BD6B5}</a:tableStyleId>
              </a:tblPr>
              <a:tblGrid>
                <a:gridCol w="819475"/>
                <a:gridCol w="819475"/>
              </a:tblGrid>
              <a:tr h="232200">
                <a:tc>
                  <a:txBody>
                    <a:bodyPr/>
                    <a:lstStyle/>
                    <a:p>
                      <a:pPr indent="0" lvl="0" marL="0" rtl="0" algn="ctr">
                        <a:spcBef>
                          <a:spcPts val="0"/>
                        </a:spcBef>
                        <a:spcAft>
                          <a:spcPts val="0"/>
                        </a:spcAft>
                        <a:buNone/>
                      </a:pPr>
                      <a:r>
                        <a:rPr b="1" lang="en" sz="1200"/>
                        <a:t>死亡</a:t>
                      </a:r>
                      <a:r>
                        <a:rPr b="1" lang="en" sz="1200"/>
                        <a:t>人數</a:t>
                      </a:r>
                      <a:endParaRPr b="1"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200"/>
                        <a:t>受傷</a:t>
                      </a:r>
                      <a:r>
                        <a:rPr b="1" lang="en" sz="1200"/>
                        <a:t>人數</a:t>
                      </a:r>
                      <a:endParaRPr b="1"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4"/>
                    </a:solidFill>
                  </a:tcPr>
                </a:tc>
              </a:tr>
              <a:tr h="232200">
                <a:tc>
                  <a:txBody>
                    <a:bodyPr/>
                    <a:lstStyle/>
                    <a:p>
                      <a:pPr indent="0" lvl="0" marL="0" rtl="0" algn="ctr">
                        <a:spcBef>
                          <a:spcPts val="0"/>
                        </a:spcBef>
                        <a:spcAft>
                          <a:spcPts val="0"/>
                        </a:spcAft>
                        <a:buNone/>
                      </a:pPr>
                      <a:r>
                        <a:rPr lang="en" sz="1200"/>
                        <a:t>0</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2</a:t>
                      </a:r>
                      <a:endParaRPr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725" name="Google Shape;725;p54"/>
          <p:cNvSpPr/>
          <p:nvPr/>
        </p:nvSpPr>
        <p:spPr>
          <a:xfrm>
            <a:off x="5843225" y="2410150"/>
            <a:ext cx="333000" cy="24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26" name="Google Shape;726;p54"/>
          <p:cNvGraphicFramePr/>
          <p:nvPr/>
        </p:nvGraphicFramePr>
        <p:xfrm>
          <a:off x="6189800" y="3062625"/>
          <a:ext cx="3000000" cy="3000000"/>
        </p:xfrm>
        <a:graphic>
          <a:graphicData uri="http://schemas.openxmlformats.org/drawingml/2006/table">
            <a:tbl>
              <a:tblPr>
                <a:noFill/>
                <a:tableStyleId>{796FFFE3-D19E-4BC2-8322-CDC5D90BD6B5}</a:tableStyleId>
              </a:tblPr>
              <a:tblGrid>
                <a:gridCol w="1054975"/>
              </a:tblGrid>
              <a:tr h="187175">
                <a:tc>
                  <a:txBody>
                    <a:bodyPr/>
                    <a:lstStyle/>
                    <a:p>
                      <a:pPr indent="0" lvl="0" marL="0" rtl="0" algn="ctr">
                        <a:spcBef>
                          <a:spcPts val="0"/>
                        </a:spcBef>
                        <a:spcAft>
                          <a:spcPts val="0"/>
                        </a:spcAft>
                        <a:buNone/>
                      </a:pPr>
                      <a:r>
                        <a:rPr b="1" lang="en" sz="1200"/>
                        <a:t>年齡</a:t>
                      </a:r>
                      <a:endParaRPr b="1" sz="12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4"/>
                    </a:solidFill>
                  </a:tcPr>
                </a:tc>
              </a:tr>
              <a:tr h="187175">
                <a:tc>
                  <a:txBody>
                    <a:bodyPr/>
                    <a:lstStyle/>
                    <a:p>
                      <a:pPr indent="0" lvl="0" marL="0" rtl="0" algn="ctr">
                        <a:spcBef>
                          <a:spcPts val="0"/>
                        </a:spcBef>
                        <a:spcAft>
                          <a:spcPts val="0"/>
                        </a:spcAft>
                        <a:buNone/>
                      </a:pPr>
                      <a:r>
                        <a:rPr lang="en" sz="1100"/>
                        <a:t>少年</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r h="187175">
                <a:tc>
                  <a:txBody>
                    <a:bodyPr/>
                    <a:lstStyle/>
                    <a:p>
                      <a:pPr indent="0" lvl="0" marL="0" rtl="0" algn="ctr">
                        <a:spcBef>
                          <a:spcPts val="0"/>
                        </a:spcBef>
                        <a:spcAft>
                          <a:spcPts val="0"/>
                        </a:spcAft>
                        <a:buNone/>
                      </a:pPr>
                      <a:r>
                        <a:rPr lang="en" sz="1100"/>
                        <a:t>青年</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r h="187175">
                <a:tc>
                  <a:txBody>
                    <a:bodyPr/>
                    <a:lstStyle/>
                    <a:p>
                      <a:pPr indent="0" lvl="0" marL="0" rtl="0" algn="ctr">
                        <a:spcBef>
                          <a:spcPts val="0"/>
                        </a:spcBef>
                        <a:spcAft>
                          <a:spcPts val="0"/>
                        </a:spcAft>
                        <a:buNone/>
                      </a:pPr>
                      <a:r>
                        <a:rPr lang="en" sz="1100"/>
                        <a:t>中年</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r h="187175">
                <a:tc>
                  <a:txBody>
                    <a:bodyPr/>
                    <a:lstStyle/>
                    <a:p>
                      <a:pPr indent="0" lvl="0" marL="0" rtl="0" algn="ctr">
                        <a:spcBef>
                          <a:spcPts val="0"/>
                        </a:spcBef>
                        <a:spcAft>
                          <a:spcPts val="0"/>
                        </a:spcAft>
                        <a:buNone/>
                      </a:pPr>
                      <a:r>
                        <a:rPr lang="en" sz="1100"/>
                        <a:t>老年</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bl>
          </a:graphicData>
        </a:graphic>
      </p:graphicFrame>
      <p:sp>
        <p:nvSpPr>
          <p:cNvPr id="727" name="Google Shape;727;p54"/>
          <p:cNvSpPr/>
          <p:nvPr/>
        </p:nvSpPr>
        <p:spPr>
          <a:xfrm>
            <a:off x="5843225" y="3859625"/>
            <a:ext cx="333000" cy="24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1" name="Shape 731"/>
        <p:cNvGrpSpPr/>
        <p:nvPr/>
      </p:nvGrpSpPr>
      <p:grpSpPr>
        <a:xfrm>
          <a:off x="0" y="0"/>
          <a:ext cx="0" cy="0"/>
          <a:chOff x="0" y="0"/>
          <a:chExt cx="0" cy="0"/>
        </a:xfrm>
      </p:grpSpPr>
      <p:pic>
        <p:nvPicPr>
          <p:cNvPr descr="photo-1595312222782-e5e2517b14b7.jpeg" id="732" name="Google Shape;732;p55"/>
          <p:cNvPicPr preferRelativeResize="0"/>
          <p:nvPr/>
        </p:nvPicPr>
        <p:blipFill rotWithShape="1">
          <a:blip r:embed="rId3">
            <a:alphaModFix/>
          </a:blip>
          <a:srcRect b="0" l="0" r="13711" t="0"/>
          <a:stretch/>
        </p:blipFill>
        <p:spPr>
          <a:xfrm>
            <a:off x="-61720" y="0"/>
            <a:ext cx="2958725" cy="5143500"/>
          </a:xfrm>
          <a:prstGeom prst="rect">
            <a:avLst/>
          </a:prstGeom>
          <a:noFill/>
          <a:ln>
            <a:noFill/>
          </a:ln>
        </p:spPr>
      </p:pic>
      <p:sp>
        <p:nvSpPr>
          <p:cNvPr id="733" name="Google Shape;733;p55"/>
          <p:cNvSpPr/>
          <p:nvPr/>
        </p:nvSpPr>
        <p:spPr>
          <a:xfrm>
            <a:off x="3049754" y="271790"/>
            <a:ext cx="5949300" cy="4599900"/>
          </a:xfrm>
          <a:prstGeom prst="roundRect">
            <a:avLst>
              <a:gd fmla="val 10070" name="adj"/>
            </a:avLst>
          </a:prstGeom>
          <a:solidFill>
            <a:srgbClr val="FFFFFF">
              <a:alpha val="5765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E5E5E"/>
              </a:buClr>
              <a:buSzPts val="2300"/>
              <a:buFont typeface="Helvetica Neue"/>
              <a:buNone/>
            </a:pPr>
            <a:r>
              <a:t/>
            </a:r>
            <a:endParaRPr b="0" i="0" sz="2300" u="none" cap="none" strike="noStrike">
              <a:solidFill>
                <a:srgbClr val="5E5E5E"/>
              </a:solidFill>
              <a:latin typeface="Helvetica Neue"/>
              <a:ea typeface="Helvetica Neue"/>
              <a:cs typeface="Helvetica Neue"/>
              <a:sym typeface="Helvetica Neue"/>
            </a:endParaRPr>
          </a:p>
        </p:txBody>
      </p:sp>
      <p:sp>
        <p:nvSpPr>
          <p:cNvPr id="734" name="Google Shape;734;p55"/>
          <p:cNvSpPr txBox="1"/>
          <p:nvPr>
            <p:ph type="title"/>
          </p:nvPr>
        </p:nvSpPr>
        <p:spPr>
          <a:xfrm>
            <a:off x="3324478" y="404010"/>
            <a:ext cx="5140500" cy="537300"/>
          </a:xfrm>
          <a:prstGeom prst="rect">
            <a:avLst/>
          </a:prstGeom>
          <a:noFill/>
          <a:ln>
            <a:noFill/>
          </a:ln>
        </p:spPr>
        <p:txBody>
          <a:bodyPr anchorCtr="0" anchor="t" bIns="19050" lIns="19050" spcFirstLastPara="1" rIns="19050" wrap="square" tIns="19050">
            <a:normAutofit/>
          </a:bodyPr>
          <a:lstStyle/>
          <a:p>
            <a:pPr indent="0" lvl="0" marL="0" rtl="0" algn="l">
              <a:lnSpc>
                <a:spcPct val="80000"/>
              </a:lnSpc>
              <a:spcBef>
                <a:spcPts val="0"/>
              </a:spcBef>
              <a:spcAft>
                <a:spcPts val="0"/>
              </a:spcAft>
              <a:buClr>
                <a:srgbClr val="000000"/>
              </a:buClr>
              <a:buSzPts val="2800"/>
              <a:buFont typeface="Helvetica Neue"/>
              <a:buNone/>
            </a:pPr>
            <a:r>
              <a:rPr lang="en" sz="2800"/>
              <a:t>第一階段</a:t>
            </a:r>
            <a:endParaRPr sz="2800"/>
          </a:p>
        </p:txBody>
      </p:sp>
      <p:sp>
        <p:nvSpPr>
          <p:cNvPr id="735" name="Google Shape;735;p55"/>
          <p:cNvSpPr txBox="1"/>
          <p:nvPr>
            <p:ph idx="2" type="body"/>
          </p:nvPr>
        </p:nvSpPr>
        <p:spPr>
          <a:xfrm>
            <a:off x="3378250" y="875400"/>
            <a:ext cx="5620800" cy="4077300"/>
          </a:xfrm>
          <a:prstGeom prst="rect">
            <a:avLst/>
          </a:prstGeom>
          <a:noFill/>
          <a:ln>
            <a:noFill/>
          </a:ln>
        </p:spPr>
        <p:txBody>
          <a:bodyPr anchorCtr="0" anchor="t" bIns="19050" lIns="19050" spcFirstLastPara="1" rIns="19050" wrap="square" tIns="19050">
            <a:normAutofit/>
          </a:bodyPr>
          <a:lstStyle/>
          <a:p>
            <a:pPr indent="0" lvl="0" marL="0" rtl="0" algn="l">
              <a:lnSpc>
                <a:spcPct val="115000"/>
              </a:lnSpc>
              <a:spcBef>
                <a:spcPts val="0"/>
              </a:spcBef>
              <a:spcAft>
                <a:spcPts val="0"/>
              </a:spcAft>
              <a:buNone/>
            </a:pPr>
            <a:r>
              <a:t/>
            </a:r>
            <a:endParaRPr sz="1400"/>
          </a:p>
          <a:p>
            <a:pPr indent="-330200" lvl="0" marL="457200" rtl="0" algn="l">
              <a:lnSpc>
                <a:spcPct val="115000"/>
              </a:lnSpc>
              <a:spcBef>
                <a:spcPts val="0"/>
              </a:spcBef>
              <a:spcAft>
                <a:spcPts val="0"/>
              </a:spcAft>
              <a:buSzPts val="1600"/>
              <a:buFont typeface="Helvetica Neue"/>
              <a:buChar char="●"/>
            </a:pPr>
            <a:r>
              <a:rPr b="1" lang="en" sz="1600"/>
              <a:t>天氣每小時資料</a:t>
            </a:r>
            <a:endParaRPr sz="1400"/>
          </a:p>
          <a:p>
            <a:pPr indent="-317500" lvl="1" marL="914400" rtl="0" algn="l">
              <a:lnSpc>
                <a:spcPct val="115000"/>
              </a:lnSpc>
              <a:spcBef>
                <a:spcPts val="0"/>
              </a:spcBef>
              <a:spcAft>
                <a:spcPts val="0"/>
              </a:spcAft>
              <a:buSzPts val="1400"/>
              <a:buFont typeface="Arial"/>
              <a:buChar char="○"/>
            </a:pPr>
            <a:r>
              <a:rPr lang="en" sz="1400"/>
              <a:t>將STATION_ID和觀測日期</a:t>
            </a:r>
            <a:r>
              <a:rPr lang="en" sz="1400"/>
              <a:t>加</a:t>
            </a:r>
            <a:r>
              <a:rPr lang="en" sz="1400"/>
              <a:t>入</a:t>
            </a:r>
            <a:r>
              <a:rPr lang="en" sz="1400"/>
              <a:t>資料裡</a:t>
            </a:r>
            <a:endParaRPr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914400" rtl="0" algn="l">
              <a:lnSpc>
                <a:spcPct val="115000"/>
              </a:lnSpc>
              <a:spcBef>
                <a:spcPts val="0"/>
              </a:spcBef>
              <a:spcAft>
                <a:spcPts val="0"/>
              </a:spcAft>
              <a:buNone/>
            </a:pPr>
            <a:r>
              <a:t/>
            </a:r>
            <a:endParaRPr sz="1400"/>
          </a:p>
          <a:p>
            <a:pPr indent="-330200" lvl="0" marL="457200" rtl="0" algn="l">
              <a:lnSpc>
                <a:spcPct val="115000"/>
              </a:lnSpc>
              <a:spcBef>
                <a:spcPts val="0"/>
              </a:spcBef>
              <a:spcAft>
                <a:spcPts val="0"/>
              </a:spcAft>
              <a:buSzPts val="1600"/>
              <a:buFont typeface="Helvetica Neue"/>
              <a:buChar char="●"/>
            </a:pPr>
            <a:r>
              <a:rPr b="1" lang="en" sz="1600"/>
              <a:t>科技執法地點資料</a:t>
            </a:r>
            <a:endParaRPr b="1" sz="1600"/>
          </a:p>
          <a:p>
            <a:pPr indent="-317500" lvl="1" marL="914400" rtl="0" algn="l">
              <a:lnSpc>
                <a:spcPct val="115000"/>
              </a:lnSpc>
              <a:spcBef>
                <a:spcPts val="0"/>
              </a:spcBef>
              <a:spcAft>
                <a:spcPts val="0"/>
              </a:spcAft>
              <a:buSzPts val="1400"/>
              <a:buFont typeface="Arial"/>
              <a:buChar char="○"/>
            </a:pPr>
            <a:r>
              <a:rPr lang="en" sz="1400"/>
              <a:t>確認經緯度沒有誤植</a:t>
            </a:r>
            <a:endParaRPr sz="1600"/>
          </a:p>
        </p:txBody>
      </p:sp>
      <p:sp>
        <p:nvSpPr>
          <p:cNvPr id="736" name="Google Shape;736;p55"/>
          <p:cNvSpPr txBox="1"/>
          <p:nvPr>
            <p:ph type="title"/>
          </p:nvPr>
        </p:nvSpPr>
        <p:spPr>
          <a:xfrm>
            <a:off x="452441" y="404825"/>
            <a:ext cx="2157000" cy="537300"/>
          </a:xfrm>
          <a:prstGeom prst="rect">
            <a:avLst/>
          </a:prstGeom>
          <a:noFill/>
          <a:ln>
            <a:noFill/>
          </a:ln>
        </p:spPr>
        <p:txBody>
          <a:bodyPr anchorCtr="0" anchor="ctr"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400">
                <a:solidFill>
                  <a:srgbClr val="D5D5D5"/>
                </a:solidFill>
              </a:rPr>
              <a:t>資料清整</a:t>
            </a:r>
            <a:endParaRPr sz="2400">
              <a:solidFill>
                <a:srgbClr val="D5D5D5"/>
              </a:solidFill>
            </a:endParaRPr>
          </a:p>
        </p:txBody>
      </p:sp>
      <p:pic>
        <p:nvPicPr>
          <p:cNvPr id="737" name="Google Shape;737;p55"/>
          <p:cNvPicPr preferRelativeResize="0"/>
          <p:nvPr/>
        </p:nvPicPr>
        <p:blipFill>
          <a:blip r:embed="rId4">
            <a:alphaModFix/>
          </a:blip>
          <a:stretch>
            <a:fillRect/>
          </a:stretch>
        </p:blipFill>
        <p:spPr>
          <a:xfrm>
            <a:off x="-18288" y="4910328"/>
            <a:ext cx="9144003" cy="299145"/>
          </a:xfrm>
          <a:prstGeom prst="rect">
            <a:avLst/>
          </a:prstGeom>
          <a:noFill/>
          <a:ln>
            <a:noFill/>
          </a:ln>
        </p:spPr>
      </p:pic>
      <p:pic>
        <p:nvPicPr>
          <p:cNvPr id="738" name="Google Shape;738;p55"/>
          <p:cNvPicPr preferRelativeResize="0"/>
          <p:nvPr/>
        </p:nvPicPr>
        <p:blipFill>
          <a:blip r:embed="rId5">
            <a:alphaModFix/>
          </a:blip>
          <a:stretch>
            <a:fillRect/>
          </a:stretch>
        </p:blipFill>
        <p:spPr>
          <a:xfrm>
            <a:off x="3253288" y="2120601"/>
            <a:ext cx="3415825" cy="718400"/>
          </a:xfrm>
          <a:prstGeom prst="rect">
            <a:avLst/>
          </a:prstGeom>
          <a:noFill/>
          <a:ln>
            <a:noFill/>
          </a:ln>
        </p:spPr>
      </p:pic>
      <p:pic>
        <p:nvPicPr>
          <p:cNvPr id="739" name="Google Shape;739;p55"/>
          <p:cNvPicPr preferRelativeResize="0"/>
          <p:nvPr/>
        </p:nvPicPr>
        <p:blipFill rotWithShape="1">
          <a:blip r:embed="rId6">
            <a:alphaModFix/>
          </a:blip>
          <a:srcRect b="0" l="3753" r="0" t="0"/>
          <a:stretch/>
        </p:blipFill>
        <p:spPr>
          <a:xfrm>
            <a:off x="6311100" y="1913350"/>
            <a:ext cx="2544125" cy="1517325"/>
          </a:xfrm>
          <a:prstGeom prst="rect">
            <a:avLst/>
          </a:prstGeom>
          <a:noFill/>
          <a:ln>
            <a:noFill/>
          </a:ln>
        </p:spPr>
      </p:pic>
      <p:sp>
        <p:nvSpPr>
          <p:cNvPr id="740" name="Google Shape;740;p55"/>
          <p:cNvSpPr/>
          <p:nvPr/>
        </p:nvSpPr>
        <p:spPr>
          <a:xfrm>
            <a:off x="4619650" y="2161050"/>
            <a:ext cx="1263900" cy="486900"/>
          </a:xfrm>
          <a:prstGeom prst="frame">
            <a:avLst>
              <a:gd fmla="val 10967" name="adj1"/>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5"/>
          <p:cNvSpPr/>
          <p:nvPr/>
        </p:nvSpPr>
        <p:spPr>
          <a:xfrm>
            <a:off x="7137875" y="1823650"/>
            <a:ext cx="1020000" cy="1658100"/>
          </a:xfrm>
          <a:prstGeom prst="frame">
            <a:avLst>
              <a:gd fmla="val 6353" name="adj1"/>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5"/>
          <p:cNvSpPr/>
          <p:nvPr/>
        </p:nvSpPr>
        <p:spPr>
          <a:xfrm>
            <a:off x="3664450" y="2161050"/>
            <a:ext cx="955200" cy="486900"/>
          </a:xfrm>
          <a:prstGeom prst="frame">
            <a:avLst>
              <a:gd fmla="val 10967"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5"/>
          <p:cNvSpPr/>
          <p:nvPr/>
        </p:nvSpPr>
        <p:spPr>
          <a:xfrm>
            <a:off x="6257675" y="1826475"/>
            <a:ext cx="880200" cy="1658100"/>
          </a:xfrm>
          <a:prstGeom prst="frame">
            <a:avLst>
              <a:gd fmla="val 7064"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55"/>
          <p:cNvGrpSpPr/>
          <p:nvPr/>
        </p:nvGrpSpPr>
        <p:grpSpPr>
          <a:xfrm>
            <a:off x="119748" y="560103"/>
            <a:ext cx="2011644" cy="2011644"/>
            <a:chOff x="1252125" y="999400"/>
            <a:chExt cx="1728216" cy="1728216"/>
          </a:xfrm>
        </p:grpSpPr>
        <p:pic>
          <p:nvPicPr>
            <p:cNvPr id="745" name="Google Shape;745;p55"/>
            <p:cNvPicPr preferRelativeResize="0"/>
            <p:nvPr/>
          </p:nvPicPr>
          <p:blipFill>
            <a:blip r:embed="rId7">
              <a:alphaModFix/>
            </a:blip>
            <a:stretch>
              <a:fillRect/>
            </a:stretch>
          </p:blipFill>
          <p:spPr>
            <a:xfrm>
              <a:off x="1252125" y="999400"/>
              <a:ext cx="1728216" cy="1728216"/>
            </a:xfrm>
            <a:prstGeom prst="rect">
              <a:avLst/>
            </a:prstGeom>
            <a:noFill/>
            <a:ln>
              <a:noFill/>
            </a:ln>
          </p:spPr>
        </p:pic>
        <p:sp>
          <p:nvSpPr>
            <p:cNvPr id="746" name="Google Shape;746;p55"/>
            <p:cNvSpPr txBox="1"/>
            <p:nvPr/>
          </p:nvSpPr>
          <p:spPr>
            <a:xfrm>
              <a:off x="1724133" y="19960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林維彥</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0" name="Shape 750"/>
        <p:cNvGrpSpPr/>
        <p:nvPr/>
      </p:nvGrpSpPr>
      <p:grpSpPr>
        <a:xfrm>
          <a:off x="0" y="0"/>
          <a:ext cx="0" cy="0"/>
          <a:chOff x="0" y="0"/>
          <a:chExt cx="0" cy="0"/>
        </a:xfrm>
      </p:grpSpPr>
      <p:pic>
        <p:nvPicPr>
          <p:cNvPr descr="photo-1595312222782-e5e2517b14b7.jpeg" id="751" name="Google Shape;751;p56"/>
          <p:cNvPicPr preferRelativeResize="0"/>
          <p:nvPr/>
        </p:nvPicPr>
        <p:blipFill rotWithShape="1">
          <a:blip r:embed="rId3">
            <a:alphaModFix/>
          </a:blip>
          <a:srcRect b="0" l="0" r="13711" t="0"/>
          <a:stretch/>
        </p:blipFill>
        <p:spPr>
          <a:xfrm>
            <a:off x="-61720" y="0"/>
            <a:ext cx="2958725" cy="5143500"/>
          </a:xfrm>
          <a:prstGeom prst="rect">
            <a:avLst/>
          </a:prstGeom>
          <a:noFill/>
          <a:ln>
            <a:noFill/>
          </a:ln>
        </p:spPr>
      </p:pic>
      <p:sp>
        <p:nvSpPr>
          <p:cNvPr id="752" name="Google Shape;752;p56"/>
          <p:cNvSpPr/>
          <p:nvPr/>
        </p:nvSpPr>
        <p:spPr>
          <a:xfrm>
            <a:off x="3049754" y="271790"/>
            <a:ext cx="5949300" cy="4599900"/>
          </a:xfrm>
          <a:prstGeom prst="roundRect">
            <a:avLst>
              <a:gd fmla="val 10070" name="adj"/>
            </a:avLst>
          </a:prstGeom>
          <a:solidFill>
            <a:srgbClr val="FFFFFF">
              <a:alpha val="5765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E5E5E"/>
              </a:buClr>
              <a:buSzPts val="2300"/>
              <a:buFont typeface="Helvetica Neue"/>
              <a:buNone/>
            </a:pPr>
            <a:r>
              <a:t/>
            </a:r>
            <a:endParaRPr b="0" i="0" sz="2300" u="none" cap="none" strike="noStrike">
              <a:solidFill>
                <a:srgbClr val="5E5E5E"/>
              </a:solidFill>
              <a:latin typeface="Helvetica Neue"/>
              <a:ea typeface="Helvetica Neue"/>
              <a:cs typeface="Helvetica Neue"/>
              <a:sym typeface="Helvetica Neue"/>
            </a:endParaRPr>
          </a:p>
        </p:txBody>
      </p:sp>
      <p:sp>
        <p:nvSpPr>
          <p:cNvPr id="753" name="Google Shape;753;p56"/>
          <p:cNvSpPr txBox="1"/>
          <p:nvPr>
            <p:ph type="title"/>
          </p:nvPr>
        </p:nvSpPr>
        <p:spPr>
          <a:xfrm>
            <a:off x="3324478" y="404010"/>
            <a:ext cx="5140500" cy="537300"/>
          </a:xfrm>
          <a:prstGeom prst="rect">
            <a:avLst/>
          </a:prstGeom>
          <a:noFill/>
          <a:ln>
            <a:noFill/>
          </a:ln>
        </p:spPr>
        <p:txBody>
          <a:bodyPr anchorCtr="0" anchor="t" bIns="19050" lIns="19050" spcFirstLastPara="1" rIns="19050" wrap="square" tIns="19050">
            <a:normAutofit/>
          </a:bodyPr>
          <a:lstStyle/>
          <a:p>
            <a:pPr indent="0" lvl="0" marL="0" rtl="0" algn="l">
              <a:spcBef>
                <a:spcPts val="0"/>
              </a:spcBef>
              <a:spcAft>
                <a:spcPts val="0"/>
              </a:spcAft>
              <a:buClr>
                <a:srgbClr val="000000"/>
              </a:buClr>
              <a:buSzPts val="2800"/>
              <a:buFont typeface="Helvetica Neue"/>
              <a:buNone/>
            </a:pPr>
            <a:r>
              <a:rPr lang="en" sz="2800"/>
              <a:t>第</a:t>
            </a:r>
            <a:r>
              <a:rPr lang="en" sz="2800"/>
              <a:t>二</a:t>
            </a:r>
            <a:r>
              <a:rPr lang="en" sz="2800"/>
              <a:t>階段</a:t>
            </a:r>
            <a:endParaRPr sz="2800"/>
          </a:p>
        </p:txBody>
      </p:sp>
      <p:sp>
        <p:nvSpPr>
          <p:cNvPr id="754" name="Google Shape;754;p56"/>
          <p:cNvSpPr txBox="1"/>
          <p:nvPr>
            <p:ph idx="1" type="body"/>
          </p:nvPr>
        </p:nvSpPr>
        <p:spPr>
          <a:xfrm>
            <a:off x="3298772" y="943179"/>
            <a:ext cx="4975500" cy="350400"/>
          </a:xfrm>
          <a:prstGeom prst="rect">
            <a:avLst/>
          </a:prstGeom>
          <a:noFill/>
          <a:ln>
            <a:noFill/>
          </a:ln>
        </p:spPr>
        <p:txBody>
          <a:bodyPr anchorCtr="0" anchor="t" bIns="17150" lIns="17150" spcFirstLastPara="1" rIns="17150" wrap="square" tIns="17150">
            <a:normAutofit/>
          </a:bodyPr>
          <a:lstStyle/>
          <a:p>
            <a:pPr indent="0" lvl="0" marL="0" rtl="0" algn="l">
              <a:spcBef>
                <a:spcPts val="0"/>
              </a:spcBef>
              <a:spcAft>
                <a:spcPts val="0"/>
              </a:spcAft>
              <a:buClr>
                <a:srgbClr val="000000"/>
              </a:buClr>
              <a:buSzPts val="1800"/>
              <a:buFont typeface="Helvetica Neue"/>
              <a:buNone/>
            </a:pPr>
            <a:r>
              <a:rPr lang="en"/>
              <a:t>合併三種來源資料</a:t>
            </a:r>
            <a:endParaRPr/>
          </a:p>
        </p:txBody>
      </p:sp>
      <p:sp>
        <p:nvSpPr>
          <p:cNvPr id="755" name="Google Shape;755;p56"/>
          <p:cNvSpPr txBox="1"/>
          <p:nvPr>
            <p:ph idx="2" type="body"/>
          </p:nvPr>
        </p:nvSpPr>
        <p:spPr>
          <a:xfrm>
            <a:off x="3378275" y="1459895"/>
            <a:ext cx="5292300" cy="350400"/>
          </a:xfrm>
          <a:prstGeom prst="rect">
            <a:avLst/>
          </a:prstGeom>
          <a:noFill/>
          <a:ln>
            <a:noFill/>
          </a:ln>
        </p:spPr>
        <p:txBody>
          <a:bodyPr anchorCtr="0" anchor="t" bIns="19050" lIns="19050" spcFirstLastPara="1" rIns="19050" wrap="square" tIns="19050">
            <a:normAutofit/>
          </a:bodyPr>
          <a:lstStyle/>
          <a:p>
            <a:pPr indent="0" lvl="0" marL="0" rtl="0" algn="l">
              <a:lnSpc>
                <a:spcPct val="90000"/>
              </a:lnSpc>
              <a:spcBef>
                <a:spcPts val="0"/>
              </a:spcBef>
              <a:spcAft>
                <a:spcPts val="0"/>
              </a:spcAft>
              <a:buClr>
                <a:srgbClr val="000000"/>
              </a:buClr>
              <a:buSzPts val="2200"/>
              <a:buFont typeface="Helvetica Neue"/>
              <a:buNone/>
            </a:pPr>
            <a:r>
              <a:rPr b="1" lang="en" sz="1600"/>
              <a:t>步驟</a:t>
            </a:r>
            <a:r>
              <a:rPr b="1" lang="en" sz="1600"/>
              <a:t>1：</a:t>
            </a:r>
            <a:r>
              <a:rPr b="1" lang="en" sz="1600"/>
              <a:t>利用geopy的geodesic計算經緯度距離</a:t>
            </a:r>
            <a:endParaRPr b="1" i="0" sz="1600" u="none" cap="none" strike="noStrike">
              <a:solidFill>
                <a:srgbClr val="000000"/>
              </a:solidFill>
            </a:endParaRPr>
          </a:p>
        </p:txBody>
      </p:sp>
      <p:sp>
        <p:nvSpPr>
          <p:cNvPr id="756" name="Google Shape;756;p56"/>
          <p:cNvSpPr txBox="1"/>
          <p:nvPr>
            <p:ph type="title"/>
          </p:nvPr>
        </p:nvSpPr>
        <p:spPr>
          <a:xfrm>
            <a:off x="452441" y="404825"/>
            <a:ext cx="2157000" cy="537300"/>
          </a:xfrm>
          <a:prstGeom prst="rect">
            <a:avLst/>
          </a:prstGeom>
          <a:noFill/>
          <a:ln>
            <a:noFill/>
          </a:ln>
        </p:spPr>
        <p:txBody>
          <a:bodyPr anchorCtr="0" anchor="ctr"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400">
                <a:solidFill>
                  <a:srgbClr val="D5D5D5"/>
                </a:solidFill>
              </a:rPr>
              <a:t>資料清整</a:t>
            </a:r>
            <a:endParaRPr sz="2400">
              <a:solidFill>
                <a:srgbClr val="D5D5D5"/>
              </a:solidFill>
            </a:endParaRPr>
          </a:p>
        </p:txBody>
      </p:sp>
      <p:grpSp>
        <p:nvGrpSpPr>
          <p:cNvPr id="757" name="Google Shape;757;p56"/>
          <p:cNvGrpSpPr/>
          <p:nvPr/>
        </p:nvGrpSpPr>
        <p:grpSpPr>
          <a:xfrm>
            <a:off x="3463950" y="3411938"/>
            <a:ext cx="5441025" cy="1110250"/>
            <a:chOff x="3509725" y="2169425"/>
            <a:chExt cx="5441025" cy="1110250"/>
          </a:xfrm>
        </p:grpSpPr>
        <p:sp>
          <p:nvSpPr>
            <p:cNvPr id="758" name="Google Shape;758;p56"/>
            <p:cNvSpPr/>
            <p:nvPr/>
          </p:nvSpPr>
          <p:spPr>
            <a:xfrm>
              <a:off x="7874950" y="2169425"/>
              <a:ext cx="1075800" cy="1075800"/>
            </a:xfrm>
            <a:prstGeom prst="ellipse">
              <a:avLst/>
            </a:prstGeom>
            <a:solidFill>
              <a:srgbClr val="FF9900"/>
            </a:solidFill>
            <a:ln cap="flat" cmpd="sng" w="9525">
              <a:solidFill>
                <a:schemeClr val="lt1"/>
              </a:solidFill>
              <a:prstDash val="solid"/>
              <a:round/>
              <a:headEnd len="sm" w="sm" type="none"/>
              <a:tailEnd len="sm" w="sm" type="none"/>
            </a:ln>
            <a:effectLst>
              <a:outerShdw blurRad="57150" rotWithShape="0" algn="bl" dir="5400000" dist="19050">
                <a:srgbClr val="000000">
                  <a:alpha val="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6"/>
            <p:cNvSpPr txBox="1"/>
            <p:nvPr/>
          </p:nvSpPr>
          <p:spPr>
            <a:xfrm>
              <a:off x="6757525" y="2286000"/>
              <a:ext cx="1144800" cy="26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科技執法</a:t>
              </a:r>
              <a:r>
                <a:rPr lang="en" sz="1200">
                  <a:latin typeface="Helvetica Neue"/>
                  <a:ea typeface="Helvetica Neue"/>
                  <a:cs typeface="Helvetica Neue"/>
                  <a:sym typeface="Helvetica Neue"/>
                </a:rPr>
                <a:t>ID</a:t>
              </a:r>
              <a:endParaRPr sz="1200">
                <a:latin typeface="Helvetica Neue"/>
                <a:ea typeface="Helvetica Neue"/>
                <a:cs typeface="Helvetica Neue"/>
                <a:sym typeface="Helvetica Neue"/>
              </a:endParaRPr>
            </a:p>
            <a:p>
              <a:pPr indent="0" lvl="0" marL="0" rtl="0" algn="ctr">
                <a:spcBef>
                  <a:spcPts val="0"/>
                </a:spcBef>
                <a:spcAft>
                  <a:spcPts val="0"/>
                </a:spcAft>
                <a:buNone/>
              </a:pPr>
              <a:r>
                <a:rPr lang="en" sz="1200">
                  <a:latin typeface="Helvetica Neue"/>
                  <a:ea typeface="Helvetica Neue"/>
                  <a:cs typeface="Helvetica Neue"/>
                  <a:sym typeface="Helvetica Neue"/>
                </a:rPr>
                <a:t>相等</a:t>
              </a:r>
              <a:endParaRPr sz="1200">
                <a:latin typeface="Helvetica Neue"/>
                <a:ea typeface="Helvetica Neue"/>
                <a:cs typeface="Helvetica Neue"/>
                <a:sym typeface="Helvetica Neue"/>
              </a:endParaRPr>
            </a:p>
          </p:txBody>
        </p:sp>
        <p:sp>
          <p:nvSpPr>
            <p:cNvPr id="760" name="Google Shape;760;p56"/>
            <p:cNvSpPr txBox="1"/>
            <p:nvPr/>
          </p:nvSpPr>
          <p:spPr>
            <a:xfrm>
              <a:off x="7935850" y="2465263"/>
              <a:ext cx="954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Helvetica Neue"/>
                  <a:ea typeface="Helvetica Neue"/>
                  <a:cs typeface="Helvetica Neue"/>
                  <a:sym typeface="Helvetica Neue"/>
                </a:rPr>
                <a:t>科技執法</a:t>
              </a:r>
              <a:endParaRPr b="1" sz="1100">
                <a:latin typeface="Helvetica Neue"/>
                <a:ea typeface="Helvetica Neue"/>
                <a:cs typeface="Helvetica Neue"/>
                <a:sym typeface="Helvetica Neue"/>
              </a:endParaRPr>
            </a:p>
            <a:p>
              <a:pPr indent="0" lvl="0" marL="0" rtl="0" algn="ctr">
                <a:spcBef>
                  <a:spcPts val="0"/>
                </a:spcBef>
                <a:spcAft>
                  <a:spcPts val="0"/>
                </a:spcAft>
                <a:buNone/>
              </a:pPr>
              <a:r>
                <a:rPr b="1" lang="en" sz="1100">
                  <a:latin typeface="Helvetica Neue"/>
                  <a:ea typeface="Helvetica Neue"/>
                  <a:cs typeface="Helvetica Neue"/>
                  <a:sym typeface="Helvetica Neue"/>
                </a:rPr>
                <a:t>取締項目</a:t>
              </a:r>
              <a:endParaRPr b="1" sz="1100">
                <a:latin typeface="Helvetica Neue"/>
                <a:ea typeface="Helvetica Neue"/>
                <a:cs typeface="Helvetica Neue"/>
                <a:sym typeface="Helvetica Neue"/>
              </a:endParaRPr>
            </a:p>
          </p:txBody>
        </p:sp>
        <p:cxnSp>
          <p:nvCxnSpPr>
            <p:cNvPr id="761" name="Google Shape;761;p56"/>
            <p:cNvCxnSpPr/>
            <p:nvPr/>
          </p:nvCxnSpPr>
          <p:spPr>
            <a:xfrm rot="10800000">
              <a:off x="6677625" y="2841100"/>
              <a:ext cx="1144800" cy="0"/>
            </a:xfrm>
            <a:prstGeom prst="straightConnector1">
              <a:avLst/>
            </a:prstGeom>
            <a:solidFill>
              <a:schemeClr val="lt2"/>
            </a:solidFill>
            <a:ln cap="flat" cmpd="sng" w="28575">
              <a:solidFill>
                <a:schemeClr val="accent5"/>
              </a:solidFill>
              <a:prstDash val="solid"/>
              <a:round/>
              <a:headEnd len="med" w="med" type="none"/>
              <a:tailEnd len="med" w="med" type="triangle"/>
            </a:ln>
          </p:spPr>
        </p:cxnSp>
        <p:cxnSp>
          <p:nvCxnSpPr>
            <p:cNvPr id="762" name="Google Shape;762;p56"/>
            <p:cNvCxnSpPr/>
            <p:nvPr/>
          </p:nvCxnSpPr>
          <p:spPr>
            <a:xfrm>
              <a:off x="6646975" y="2741775"/>
              <a:ext cx="1213500" cy="0"/>
            </a:xfrm>
            <a:prstGeom prst="straightConnector1">
              <a:avLst/>
            </a:prstGeom>
            <a:noFill/>
            <a:ln cap="flat" cmpd="sng" w="28575">
              <a:solidFill>
                <a:schemeClr val="dk2"/>
              </a:solidFill>
              <a:prstDash val="solid"/>
              <a:round/>
              <a:headEnd len="med" w="med" type="none"/>
              <a:tailEnd len="med" w="med" type="none"/>
            </a:ln>
          </p:spPr>
        </p:cxnSp>
        <p:sp>
          <p:nvSpPr>
            <p:cNvPr id="763" name="Google Shape;763;p56"/>
            <p:cNvSpPr txBox="1"/>
            <p:nvPr/>
          </p:nvSpPr>
          <p:spPr>
            <a:xfrm>
              <a:off x="6757525" y="3012963"/>
              <a:ext cx="1144800" cy="26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980000"/>
                  </a:solidFill>
                  <a:latin typeface="Helvetica Neue"/>
                  <a:ea typeface="Helvetica Neue"/>
                  <a:cs typeface="Helvetica Neue"/>
                  <a:sym typeface="Helvetica Neue"/>
                </a:rPr>
                <a:t>加入</a:t>
              </a:r>
              <a:endParaRPr sz="1200">
                <a:solidFill>
                  <a:srgbClr val="980000"/>
                </a:solidFill>
                <a:latin typeface="Helvetica Neue"/>
                <a:ea typeface="Helvetica Neue"/>
                <a:cs typeface="Helvetica Neue"/>
                <a:sym typeface="Helvetica Neue"/>
              </a:endParaRPr>
            </a:p>
            <a:p>
              <a:pPr indent="0" lvl="0" marL="0" rtl="0" algn="ctr">
                <a:spcBef>
                  <a:spcPts val="0"/>
                </a:spcBef>
                <a:spcAft>
                  <a:spcPts val="0"/>
                </a:spcAft>
                <a:buNone/>
              </a:pPr>
              <a:r>
                <a:rPr lang="en" sz="1200">
                  <a:solidFill>
                    <a:srgbClr val="980000"/>
                  </a:solidFill>
                  <a:latin typeface="Helvetica Neue"/>
                  <a:ea typeface="Helvetica Neue"/>
                  <a:cs typeface="Helvetica Neue"/>
                  <a:sym typeface="Helvetica Neue"/>
                </a:rPr>
                <a:t>設施種類</a:t>
              </a:r>
              <a:endParaRPr sz="1200">
                <a:solidFill>
                  <a:srgbClr val="980000"/>
                </a:solidFill>
                <a:latin typeface="Helvetica Neue"/>
                <a:ea typeface="Helvetica Neue"/>
                <a:cs typeface="Helvetica Neue"/>
                <a:sym typeface="Helvetica Neue"/>
              </a:endParaRPr>
            </a:p>
            <a:p>
              <a:pPr indent="0" lvl="0" marL="0" rtl="0" algn="ctr">
                <a:spcBef>
                  <a:spcPts val="0"/>
                </a:spcBef>
                <a:spcAft>
                  <a:spcPts val="0"/>
                </a:spcAft>
                <a:buNone/>
              </a:pPr>
              <a:r>
                <a:rPr lang="en" sz="1200">
                  <a:solidFill>
                    <a:srgbClr val="980000"/>
                  </a:solidFill>
                  <a:latin typeface="Helvetica Neue"/>
                  <a:ea typeface="Helvetica Neue"/>
                  <a:cs typeface="Helvetica Neue"/>
                  <a:sym typeface="Helvetica Neue"/>
                </a:rPr>
                <a:t>取締項目</a:t>
              </a:r>
              <a:endParaRPr sz="1200">
                <a:solidFill>
                  <a:srgbClr val="980000"/>
                </a:solidFill>
                <a:latin typeface="Helvetica Neue"/>
                <a:ea typeface="Helvetica Neue"/>
                <a:cs typeface="Helvetica Neue"/>
                <a:sym typeface="Helvetica Neue"/>
              </a:endParaRPr>
            </a:p>
          </p:txBody>
        </p:sp>
        <p:sp>
          <p:nvSpPr>
            <p:cNvPr id="764" name="Google Shape;764;p56"/>
            <p:cNvSpPr txBox="1"/>
            <p:nvPr/>
          </p:nvSpPr>
          <p:spPr>
            <a:xfrm>
              <a:off x="4530150" y="2267800"/>
              <a:ext cx="1144800" cy="26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日期、時間、</a:t>
              </a:r>
              <a:endParaRPr sz="1200">
                <a:latin typeface="Helvetica Neue"/>
                <a:ea typeface="Helvetica Neue"/>
                <a:cs typeface="Helvetica Neue"/>
                <a:sym typeface="Helvetica Neue"/>
              </a:endParaRPr>
            </a:p>
            <a:p>
              <a:pPr indent="0" lvl="0" marL="0" rtl="0" algn="ctr">
                <a:spcBef>
                  <a:spcPts val="0"/>
                </a:spcBef>
                <a:spcAft>
                  <a:spcPts val="0"/>
                </a:spcAft>
                <a:buNone/>
              </a:pPr>
              <a:r>
                <a:rPr lang="en" sz="1200">
                  <a:latin typeface="Helvetica Neue"/>
                  <a:ea typeface="Helvetica Neue"/>
                  <a:cs typeface="Helvetica Neue"/>
                  <a:sym typeface="Helvetica Neue"/>
                </a:rPr>
                <a:t>測站</a:t>
              </a:r>
              <a:r>
                <a:rPr lang="en" sz="1200">
                  <a:latin typeface="Helvetica Neue"/>
                  <a:ea typeface="Helvetica Neue"/>
                  <a:cs typeface="Helvetica Neue"/>
                  <a:sym typeface="Helvetica Neue"/>
                </a:rPr>
                <a:t>ID相等</a:t>
              </a:r>
              <a:endParaRPr sz="1200">
                <a:latin typeface="Helvetica Neue"/>
                <a:ea typeface="Helvetica Neue"/>
                <a:cs typeface="Helvetica Neue"/>
                <a:sym typeface="Helvetica Neue"/>
              </a:endParaRPr>
            </a:p>
          </p:txBody>
        </p:sp>
        <p:cxnSp>
          <p:nvCxnSpPr>
            <p:cNvPr id="765" name="Google Shape;765;p56"/>
            <p:cNvCxnSpPr/>
            <p:nvPr/>
          </p:nvCxnSpPr>
          <p:spPr>
            <a:xfrm>
              <a:off x="4495800" y="2723575"/>
              <a:ext cx="1213500" cy="0"/>
            </a:xfrm>
            <a:prstGeom prst="straightConnector1">
              <a:avLst/>
            </a:prstGeom>
            <a:noFill/>
            <a:ln cap="flat" cmpd="sng" w="28575">
              <a:solidFill>
                <a:schemeClr val="dk2"/>
              </a:solidFill>
              <a:prstDash val="solid"/>
              <a:round/>
              <a:headEnd len="med" w="med" type="none"/>
              <a:tailEnd len="med" w="med" type="none"/>
            </a:ln>
          </p:spPr>
        </p:cxnSp>
        <p:sp>
          <p:nvSpPr>
            <p:cNvPr id="766" name="Google Shape;766;p56"/>
            <p:cNvSpPr txBox="1"/>
            <p:nvPr/>
          </p:nvSpPr>
          <p:spPr>
            <a:xfrm>
              <a:off x="4530150" y="3012963"/>
              <a:ext cx="1144800" cy="26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980000"/>
                  </a:solidFill>
                  <a:latin typeface="Helvetica Neue"/>
                  <a:ea typeface="Helvetica Neue"/>
                  <a:cs typeface="Helvetica Neue"/>
                  <a:sym typeface="Helvetica Neue"/>
                </a:rPr>
                <a:t>加入</a:t>
              </a:r>
              <a:endParaRPr sz="1200">
                <a:solidFill>
                  <a:srgbClr val="980000"/>
                </a:solidFill>
                <a:latin typeface="Helvetica Neue"/>
                <a:ea typeface="Helvetica Neue"/>
                <a:cs typeface="Helvetica Neue"/>
                <a:sym typeface="Helvetica Neue"/>
              </a:endParaRPr>
            </a:p>
            <a:p>
              <a:pPr indent="0" lvl="0" marL="0" rtl="0" algn="ctr">
                <a:spcBef>
                  <a:spcPts val="0"/>
                </a:spcBef>
                <a:spcAft>
                  <a:spcPts val="0"/>
                </a:spcAft>
                <a:buNone/>
              </a:pPr>
              <a:r>
                <a:rPr lang="en" sz="1200">
                  <a:solidFill>
                    <a:srgbClr val="980000"/>
                  </a:solidFill>
                  <a:latin typeface="Helvetica Neue"/>
                  <a:ea typeface="Helvetica Neue"/>
                  <a:cs typeface="Helvetica Neue"/>
                  <a:sym typeface="Helvetica Neue"/>
                </a:rPr>
                <a:t>氣溫、雨量</a:t>
              </a:r>
              <a:endParaRPr sz="1200">
                <a:solidFill>
                  <a:srgbClr val="980000"/>
                </a:solidFill>
                <a:latin typeface="Helvetica Neue"/>
                <a:ea typeface="Helvetica Neue"/>
                <a:cs typeface="Helvetica Neue"/>
                <a:sym typeface="Helvetica Neue"/>
              </a:endParaRPr>
            </a:p>
            <a:p>
              <a:pPr indent="0" lvl="0" marL="0" rtl="0" algn="ctr">
                <a:spcBef>
                  <a:spcPts val="0"/>
                </a:spcBef>
                <a:spcAft>
                  <a:spcPts val="0"/>
                </a:spcAft>
                <a:buNone/>
              </a:pPr>
              <a:r>
                <a:rPr lang="en" sz="1200">
                  <a:solidFill>
                    <a:srgbClr val="980000"/>
                  </a:solidFill>
                  <a:latin typeface="Helvetica Neue"/>
                  <a:ea typeface="Helvetica Neue"/>
                  <a:cs typeface="Helvetica Neue"/>
                  <a:sym typeface="Helvetica Neue"/>
                </a:rPr>
                <a:t>濕度、風速</a:t>
              </a:r>
              <a:endParaRPr sz="1200">
                <a:solidFill>
                  <a:srgbClr val="980000"/>
                </a:solidFill>
                <a:latin typeface="Helvetica Neue"/>
                <a:ea typeface="Helvetica Neue"/>
                <a:cs typeface="Helvetica Neue"/>
                <a:sym typeface="Helvetica Neue"/>
              </a:endParaRPr>
            </a:p>
          </p:txBody>
        </p:sp>
        <p:sp>
          <p:nvSpPr>
            <p:cNvPr id="767" name="Google Shape;767;p56"/>
            <p:cNvSpPr/>
            <p:nvPr/>
          </p:nvSpPr>
          <p:spPr>
            <a:xfrm>
              <a:off x="5616400" y="2169425"/>
              <a:ext cx="1075800" cy="1075800"/>
            </a:xfrm>
            <a:prstGeom prst="ellipse">
              <a:avLst/>
            </a:prstGeom>
            <a:solidFill>
              <a:srgbClr val="1155CC"/>
            </a:solidFill>
            <a:ln cap="flat" cmpd="sng" w="9525">
              <a:solidFill>
                <a:schemeClr val="lt1"/>
              </a:solidFill>
              <a:prstDash val="solid"/>
              <a:round/>
              <a:headEnd len="sm" w="sm" type="none"/>
              <a:tailEnd len="sm" w="sm" type="none"/>
            </a:ln>
            <a:effectLst>
              <a:outerShdw blurRad="57150" rotWithShape="0" algn="bl" dir="5400000" dist="19050">
                <a:srgbClr val="000000">
                  <a:alpha val="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6"/>
            <p:cNvSpPr txBox="1"/>
            <p:nvPr/>
          </p:nvSpPr>
          <p:spPr>
            <a:xfrm>
              <a:off x="5677300" y="2541463"/>
              <a:ext cx="954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事故</a:t>
              </a:r>
              <a:r>
                <a:rPr b="1" lang="en" sz="1100">
                  <a:solidFill>
                    <a:schemeClr val="lt1"/>
                  </a:solidFill>
                  <a:latin typeface="Helvetica Neue"/>
                  <a:ea typeface="Helvetica Neue"/>
                  <a:cs typeface="Helvetica Neue"/>
                  <a:sym typeface="Helvetica Neue"/>
                </a:rPr>
                <a:t>資料</a:t>
              </a:r>
              <a:endParaRPr b="1" sz="1100">
                <a:solidFill>
                  <a:schemeClr val="lt1"/>
                </a:solidFill>
                <a:latin typeface="Helvetica Neue"/>
                <a:ea typeface="Helvetica Neue"/>
                <a:cs typeface="Helvetica Neue"/>
                <a:sym typeface="Helvetica Neue"/>
              </a:endParaRPr>
            </a:p>
          </p:txBody>
        </p:sp>
        <p:sp>
          <p:nvSpPr>
            <p:cNvPr id="769" name="Google Shape;769;p56"/>
            <p:cNvSpPr/>
            <p:nvPr/>
          </p:nvSpPr>
          <p:spPr>
            <a:xfrm>
              <a:off x="3509725" y="2203875"/>
              <a:ext cx="1075800" cy="1075800"/>
            </a:xfrm>
            <a:prstGeom prst="ellipse">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19050">
                <a:srgbClr val="000000">
                  <a:alpha val="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6"/>
            <p:cNvSpPr txBox="1"/>
            <p:nvPr/>
          </p:nvSpPr>
          <p:spPr>
            <a:xfrm>
              <a:off x="3570625" y="2499713"/>
              <a:ext cx="954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Helvetica Neue"/>
                  <a:ea typeface="Helvetica Neue"/>
                  <a:cs typeface="Helvetica Neue"/>
                  <a:sym typeface="Helvetica Neue"/>
                </a:rPr>
                <a:t>天氣觀測</a:t>
              </a:r>
              <a:endParaRPr b="1" sz="1100">
                <a:latin typeface="Helvetica Neue"/>
                <a:ea typeface="Helvetica Neue"/>
                <a:cs typeface="Helvetica Neue"/>
                <a:sym typeface="Helvetica Neue"/>
              </a:endParaRPr>
            </a:p>
            <a:p>
              <a:pPr indent="0" lvl="0" marL="0" rtl="0" algn="ctr">
                <a:spcBef>
                  <a:spcPts val="0"/>
                </a:spcBef>
                <a:spcAft>
                  <a:spcPts val="0"/>
                </a:spcAft>
                <a:buNone/>
              </a:pPr>
              <a:r>
                <a:rPr b="1" lang="en" sz="1100">
                  <a:latin typeface="Helvetica Neue"/>
                  <a:ea typeface="Helvetica Neue"/>
                  <a:cs typeface="Helvetica Neue"/>
                  <a:sym typeface="Helvetica Neue"/>
                </a:rPr>
                <a:t>每小時資料</a:t>
              </a:r>
              <a:endParaRPr b="1" sz="1100">
                <a:latin typeface="Helvetica Neue"/>
                <a:ea typeface="Helvetica Neue"/>
                <a:cs typeface="Helvetica Neue"/>
                <a:sym typeface="Helvetica Neue"/>
              </a:endParaRPr>
            </a:p>
          </p:txBody>
        </p:sp>
        <p:cxnSp>
          <p:nvCxnSpPr>
            <p:cNvPr id="771" name="Google Shape;771;p56"/>
            <p:cNvCxnSpPr/>
            <p:nvPr/>
          </p:nvCxnSpPr>
          <p:spPr>
            <a:xfrm>
              <a:off x="4585525" y="2841100"/>
              <a:ext cx="1076100" cy="0"/>
            </a:xfrm>
            <a:prstGeom prst="straightConnector1">
              <a:avLst/>
            </a:prstGeom>
            <a:solidFill>
              <a:schemeClr val="lt2"/>
            </a:solidFill>
            <a:ln cap="flat" cmpd="sng" w="28575">
              <a:solidFill>
                <a:schemeClr val="accent5"/>
              </a:solidFill>
              <a:prstDash val="solid"/>
              <a:round/>
              <a:headEnd len="med" w="med" type="none"/>
              <a:tailEnd len="med" w="med" type="triangle"/>
            </a:ln>
          </p:spPr>
        </p:cxnSp>
      </p:grpSp>
      <p:sp>
        <p:nvSpPr>
          <p:cNvPr id="772" name="Google Shape;772;p56"/>
          <p:cNvSpPr txBox="1"/>
          <p:nvPr>
            <p:ph idx="2" type="body"/>
          </p:nvPr>
        </p:nvSpPr>
        <p:spPr>
          <a:xfrm>
            <a:off x="3378275" y="3114995"/>
            <a:ext cx="5292300" cy="350400"/>
          </a:xfrm>
          <a:prstGeom prst="rect">
            <a:avLst/>
          </a:prstGeom>
          <a:noFill/>
          <a:ln>
            <a:noFill/>
          </a:ln>
        </p:spPr>
        <p:txBody>
          <a:bodyPr anchorCtr="0" anchor="t" bIns="19050" lIns="19050" spcFirstLastPara="1" rIns="19050" wrap="square" tIns="19050">
            <a:normAutofit/>
          </a:bodyPr>
          <a:lstStyle/>
          <a:p>
            <a:pPr indent="0" lvl="0" marL="0" rtl="0" algn="l">
              <a:lnSpc>
                <a:spcPct val="90000"/>
              </a:lnSpc>
              <a:spcBef>
                <a:spcPts val="0"/>
              </a:spcBef>
              <a:spcAft>
                <a:spcPts val="0"/>
              </a:spcAft>
              <a:buClr>
                <a:srgbClr val="000000"/>
              </a:buClr>
              <a:buSzPts val="2200"/>
              <a:buFont typeface="Helvetica Neue"/>
              <a:buNone/>
            </a:pPr>
            <a:r>
              <a:rPr b="1" lang="en" sz="1600"/>
              <a:t>步驟2：</a:t>
            </a:r>
            <a:r>
              <a:rPr b="1" lang="en" sz="1600"/>
              <a:t>資料庫JOIN table by ID</a:t>
            </a:r>
            <a:endParaRPr b="1" i="0" sz="1600" u="none" cap="none" strike="noStrike">
              <a:solidFill>
                <a:srgbClr val="000000"/>
              </a:solidFill>
            </a:endParaRPr>
          </a:p>
        </p:txBody>
      </p:sp>
      <p:grpSp>
        <p:nvGrpSpPr>
          <p:cNvPr id="773" name="Google Shape;773;p56"/>
          <p:cNvGrpSpPr/>
          <p:nvPr/>
        </p:nvGrpSpPr>
        <p:grpSpPr>
          <a:xfrm>
            <a:off x="3433525" y="1788425"/>
            <a:ext cx="5441025" cy="1110250"/>
            <a:chOff x="3509725" y="2169425"/>
            <a:chExt cx="5441025" cy="1110250"/>
          </a:xfrm>
        </p:grpSpPr>
        <p:sp>
          <p:nvSpPr>
            <p:cNvPr id="774" name="Google Shape;774;p56"/>
            <p:cNvSpPr/>
            <p:nvPr/>
          </p:nvSpPr>
          <p:spPr>
            <a:xfrm>
              <a:off x="7874950" y="2169425"/>
              <a:ext cx="1075800" cy="1075800"/>
            </a:xfrm>
            <a:prstGeom prst="ellipse">
              <a:avLst/>
            </a:prstGeom>
            <a:solidFill>
              <a:srgbClr val="FF9900"/>
            </a:solidFill>
            <a:ln cap="flat" cmpd="sng" w="9525">
              <a:solidFill>
                <a:schemeClr val="lt1"/>
              </a:solidFill>
              <a:prstDash val="solid"/>
              <a:round/>
              <a:headEnd len="sm" w="sm" type="none"/>
              <a:tailEnd len="sm" w="sm" type="none"/>
            </a:ln>
            <a:effectLst>
              <a:outerShdw blurRad="57150" rotWithShape="0" algn="bl" dir="5400000" dist="19050">
                <a:srgbClr val="000000">
                  <a:alpha val="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6"/>
            <p:cNvSpPr txBox="1"/>
            <p:nvPr/>
          </p:nvSpPr>
          <p:spPr>
            <a:xfrm>
              <a:off x="6757525" y="2286000"/>
              <a:ext cx="1144800" cy="26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若距離</a:t>
              </a:r>
              <a:endParaRPr sz="1200">
                <a:latin typeface="Helvetica Neue"/>
                <a:ea typeface="Helvetica Neue"/>
                <a:cs typeface="Helvetica Neue"/>
                <a:sym typeface="Helvetica Neue"/>
              </a:endParaRPr>
            </a:p>
            <a:p>
              <a:pPr indent="0" lvl="0" marL="0" rtl="0" algn="ctr">
                <a:spcBef>
                  <a:spcPts val="0"/>
                </a:spcBef>
                <a:spcAft>
                  <a:spcPts val="0"/>
                </a:spcAft>
                <a:buNone/>
              </a:pPr>
              <a:r>
                <a:rPr lang="en" sz="1200">
                  <a:latin typeface="Helvetica Neue"/>
                  <a:ea typeface="Helvetica Neue"/>
                  <a:cs typeface="Helvetica Neue"/>
                  <a:sym typeface="Helvetica Neue"/>
                </a:rPr>
                <a:t>300公尺內</a:t>
              </a:r>
              <a:endParaRPr sz="1200">
                <a:latin typeface="Helvetica Neue"/>
                <a:ea typeface="Helvetica Neue"/>
                <a:cs typeface="Helvetica Neue"/>
                <a:sym typeface="Helvetica Neue"/>
              </a:endParaRPr>
            </a:p>
          </p:txBody>
        </p:sp>
        <p:sp>
          <p:nvSpPr>
            <p:cNvPr id="776" name="Google Shape;776;p56"/>
            <p:cNvSpPr txBox="1"/>
            <p:nvPr/>
          </p:nvSpPr>
          <p:spPr>
            <a:xfrm>
              <a:off x="7935850" y="2414963"/>
              <a:ext cx="954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Helvetica Neue"/>
                  <a:ea typeface="Helvetica Neue"/>
                  <a:cs typeface="Helvetica Neue"/>
                  <a:sym typeface="Helvetica Neue"/>
                </a:rPr>
                <a:t>科技執法</a:t>
              </a:r>
              <a:endParaRPr b="1" sz="1100">
                <a:latin typeface="Helvetica Neue"/>
                <a:ea typeface="Helvetica Neue"/>
                <a:cs typeface="Helvetica Neue"/>
                <a:sym typeface="Helvetica Neue"/>
              </a:endParaRPr>
            </a:p>
            <a:p>
              <a:pPr indent="0" lvl="0" marL="0" rtl="0" algn="ctr">
                <a:spcBef>
                  <a:spcPts val="0"/>
                </a:spcBef>
                <a:spcAft>
                  <a:spcPts val="0"/>
                </a:spcAft>
                <a:buNone/>
              </a:pPr>
              <a:r>
                <a:rPr b="1" lang="en" sz="1100">
                  <a:latin typeface="Helvetica Neue"/>
                  <a:ea typeface="Helvetica Neue"/>
                  <a:cs typeface="Helvetica Neue"/>
                  <a:sym typeface="Helvetica Neue"/>
                </a:rPr>
                <a:t>地點</a:t>
              </a:r>
              <a:endParaRPr b="1" sz="1100">
                <a:latin typeface="Helvetica Neue"/>
                <a:ea typeface="Helvetica Neue"/>
                <a:cs typeface="Helvetica Neue"/>
                <a:sym typeface="Helvetica Neue"/>
              </a:endParaRPr>
            </a:p>
            <a:p>
              <a:pPr indent="0" lvl="0" marL="0" rtl="0" algn="ctr">
                <a:spcBef>
                  <a:spcPts val="0"/>
                </a:spcBef>
                <a:spcAft>
                  <a:spcPts val="0"/>
                </a:spcAft>
                <a:buNone/>
              </a:pPr>
              <a:r>
                <a:rPr b="1" lang="en" sz="1100">
                  <a:latin typeface="Helvetica Neue"/>
                  <a:ea typeface="Helvetica Neue"/>
                  <a:cs typeface="Helvetica Neue"/>
                  <a:sym typeface="Helvetica Neue"/>
                </a:rPr>
                <a:t>經緯度</a:t>
              </a:r>
              <a:endParaRPr b="1" sz="1100">
                <a:latin typeface="Helvetica Neue"/>
                <a:ea typeface="Helvetica Neue"/>
                <a:cs typeface="Helvetica Neue"/>
                <a:sym typeface="Helvetica Neue"/>
              </a:endParaRPr>
            </a:p>
          </p:txBody>
        </p:sp>
        <p:cxnSp>
          <p:nvCxnSpPr>
            <p:cNvPr id="777" name="Google Shape;777;p56"/>
            <p:cNvCxnSpPr/>
            <p:nvPr/>
          </p:nvCxnSpPr>
          <p:spPr>
            <a:xfrm rot="10800000">
              <a:off x="6677625" y="2841100"/>
              <a:ext cx="1144800" cy="0"/>
            </a:xfrm>
            <a:prstGeom prst="straightConnector1">
              <a:avLst/>
            </a:prstGeom>
            <a:solidFill>
              <a:schemeClr val="lt2"/>
            </a:solidFill>
            <a:ln cap="flat" cmpd="sng" w="28575">
              <a:solidFill>
                <a:schemeClr val="accent5"/>
              </a:solidFill>
              <a:prstDash val="solid"/>
              <a:round/>
              <a:headEnd len="med" w="med" type="none"/>
              <a:tailEnd len="med" w="med" type="triangle"/>
            </a:ln>
          </p:spPr>
        </p:cxnSp>
        <p:cxnSp>
          <p:nvCxnSpPr>
            <p:cNvPr id="778" name="Google Shape;778;p56"/>
            <p:cNvCxnSpPr/>
            <p:nvPr/>
          </p:nvCxnSpPr>
          <p:spPr>
            <a:xfrm>
              <a:off x="6646975" y="2741775"/>
              <a:ext cx="1213500" cy="0"/>
            </a:xfrm>
            <a:prstGeom prst="straightConnector1">
              <a:avLst/>
            </a:prstGeom>
            <a:noFill/>
            <a:ln cap="flat" cmpd="sng" w="28575">
              <a:solidFill>
                <a:schemeClr val="dk2"/>
              </a:solidFill>
              <a:prstDash val="solid"/>
              <a:round/>
              <a:headEnd len="med" w="med" type="none"/>
              <a:tailEnd len="med" w="med" type="none"/>
            </a:ln>
          </p:spPr>
        </p:cxnSp>
        <p:sp>
          <p:nvSpPr>
            <p:cNvPr id="779" name="Google Shape;779;p56"/>
            <p:cNvSpPr txBox="1"/>
            <p:nvPr/>
          </p:nvSpPr>
          <p:spPr>
            <a:xfrm>
              <a:off x="6757525" y="2936763"/>
              <a:ext cx="1144800" cy="26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980000"/>
                  </a:solidFill>
                  <a:latin typeface="Helvetica Neue"/>
                  <a:ea typeface="Helvetica Neue"/>
                  <a:cs typeface="Helvetica Neue"/>
                  <a:sym typeface="Helvetica Neue"/>
                </a:rPr>
                <a:t>回傳</a:t>
              </a:r>
              <a:endParaRPr sz="1200">
                <a:solidFill>
                  <a:srgbClr val="980000"/>
                </a:solidFill>
                <a:latin typeface="Helvetica Neue"/>
                <a:ea typeface="Helvetica Neue"/>
                <a:cs typeface="Helvetica Neue"/>
                <a:sym typeface="Helvetica Neue"/>
              </a:endParaRPr>
            </a:p>
            <a:p>
              <a:pPr indent="0" lvl="0" marL="0" rtl="0" algn="ctr">
                <a:spcBef>
                  <a:spcPts val="0"/>
                </a:spcBef>
                <a:spcAft>
                  <a:spcPts val="0"/>
                </a:spcAft>
                <a:buNone/>
              </a:pPr>
              <a:r>
                <a:rPr lang="en" sz="1200">
                  <a:solidFill>
                    <a:srgbClr val="980000"/>
                  </a:solidFill>
                  <a:latin typeface="Helvetica Neue"/>
                  <a:ea typeface="Helvetica Neue"/>
                  <a:cs typeface="Helvetica Neue"/>
                  <a:sym typeface="Helvetica Neue"/>
                </a:rPr>
                <a:t>科技執法</a:t>
              </a:r>
              <a:r>
                <a:rPr lang="en" sz="1200">
                  <a:solidFill>
                    <a:srgbClr val="980000"/>
                  </a:solidFill>
                  <a:latin typeface="Helvetica Neue"/>
                  <a:ea typeface="Helvetica Neue"/>
                  <a:cs typeface="Helvetica Neue"/>
                  <a:sym typeface="Helvetica Neue"/>
                </a:rPr>
                <a:t>ID</a:t>
              </a:r>
              <a:endParaRPr sz="1200">
                <a:solidFill>
                  <a:srgbClr val="980000"/>
                </a:solidFill>
                <a:latin typeface="Helvetica Neue"/>
                <a:ea typeface="Helvetica Neue"/>
                <a:cs typeface="Helvetica Neue"/>
                <a:sym typeface="Helvetica Neue"/>
              </a:endParaRPr>
            </a:p>
          </p:txBody>
        </p:sp>
        <p:sp>
          <p:nvSpPr>
            <p:cNvPr id="780" name="Google Shape;780;p56"/>
            <p:cNvSpPr txBox="1"/>
            <p:nvPr/>
          </p:nvSpPr>
          <p:spPr>
            <a:xfrm>
              <a:off x="4530150" y="2267800"/>
              <a:ext cx="1144800" cy="26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Helvetica Neue"/>
                  <a:ea typeface="Helvetica Neue"/>
                  <a:cs typeface="Helvetica Neue"/>
                  <a:sym typeface="Helvetica Neue"/>
                </a:rPr>
                <a:t>最小距離</a:t>
              </a:r>
              <a:endParaRPr sz="1200">
                <a:latin typeface="Helvetica Neue"/>
                <a:ea typeface="Helvetica Neue"/>
                <a:cs typeface="Helvetica Neue"/>
                <a:sym typeface="Helvetica Neue"/>
              </a:endParaRPr>
            </a:p>
            <a:p>
              <a:pPr indent="0" lvl="0" marL="0" rtl="0" algn="ctr">
                <a:spcBef>
                  <a:spcPts val="0"/>
                </a:spcBef>
                <a:spcAft>
                  <a:spcPts val="0"/>
                </a:spcAft>
                <a:buNone/>
              </a:pPr>
              <a:r>
                <a:rPr lang="en" sz="1200">
                  <a:latin typeface="Helvetica Neue"/>
                  <a:ea typeface="Helvetica Neue"/>
                  <a:cs typeface="Helvetica Neue"/>
                  <a:sym typeface="Helvetica Neue"/>
                </a:rPr>
                <a:t>有效測站</a:t>
              </a:r>
              <a:endParaRPr sz="1200">
                <a:latin typeface="Helvetica Neue"/>
                <a:ea typeface="Helvetica Neue"/>
                <a:cs typeface="Helvetica Neue"/>
                <a:sym typeface="Helvetica Neue"/>
              </a:endParaRPr>
            </a:p>
          </p:txBody>
        </p:sp>
        <p:cxnSp>
          <p:nvCxnSpPr>
            <p:cNvPr id="781" name="Google Shape;781;p56"/>
            <p:cNvCxnSpPr/>
            <p:nvPr/>
          </p:nvCxnSpPr>
          <p:spPr>
            <a:xfrm>
              <a:off x="4495800" y="2723575"/>
              <a:ext cx="1213500" cy="0"/>
            </a:xfrm>
            <a:prstGeom prst="straightConnector1">
              <a:avLst/>
            </a:prstGeom>
            <a:noFill/>
            <a:ln cap="flat" cmpd="sng" w="28575">
              <a:solidFill>
                <a:schemeClr val="dk2"/>
              </a:solidFill>
              <a:prstDash val="solid"/>
              <a:round/>
              <a:headEnd len="med" w="med" type="none"/>
              <a:tailEnd len="med" w="med" type="none"/>
            </a:ln>
          </p:spPr>
        </p:cxnSp>
        <p:sp>
          <p:nvSpPr>
            <p:cNvPr id="782" name="Google Shape;782;p56"/>
            <p:cNvSpPr txBox="1"/>
            <p:nvPr/>
          </p:nvSpPr>
          <p:spPr>
            <a:xfrm>
              <a:off x="4530150" y="2936763"/>
              <a:ext cx="1144800" cy="26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980000"/>
                  </a:solidFill>
                  <a:latin typeface="Helvetica Neue"/>
                  <a:ea typeface="Helvetica Neue"/>
                  <a:cs typeface="Helvetica Neue"/>
                  <a:sym typeface="Helvetica Neue"/>
                </a:rPr>
                <a:t>回傳</a:t>
              </a:r>
              <a:endParaRPr sz="1200">
                <a:solidFill>
                  <a:srgbClr val="980000"/>
                </a:solidFill>
                <a:latin typeface="Helvetica Neue"/>
                <a:ea typeface="Helvetica Neue"/>
                <a:cs typeface="Helvetica Neue"/>
                <a:sym typeface="Helvetica Neue"/>
              </a:endParaRPr>
            </a:p>
            <a:p>
              <a:pPr indent="0" lvl="0" marL="0" rtl="0" algn="ctr">
                <a:spcBef>
                  <a:spcPts val="0"/>
                </a:spcBef>
                <a:spcAft>
                  <a:spcPts val="0"/>
                </a:spcAft>
                <a:buNone/>
              </a:pPr>
              <a:r>
                <a:rPr lang="en" sz="1200">
                  <a:solidFill>
                    <a:srgbClr val="980000"/>
                  </a:solidFill>
                  <a:latin typeface="Helvetica Neue"/>
                  <a:ea typeface="Helvetica Neue"/>
                  <a:cs typeface="Helvetica Neue"/>
                  <a:sym typeface="Helvetica Neue"/>
                </a:rPr>
                <a:t>測站</a:t>
              </a:r>
              <a:r>
                <a:rPr lang="en" sz="1200">
                  <a:solidFill>
                    <a:srgbClr val="980000"/>
                  </a:solidFill>
                  <a:latin typeface="Helvetica Neue"/>
                  <a:ea typeface="Helvetica Neue"/>
                  <a:cs typeface="Helvetica Neue"/>
                  <a:sym typeface="Helvetica Neue"/>
                </a:rPr>
                <a:t>ID</a:t>
              </a:r>
              <a:endParaRPr sz="1200">
                <a:solidFill>
                  <a:srgbClr val="980000"/>
                </a:solidFill>
                <a:latin typeface="Helvetica Neue"/>
                <a:ea typeface="Helvetica Neue"/>
                <a:cs typeface="Helvetica Neue"/>
                <a:sym typeface="Helvetica Neue"/>
              </a:endParaRPr>
            </a:p>
          </p:txBody>
        </p:sp>
        <p:sp>
          <p:nvSpPr>
            <p:cNvPr id="783" name="Google Shape;783;p56"/>
            <p:cNvSpPr/>
            <p:nvPr/>
          </p:nvSpPr>
          <p:spPr>
            <a:xfrm>
              <a:off x="5616400" y="2169425"/>
              <a:ext cx="1075800" cy="1075800"/>
            </a:xfrm>
            <a:prstGeom prst="ellipse">
              <a:avLst/>
            </a:prstGeom>
            <a:solidFill>
              <a:srgbClr val="1155CC"/>
            </a:solidFill>
            <a:ln cap="flat" cmpd="sng" w="9525">
              <a:solidFill>
                <a:schemeClr val="lt1"/>
              </a:solidFill>
              <a:prstDash val="solid"/>
              <a:round/>
              <a:headEnd len="sm" w="sm" type="none"/>
              <a:tailEnd len="sm" w="sm" type="none"/>
            </a:ln>
            <a:effectLst>
              <a:outerShdw blurRad="57150" rotWithShape="0" algn="bl" dir="5400000" dist="19050">
                <a:srgbClr val="000000">
                  <a:alpha val="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6"/>
            <p:cNvSpPr txBox="1"/>
            <p:nvPr/>
          </p:nvSpPr>
          <p:spPr>
            <a:xfrm>
              <a:off x="5677300" y="2465263"/>
              <a:ext cx="954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事故地點</a:t>
              </a:r>
              <a:endParaRPr b="1" sz="1100">
                <a:solidFill>
                  <a:schemeClr val="lt1"/>
                </a:solidFill>
                <a:latin typeface="Helvetica Neue"/>
                <a:ea typeface="Helvetica Neue"/>
                <a:cs typeface="Helvetica Neue"/>
                <a:sym typeface="Helvetica Neue"/>
              </a:endParaRPr>
            </a:p>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經緯度</a:t>
              </a:r>
              <a:endParaRPr b="1" sz="1100">
                <a:solidFill>
                  <a:schemeClr val="lt1"/>
                </a:solidFill>
                <a:latin typeface="Helvetica Neue"/>
                <a:ea typeface="Helvetica Neue"/>
                <a:cs typeface="Helvetica Neue"/>
                <a:sym typeface="Helvetica Neue"/>
              </a:endParaRPr>
            </a:p>
          </p:txBody>
        </p:sp>
        <p:sp>
          <p:nvSpPr>
            <p:cNvPr id="785" name="Google Shape;785;p56"/>
            <p:cNvSpPr/>
            <p:nvPr/>
          </p:nvSpPr>
          <p:spPr>
            <a:xfrm>
              <a:off x="3509725" y="2203875"/>
              <a:ext cx="1075800" cy="1075800"/>
            </a:xfrm>
            <a:prstGeom prst="ellipse">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19050">
                <a:srgbClr val="000000">
                  <a:alpha val="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6"/>
            <p:cNvSpPr txBox="1"/>
            <p:nvPr/>
          </p:nvSpPr>
          <p:spPr>
            <a:xfrm>
              <a:off x="3570625" y="2499713"/>
              <a:ext cx="954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Helvetica Neue"/>
                  <a:ea typeface="Helvetica Neue"/>
                  <a:cs typeface="Helvetica Neue"/>
                  <a:sym typeface="Helvetica Neue"/>
                </a:rPr>
                <a:t>天氣觀測站</a:t>
              </a:r>
              <a:endParaRPr b="1" sz="1100">
                <a:latin typeface="Helvetica Neue"/>
                <a:ea typeface="Helvetica Neue"/>
                <a:cs typeface="Helvetica Neue"/>
                <a:sym typeface="Helvetica Neue"/>
              </a:endParaRPr>
            </a:p>
            <a:p>
              <a:pPr indent="0" lvl="0" marL="0" rtl="0" algn="ctr">
                <a:spcBef>
                  <a:spcPts val="0"/>
                </a:spcBef>
                <a:spcAft>
                  <a:spcPts val="0"/>
                </a:spcAft>
                <a:buNone/>
              </a:pPr>
              <a:r>
                <a:rPr b="1" lang="en" sz="1100">
                  <a:latin typeface="Helvetica Neue"/>
                  <a:ea typeface="Helvetica Neue"/>
                  <a:cs typeface="Helvetica Neue"/>
                  <a:sym typeface="Helvetica Neue"/>
                </a:rPr>
                <a:t>經緯度</a:t>
              </a:r>
              <a:endParaRPr b="1" sz="1100">
                <a:latin typeface="Helvetica Neue"/>
                <a:ea typeface="Helvetica Neue"/>
                <a:cs typeface="Helvetica Neue"/>
                <a:sym typeface="Helvetica Neue"/>
              </a:endParaRPr>
            </a:p>
          </p:txBody>
        </p:sp>
        <p:cxnSp>
          <p:nvCxnSpPr>
            <p:cNvPr id="787" name="Google Shape;787;p56"/>
            <p:cNvCxnSpPr/>
            <p:nvPr/>
          </p:nvCxnSpPr>
          <p:spPr>
            <a:xfrm>
              <a:off x="4585525" y="2841100"/>
              <a:ext cx="1076100" cy="0"/>
            </a:xfrm>
            <a:prstGeom prst="straightConnector1">
              <a:avLst/>
            </a:prstGeom>
            <a:solidFill>
              <a:schemeClr val="lt2"/>
            </a:solidFill>
            <a:ln cap="flat" cmpd="sng" w="28575">
              <a:solidFill>
                <a:schemeClr val="accent5"/>
              </a:solidFill>
              <a:prstDash val="solid"/>
              <a:round/>
              <a:headEnd len="med" w="med" type="none"/>
              <a:tailEnd len="med" w="med" type="triangle"/>
            </a:ln>
          </p:spPr>
        </p:cxnSp>
      </p:grpSp>
      <p:pic>
        <p:nvPicPr>
          <p:cNvPr id="788" name="Google Shape;788;p56"/>
          <p:cNvPicPr preferRelativeResize="0"/>
          <p:nvPr/>
        </p:nvPicPr>
        <p:blipFill>
          <a:blip r:embed="rId4">
            <a:alphaModFix/>
          </a:blip>
          <a:stretch>
            <a:fillRect/>
          </a:stretch>
        </p:blipFill>
        <p:spPr>
          <a:xfrm>
            <a:off x="-18288" y="4910328"/>
            <a:ext cx="9144003" cy="299145"/>
          </a:xfrm>
          <a:prstGeom prst="rect">
            <a:avLst/>
          </a:prstGeom>
          <a:noFill/>
          <a:ln>
            <a:noFill/>
          </a:ln>
        </p:spPr>
      </p:pic>
      <p:grpSp>
        <p:nvGrpSpPr>
          <p:cNvPr id="789" name="Google Shape;789;p56"/>
          <p:cNvGrpSpPr/>
          <p:nvPr/>
        </p:nvGrpSpPr>
        <p:grpSpPr>
          <a:xfrm>
            <a:off x="119748" y="560103"/>
            <a:ext cx="2011644" cy="2011644"/>
            <a:chOff x="1252125" y="999400"/>
            <a:chExt cx="1728216" cy="1728216"/>
          </a:xfrm>
        </p:grpSpPr>
        <p:pic>
          <p:nvPicPr>
            <p:cNvPr id="790" name="Google Shape;790;p56"/>
            <p:cNvPicPr preferRelativeResize="0"/>
            <p:nvPr/>
          </p:nvPicPr>
          <p:blipFill>
            <a:blip r:embed="rId5">
              <a:alphaModFix/>
            </a:blip>
            <a:stretch>
              <a:fillRect/>
            </a:stretch>
          </p:blipFill>
          <p:spPr>
            <a:xfrm>
              <a:off x="1252125" y="999400"/>
              <a:ext cx="1728216" cy="1728216"/>
            </a:xfrm>
            <a:prstGeom prst="rect">
              <a:avLst/>
            </a:prstGeom>
            <a:noFill/>
            <a:ln>
              <a:noFill/>
            </a:ln>
          </p:spPr>
        </p:pic>
        <p:sp>
          <p:nvSpPr>
            <p:cNvPr id="791" name="Google Shape;791;p56"/>
            <p:cNvSpPr txBox="1"/>
            <p:nvPr/>
          </p:nvSpPr>
          <p:spPr>
            <a:xfrm>
              <a:off x="1724133" y="19960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林維彥</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5" name="Shape 795"/>
        <p:cNvGrpSpPr/>
        <p:nvPr/>
      </p:nvGrpSpPr>
      <p:grpSpPr>
        <a:xfrm>
          <a:off x="0" y="0"/>
          <a:ext cx="0" cy="0"/>
          <a:chOff x="0" y="0"/>
          <a:chExt cx="0" cy="0"/>
        </a:xfrm>
      </p:grpSpPr>
      <p:pic>
        <p:nvPicPr>
          <p:cNvPr descr="photo-1595312222782-e5e2517b14b7.jpeg" id="796" name="Google Shape;796;p57"/>
          <p:cNvPicPr preferRelativeResize="0"/>
          <p:nvPr/>
        </p:nvPicPr>
        <p:blipFill rotWithShape="1">
          <a:blip r:embed="rId3">
            <a:alphaModFix/>
          </a:blip>
          <a:srcRect b="0" l="0" r="13711" t="0"/>
          <a:stretch/>
        </p:blipFill>
        <p:spPr>
          <a:xfrm>
            <a:off x="-61720" y="0"/>
            <a:ext cx="2958725" cy="5143500"/>
          </a:xfrm>
          <a:prstGeom prst="rect">
            <a:avLst/>
          </a:prstGeom>
          <a:noFill/>
          <a:ln>
            <a:noFill/>
          </a:ln>
        </p:spPr>
      </p:pic>
      <p:sp>
        <p:nvSpPr>
          <p:cNvPr id="797" name="Google Shape;797;p57"/>
          <p:cNvSpPr/>
          <p:nvPr/>
        </p:nvSpPr>
        <p:spPr>
          <a:xfrm>
            <a:off x="3049754" y="271790"/>
            <a:ext cx="5949300" cy="4599900"/>
          </a:xfrm>
          <a:prstGeom prst="roundRect">
            <a:avLst>
              <a:gd fmla="val 10070" name="adj"/>
            </a:avLst>
          </a:prstGeom>
          <a:solidFill>
            <a:srgbClr val="FFFFFF">
              <a:alpha val="5765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E5E5E"/>
              </a:buClr>
              <a:buSzPts val="2300"/>
              <a:buFont typeface="Helvetica Neue"/>
              <a:buNone/>
            </a:pPr>
            <a:r>
              <a:t/>
            </a:r>
            <a:endParaRPr b="0" i="0" sz="2300" u="none" cap="none" strike="noStrike">
              <a:solidFill>
                <a:srgbClr val="5E5E5E"/>
              </a:solidFill>
              <a:latin typeface="Helvetica Neue"/>
              <a:ea typeface="Helvetica Neue"/>
              <a:cs typeface="Helvetica Neue"/>
              <a:sym typeface="Helvetica Neue"/>
            </a:endParaRPr>
          </a:p>
        </p:txBody>
      </p:sp>
      <p:sp>
        <p:nvSpPr>
          <p:cNvPr id="798" name="Google Shape;798;p57"/>
          <p:cNvSpPr txBox="1"/>
          <p:nvPr>
            <p:ph type="title"/>
          </p:nvPr>
        </p:nvSpPr>
        <p:spPr>
          <a:xfrm>
            <a:off x="3324478" y="404010"/>
            <a:ext cx="5140500" cy="537300"/>
          </a:xfrm>
          <a:prstGeom prst="rect">
            <a:avLst/>
          </a:prstGeom>
          <a:noFill/>
          <a:ln>
            <a:noFill/>
          </a:ln>
        </p:spPr>
        <p:txBody>
          <a:bodyPr anchorCtr="0" anchor="t" bIns="19050" lIns="19050" spcFirstLastPara="1" rIns="19050" wrap="square" tIns="19050">
            <a:normAutofit/>
          </a:bodyPr>
          <a:lstStyle/>
          <a:p>
            <a:pPr indent="0" lvl="0" marL="0" rtl="0" algn="l">
              <a:spcBef>
                <a:spcPts val="0"/>
              </a:spcBef>
              <a:spcAft>
                <a:spcPts val="0"/>
              </a:spcAft>
              <a:buClr>
                <a:srgbClr val="000000"/>
              </a:buClr>
              <a:buSzPts val="2800"/>
              <a:buFont typeface="Helvetica Neue"/>
              <a:buNone/>
            </a:pPr>
            <a:r>
              <a:rPr lang="en" sz="2800"/>
              <a:t>第三</a:t>
            </a:r>
            <a:r>
              <a:rPr lang="en" sz="2800"/>
              <a:t>階段</a:t>
            </a:r>
            <a:endParaRPr sz="2800"/>
          </a:p>
        </p:txBody>
      </p:sp>
      <p:sp>
        <p:nvSpPr>
          <p:cNvPr id="799" name="Google Shape;799;p57"/>
          <p:cNvSpPr txBox="1"/>
          <p:nvPr>
            <p:ph idx="1" type="body"/>
          </p:nvPr>
        </p:nvSpPr>
        <p:spPr>
          <a:xfrm>
            <a:off x="3298772" y="943179"/>
            <a:ext cx="4975500" cy="350400"/>
          </a:xfrm>
          <a:prstGeom prst="rect">
            <a:avLst/>
          </a:prstGeom>
          <a:noFill/>
          <a:ln>
            <a:noFill/>
          </a:ln>
        </p:spPr>
        <p:txBody>
          <a:bodyPr anchorCtr="0" anchor="t" bIns="17150" lIns="17150" spcFirstLastPara="1" rIns="17150" wrap="square" tIns="17150">
            <a:normAutofit/>
          </a:bodyPr>
          <a:lstStyle/>
          <a:p>
            <a:pPr indent="0" lvl="0" marL="0" rtl="0" algn="l">
              <a:lnSpc>
                <a:spcPct val="100000"/>
              </a:lnSpc>
              <a:spcBef>
                <a:spcPts val="0"/>
              </a:spcBef>
              <a:spcAft>
                <a:spcPts val="0"/>
              </a:spcAft>
              <a:buClr>
                <a:srgbClr val="000000"/>
              </a:buClr>
              <a:buSzPts val="1800"/>
              <a:buFont typeface="Helvetica Neue"/>
              <a:buNone/>
            </a:pPr>
            <a:r>
              <a:rPr lang="en"/>
              <a:t>所有資料欄位清整</a:t>
            </a:r>
            <a:endParaRPr b="1" sz="1800"/>
          </a:p>
        </p:txBody>
      </p:sp>
      <p:sp>
        <p:nvSpPr>
          <p:cNvPr id="800" name="Google Shape;800;p57"/>
          <p:cNvSpPr txBox="1"/>
          <p:nvPr>
            <p:ph type="title"/>
          </p:nvPr>
        </p:nvSpPr>
        <p:spPr>
          <a:xfrm>
            <a:off x="452441" y="404825"/>
            <a:ext cx="2157000" cy="537300"/>
          </a:xfrm>
          <a:prstGeom prst="rect">
            <a:avLst/>
          </a:prstGeom>
          <a:noFill/>
          <a:ln>
            <a:noFill/>
          </a:ln>
        </p:spPr>
        <p:txBody>
          <a:bodyPr anchorCtr="0" anchor="ctr"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400">
                <a:solidFill>
                  <a:srgbClr val="D5D5D5"/>
                </a:solidFill>
              </a:rPr>
              <a:t>資料清整</a:t>
            </a:r>
            <a:endParaRPr sz="2400">
              <a:solidFill>
                <a:srgbClr val="D5D5D5"/>
              </a:solidFill>
            </a:endParaRPr>
          </a:p>
        </p:txBody>
      </p:sp>
      <p:sp>
        <p:nvSpPr>
          <p:cNvPr id="801" name="Google Shape;801;p57"/>
          <p:cNvSpPr txBox="1"/>
          <p:nvPr>
            <p:ph idx="2" type="body"/>
          </p:nvPr>
        </p:nvSpPr>
        <p:spPr>
          <a:xfrm>
            <a:off x="3378250" y="1377813"/>
            <a:ext cx="5620800" cy="3096000"/>
          </a:xfrm>
          <a:prstGeom prst="rect">
            <a:avLst/>
          </a:prstGeom>
          <a:noFill/>
          <a:ln>
            <a:noFill/>
          </a:ln>
        </p:spPr>
        <p:txBody>
          <a:bodyPr anchorCtr="0" anchor="t" bIns="19050" lIns="19050" spcFirstLastPara="1" rIns="19050" wrap="square" tIns="19050">
            <a:normAutofit/>
          </a:bodyPr>
          <a:lstStyle/>
          <a:p>
            <a:pPr indent="-304800" lvl="0" marL="457200" rtl="0" algn="l">
              <a:lnSpc>
                <a:spcPct val="115000"/>
              </a:lnSpc>
              <a:spcBef>
                <a:spcPts val="0"/>
              </a:spcBef>
              <a:spcAft>
                <a:spcPts val="0"/>
              </a:spcAft>
              <a:buSzPts val="1200"/>
              <a:buFont typeface="Helvetica Neue"/>
              <a:buChar char="●"/>
            </a:pPr>
            <a:r>
              <a:rPr b="1" lang="en" sz="1600"/>
              <a:t>交通事故資料</a:t>
            </a:r>
            <a:r>
              <a:rPr b="1" lang="en" sz="1600"/>
              <a:t>異常值/空值</a:t>
            </a:r>
            <a:endParaRPr b="1" sz="1600"/>
          </a:p>
          <a:p>
            <a:pPr indent="-317500" lvl="1" marL="914400" rtl="0" algn="l">
              <a:lnSpc>
                <a:spcPct val="115000"/>
              </a:lnSpc>
              <a:spcBef>
                <a:spcPts val="0"/>
              </a:spcBef>
              <a:spcAft>
                <a:spcPts val="0"/>
              </a:spcAft>
              <a:buSzPts val="1400"/>
              <a:buFont typeface="Arial"/>
              <a:buChar char="○"/>
            </a:pPr>
            <a:r>
              <a:rPr lang="en" sz="1400"/>
              <a:t>類別資料</a:t>
            </a:r>
            <a:r>
              <a:rPr lang="en" sz="1400">
                <a:solidFill>
                  <a:srgbClr val="0000FF"/>
                </a:solidFill>
              </a:rPr>
              <a:t>空值</a:t>
            </a:r>
            <a:r>
              <a:rPr lang="en" sz="1400"/>
              <a:t>，</a:t>
            </a:r>
            <a:r>
              <a:rPr lang="en" sz="1400"/>
              <a:t>填入獨立</a:t>
            </a:r>
            <a:r>
              <a:rPr lang="en" sz="1400"/>
              <a:t>類別（無、其他、不明）</a:t>
            </a:r>
            <a:endParaRPr sz="1400"/>
          </a:p>
          <a:p>
            <a:pPr indent="-317500" lvl="2" marL="1371600" rtl="0" algn="l">
              <a:lnSpc>
                <a:spcPct val="115000"/>
              </a:lnSpc>
              <a:spcBef>
                <a:spcPts val="0"/>
              </a:spcBef>
              <a:spcAft>
                <a:spcPts val="0"/>
              </a:spcAft>
              <a:buSzPts val="1400"/>
              <a:buFont typeface="Arial"/>
              <a:buChar char="■"/>
            </a:pPr>
            <a:r>
              <a:rPr lang="en" sz="1400"/>
              <a:t>例如：車輛撞擊部位空值</a:t>
            </a:r>
            <a:r>
              <a:rPr lang="en" sz="1400"/>
              <a:t>，填入無</a:t>
            </a:r>
            <a:endParaRPr sz="1400"/>
          </a:p>
          <a:p>
            <a:pPr indent="0" lvl="0" marL="1371600" rtl="0" algn="l">
              <a:lnSpc>
                <a:spcPct val="115000"/>
              </a:lnSpc>
              <a:spcBef>
                <a:spcPts val="0"/>
              </a:spcBef>
              <a:spcAft>
                <a:spcPts val="0"/>
              </a:spcAft>
              <a:buNone/>
            </a:pPr>
            <a:r>
              <a:t/>
            </a:r>
            <a:endParaRPr sz="1400"/>
          </a:p>
          <a:p>
            <a:pPr indent="-317500" lvl="1" marL="914400" rtl="0" algn="l">
              <a:lnSpc>
                <a:spcPct val="115000"/>
              </a:lnSpc>
              <a:spcBef>
                <a:spcPts val="0"/>
              </a:spcBef>
              <a:spcAft>
                <a:spcPts val="0"/>
              </a:spcAft>
              <a:buSzPts val="1400"/>
              <a:buFont typeface="Arial"/>
              <a:buChar char="○"/>
            </a:pPr>
            <a:r>
              <a:rPr lang="en" sz="1400"/>
              <a:t>數值資料</a:t>
            </a:r>
            <a:r>
              <a:rPr lang="en" sz="1400">
                <a:solidFill>
                  <a:srgbClr val="0000FF"/>
                </a:solidFill>
              </a:rPr>
              <a:t>異常值</a:t>
            </a:r>
            <a:r>
              <a:rPr lang="en" sz="1400"/>
              <a:t>，人工判斷後以程式清整</a:t>
            </a:r>
            <a:endParaRPr sz="1400"/>
          </a:p>
          <a:p>
            <a:pPr indent="-317500" lvl="2" marL="1371600" rtl="0" algn="l">
              <a:lnSpc>
                <a:spcPct val="115000"/>
              </a:lnSpc>
              <a:spcBef>
                <a:spcPts val="0"/>
              </a:spcBef>
              <a:spcAft>
                <a:spcPts val="0"/>
              </a:spcAft>
              <a:buSzPts val="1400"/>
              <a:buFont typeface="Arial"/>
              <a:buChar char="■"/>
            </a:pPr>
            <a:r>
              <a:rPr lang="en" sz="1400"/>
              <a:t>例如：速限</a:t>
            </a:r>
            <a:r>
              <a:rPr lang="en" sz="1400"/>
              <a:t>出現異常值</a:t>
            </a:r>
            <a:endParaRPr sz="1400"/>
          </a:p>
          <a:p>
            <a:pPr indent="0" lvl="0" marL="0" rtl="0" algn="l">
              <a:lnSpc>
                <a:spcPct val="115000"/>
              </a:lnSpc>
              <a:spcBef>
                <a:spcPts val="0"/>
              </a:spcBef>
              <a:spcAft>
                <a:spcPts val="0"/>
              </a:spcAft>
              <a:buNone/>
            </a:pPr>
            <a:r>
              <a:t/>
            </a:r>
            <a:endParaRPr sz="1200"/>
          </a:p>
        </p:txBody>
      </p:sp>
      <p:grpSp>
        <p:nvGrpSpPr>
          <p:cNvPr id="802" name="Google Shape;802;p57"/>
          <p:cNvGrpSpPr/>
          <p:nvPr/>
        </p:nvGrpSpPr>
        <p:grpSpPr>
          <a:xfrm>
            <a:off x="3454229" y="2992729"/>
            <a:ext cx="5140333" cy="1728280"/>
            <a:chOff x="4899300" y="2974003"/>
            <a:chExt cx="4163225" cy="1517100"/>
          </a:xfrm>
        </p:grpSpPr>
        <p:pic>
          <p:nvPicPr>
            <p:cNvPr id="803" name="Google Shape;803;p57"/>
            <p:cNvPicPr preferRelativeResize="0"/>
            <p:nvPr/>
          </p:nvPicPr>
          <p:blipFill rotWithShape="1">
            <a:blip r:embed="rId4">
              <a:alphaModFix/>
            </a:blip>
            <a:srcRect b="5134" l="31483" r="0" t="26311"/>
            <a:stretch/>
          </p:blipFill>
          <p:spPr>
            <a:xfrm>
              <a:off x="4899300" y="3033678"/>
              <a:ext cx="4163225" cy="1411800"/>
            </a:xfrm>
            <a:prstGeom prst="rect">
              <a:avLst/>
            </a:prstGeom>
            <a:noFill/>
            <a:ln>
              <a:noFill/>
            </a:ln>
          </p:spPr>
        </p:pic>
        <p:sp>
          <p:nvSpPr>
            <p:cNvPr id="804" name="Google Shape;804;p57"/>
            <p:cNvSpPr/>
            <p:nvPr/>
          </p:nvSpPr>
          <p:spPr>
            <a:xfrm>
              <a:off x="7188700" y="2974003"/>
              <a:ext cx="839400" cy="1517100"/>
            </a:xfrm>
            <a:prstGeom prst="frame">
              <a:avLst>
                <a:gd fmla="val 4004" name="adj1"/>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7"/>
            <p:cNvSpPr/>
            <p:nvPr/>
          </p:nvSpPr>
          <p:spPr>
            <a:xfrm>
              <a:off x="6156350" y="2974003"/>
              <a:ext cx="1032300" cy="1517100"/>
            </a:xfrm>
            <a:prstGeom prst="frame">
              <a:avLst>
                <a:gd fmla="val 4004" name="adj1"/>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6" name="Google Shape;806;p57"/>
          <p:cNvPicPr preferRelativeResize="0"/>
          <p:nvPr/>
        </p:nvPicPr>
        <p:blipFill>
          <a:blip r:embed="rId5">
            <a:alphaModFix/>
          </a:blip>
          <a:stretch>
            <a:fillRect/>
          </a:stretch>
        </p:blipFill>
        <p:spPr>
          <a:xfrm>
            <a:off x="-18288" y="4910328"/>
            <a:ext cx="9144003" cy="299145"/>
          </a:xfrm>
          <a:prstGeom prst="rect">
            <a:avLst/>
          </a:prstGeom>
          <a:noFill/>
          <a:ln>
            <a:noFill/>
          </a:ln>
        </p:spPr>
      </p:pic>
      <p:grpSp>
        <p:nvGrpSpPr>
          <p:cNvPr id="807" name="Google Shape;807;p57"/>
          <p:cNvGrpSpPr/>
          <p:nvPr/>
        </p:nvGrpSpPr>
        <p:grpSpPr>
          <a:xfrm>
            <a:off x="119748" y="560103"/>
            <a:ext cx="2011644" cy="2011644"/>
            <a:chOff x="1252125" y="999400"/>
            <a:chExt cx="1728216" cy="1728216"/>
          </a:xfrm>
        </p:grpSpPr>
        <p:pic>
          <p:nvPicPr>
            <p:cNvPr id="808" name="Google Shape;808;p57"/>
            <p:cNvPicPr preferRelativeResize="0"/>
            <p:nvPr/>
          </p:nvPicPr>
          <p:blipFill>
            <a:blip r:embed="rId6">
              <a:alphaModFix/>
            </a:blip>
            <a:stretch>
              <a:fillRect/>
            </a:stretch>
          </p:blipFill>
          <p:spPr>
            <a:xfrm>
              <a:off x="1252125" y="999400"/>
              <a:ext cx="1728216" cy="1728216"/>
            </a:xfrm>
            <a:prstGeom prst="rect">
              <a:avLst/>
            </a:prstGeom>
            <a:noFill/>
            <a:ln>
              <a:noFill/>
            </a:ln>
          </p:spPr>
        </p:pic>
        <p:sp>
          <p:nvSpPr>
            <p:cNvPr id="809" name="Google Shape;809;p57"/>
            <p:cNvSpPr txBox="1"/>
            <p:nvPr/>
          </p:nvSpPr>
          <p:spPr>
            <a:xfrm>
              <a:off x="1724133" y="19960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林維彥</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pic>
        <p:nvPicPr>
          <p:cNvPr id="137" name="Google Shape;137;p31"/>
          <p:cNvPicPr preferRelativeResize="0"/>
          <p:nvPr/>
        </p:nvPicPr>
        <p:blipFill rotWithShape="1">
          <a:blip r:embed="rId3">
            <a:alphaModFix/>
          </a:blip>
          <a:srcRect b="0" l="28566" r="0" t="0"/>
          <a:stretch/>
        </p:blipFill>
        <p:spPr>
          <a:xfrm>
            <a:off x="-9803" y="0"/>
            <a:ext cx="3083873" cy="5143501"/>
          </a:xfrm>
          <a:prstGeom prst="rect">
            <a:avLst/>
          </a:prstGeom>
          <a:noFill/>
          <a:ln>
            <a:noFill/>
          </a:ln>
        </p:spPr>
      </p:pic>
      <p:sp>
        <p:nvSpPr>
          <p:cNvPr id="138" name="Google Shape;138;p31"/>
          <p:cNvSpPr/>
          <p:nvPr/>
        </p:nvSpPr>
        <p:spPr>
          <a:xfrm>
            <a:off x="1273729" y="-988138"/>
            <a:ext cx="14691348" cy="6243858"/>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139" name="Google Shape;139;p31"/>
          <p:cNvPicPr preferRelativeResize="0"/>
          <p:nvPr/>
        </p:nvPicPr>
        <p:blipFill>
          <a:blip r:embed="rId4">
            <a:alphaModFix/>
          </a:blip>
          <a:stretch>
            <a:fillRect/>
          </a:stretch>
        </p:blipFill>
        <p:spPr>
          <a:xfrm>
            <a:off x="2679192" y="944880"/>
            <a:ext cx="6391654" cy="3090673"/>
          </a:xfrm>
          <a:prstGeom prst="rect">
            <a:avLst/>
          </a:prstGeom>
          <a:noFill/>
          <a:ln>
            <a:noFill/>
          </a:ln>
        </p:spPr>
      </p:pic>
      <p:sp>
        <p:nvSpPr>
          <p:cNvPr id="140" name="Google Shape;140;p31"/>
          <p:cNvSpPr txBox="1"/>
          <p:nvPr>
            <p:ph type="title"/>
          </p:nvPr>
        </p:nvSpPr>
        <p:spPr>
          <a:xfrm>
            <a:off x="3244649" y="164850"/>
            <a:ext cx="2877900" cy="537300"/>
          </a:xfrm>
          <a:prstGeom prst="rect">
            <a:avLst/>
          </a:prstGeom>
          <a:noFill/>
          <a:ln>
            <a:noFill/>
          </a:ln>
        </p:spPr>
        <p:txBody>
          <a:bodyPr anchorCtr="0" anchor="ctr" bIns="19050" lIns="19050" spcFirstLastPara="1" rIns="19050" wrap="square" tIns="19050">
            <a:normAutofit/>
          </a:bodyPr>
          <a:lstStyle/>
          <a:p>
            <a:pPr indent="0" lvl="0" marL="0" rtl="0" algn="l">
              <a:lnSpc>
                <a:spcPct val="100000"/>
              </a:lnSpc>
              <a:spcBef>
                <a:spcPts val="0"/>
              </a:spcBef>
              <a:spcAft>
                <a:spcPts val="0"/>
              </a:spcAft>
              <a:buNone/>
            </a:pPr>
            <a:r>
              <a:rPr lang="en" sz="2800">
                <a:solidFill>
                  <a:srgbClr val="424242"/>
                </a:solidFill>
                <a:latin typeface="Maven Pro"/>
                <a:ea typeface="Maven Pro"/>
                <a:cs typeface="Maven Pro"/>
                <a:sym typeface="Maven Pro"/>
              </a:rPr>
              <a:t>研究方法＆流程</a:t>
            </a:r>
            <a:endParaRPr sz="2800">
              <a:solidFill>
                <a:srgbClr val="D5D5D5"/>
              </a:solidFill>
            </a:endParaRPr>
          </a:p>
        </p:txBody>
      </p:sp>
      <p:pic>
        <p:nvPicPr>
          <p:cNvPr id="141" name="Google Shape;141;p31"/>
          <p:cNvPicPr preferRelativeResize="0"/>
          <p:nvPr/>
        </p:nvPicPr>
        <p:blipFill>
          <a:blip r:embed="rId5">
            <a:alphaModFix/>
          </a:blip>
          <a:stretch>
            <a:fillRect/>
          </a:stretch>
        </p:blipFill>
        <p:spPr>
          <a:xfrm>
            <a:off x="2864800" y="2323046"/>
            <a:ext cx="865224" cy="486720"/>
          </a:xfrm>
          <a:prstGeom prst="rect">
            <a:avLst/>
          </a:prstGeom>
          <a:noFill/>
          <a:ln>
            <a:noFill/>
          </a:ln>
        </p:spPr>
      </p:pic>
      <p:pic>
        <p:nvPicPr>
          <p:cNvPr id="142" name="Google Shape;142;p31"/>
          <p:cNvPicPr preferRelativeResize="0"/>
          <p:nvPr/>
        </p:nvPicPr>
        <p:blipFill>
          <a:blip r:embed="rId6">
            <a:alphaModFix/>
          </a:blip>
          <a:stretch>
            <a:fillRect/>
          </a:stretch>
        </p:blipFill>
        <p:spPr>
          <a:xfrm>
            <a:off x="4094423" y="1758962"/>
            <a:ext cx="465075" cy="665608"/>
          </a:xfrm>
          <a:prstGeom prst="rect">
            <a:avLst/>
          </a:prstGeom>
          <a:noFill/>
          <a:ln>
            <a:noFill/>
          </a:ln>
        </p:spPr>
      </p:pic>
      <p:pic>
        <p:nvPicPr>
          <p:cNvPr id="143" name="Google Shape;143;p31"/>
          <p:cNvPicPr preferRelativeResize="0"/>
          <p:nvPr/>
        </p:nvPicPr>
        <p:blipFill>
          <a:blip r:embed="rId7">
            <a:alphaModFix/>
          </a:blip>
          <a:stretch>
            <a:fillRect/>
          </a:stretch>
        </p:blipFill>
        <p:spPr>
          <a:xfrm>
            <a:off x="5245449" y="2352387"/>
            <a:ext cx="537300" cy="445983"/>
          </a:xfrm>
          <a:prstGeom prst="rect">
            <a:avLst/>
          </a:prstGeom>
          <a:noFill/>
          <a:ln>
            <a:noFill/>
          </a:ln>
        </p:spPr>
      </p:pic>
      <p:pic>
        <p:nvPicPr>
          <p:cNvPr id="144" name="Google Shape;144;p31"/>
          <p:cNvPicPr preferRelativeResize="0"/>
          <p:nvPr/>
        </p:nvPicPr>
        <p:blipFill>
          <a:blip r:embed="rId8">
            <a:alphaModFix/>
          </a:blip>
          <a:stretch>
            <a:fillRect/>
          </a:stretch>
        </p:blipFill>
        <p:spPr>
          <a:xfrm>
            <a:off x="4965738" y="1909351"/>
            <a:ext cx="942126" cy="364818"/>
          </a:xfrm>
          <a:prstGeom prst="rect">
            <a:avLst/>
          </a:prstGeom>
          <a:noFill/>
          <a:ln>
            <a:noFill/>
          </a:ln>
        </p:spPr>
      </p:pic>
      <p:pic>
        <p:nvPicPr>
          <p:cNvPr id="145" name="Google Shape;145;p31"/>
          <p:cNvPicPr preferRelativeResize="0"/>
          <p:nvPr/>
        </p:nvPicPr>
        <p:blipFill>
          <a:blip r:embed="rId9">
            <a:alphaModFix/>
          </a:blip>
          <a:stretch>
            <a:fillRect/>
          </a:stretch>
        </p:blipFill>
        <p:spPr>
          <a:xfrm>
            <a:off x="5253412" y="2876563"/>
            <a:ext cx="706974" cy="367042"/>
          </a:xfrm>
          <a:prstGeom prst="rect">
            <a:avLst/>
          </a:prstGeom>
          <a:noFill/>
          <a:ln>
            <a:noFill/>
          </a:ln>
        </p:spPr>
      </p:pic>
      <p:pic>
        <p:nvPicPr>
          <p:cNvPr id="146" name="Google Shape;146;p31"/>
          <p:cNvPicPr preferRelativeResize="0"/>
          <p:nvPr/>
        </p:nvPicPr>
        <p:blipFill>
          <a:blip r:embed="rId10">
            <a:alphaModFix/>
          </a:blip>
          <a:stretch>
            <a:fillRect/>
          </a:stretch>
        </p:blipFill>
        <p:spPr>
          <a:xfrm>
            <a:off x="6052162" y="2859888"/>
            <a:ext cx="640625" cy="400400"/>
          </a:xfrm>
          <a:prstGeom prst="rect">
            <a:avLst/>
          </a:prstGeom>
          <a:noFill/>
          <a:ln>
            <a:noFill/>
          </a:ln>
        </p:spPr>
      </p:pic>
      <p:pic>
        <p:nvPicPr>
          <p:cNvPr id="147" name="Google Shape;147;p31"/>
          <p:cNvPicPr preferRelativeResize="0"/>
          <p:nvPr/>
        </p:nvPicPr>
        <p:blipFill>
          <a:blip r:embed="rId11">
            <a:alphaModFix/>
          </a:blip>
          <a:stretch>
            <a:fillRect/>
          </a:stretch>
        </p:blipFill>
        <p:spPr>
          <a:xfrm>
            <a:off x="7530325" y="2370237"/>
            <a:ext cx="392349" cy="392349"/>
          </a:xfrm>
          <a:prstGeom prst="rect">
            <a:avLst/>
          </a:prstGeom>
          <a:noFill/>
          <a:ln>
            <a:noFill/>
          </a:ln>
        </p:spPr>
      </p:pic>
      <p:pic>
        <p:nvPicPr>
          <p:cNvPr id="148" name="Google Shape;148;p31"/>
          <p:cNvPicPr preferRelativeResize="0"/>
          <p:nvPr/>
        </p:nvPicPr>
        <p:blipFill>
          <a:blip r:embed="rId12">
            <a:alphaModFix/>
          </a:blip>
          <a:stretch>
            <a:fillRect/>
          </a:stretch>
        </p:blipFill>
        <p:spPr>
          <a:xfrm>
            <a:off x="5767362" y="3630925"/>
            <a:ext cx="771800" cy="414845"/>
          </a:xfrm>
          <a:prstGeom prst="rect">
            <a:avLst/>
          </a:prstGeom>
          <a:noFill/>
          <a:ln>
            <a:noFill/>
          </a:ln>
        </p:spPr>
      </p:pic>
      <p:pic>
        <p:nvPicPr>
          <p:cNvPr id="149" name="Google Shape;149;p31"/>
          <p:cNvPicPr preferRelativeResize="0"/>
          <p:nvPr/>
        </p:nvPicPr>
        <p:blipFill>
          <a:blip r:embed="rId13">
            <a:alphaModFix/>
          </a:blip>
          <a:stretch>
            <a:fillRect/>
          </a:stretch>
        </p:blipFill>
        <p:spPr>
          <a:xfrm>
            <a:off x="5702214" y="4263990"/>
            <a:ext cx="1258450" cy="529033"/>
          </a:xfrm>
          <a:prstGeom prst="rect">
            <a:avLst/>
          </a:prstGeom>
          <a:noFill/>
          <a:ln>
            <a:noFill/>
          </a:ln>
        </p:spPr>
      </p:pic>
      <p:pic>
        <p:nvPicPr>
          <p:cNvPr id="150" name="Google Shape;150;p31"/>
          <p:cNvPicPr preferRelativeResize="0"/>
          <p:nvPr/>
        </p:nvPicPr>
        <p:blipFill rotWithShape="1">
          <a:blip r:embed="rId14">
            <a:alphaModFix/>
          </a:blip>
          <a:srcRect b="31832" l="31151" r="28859" t="39229"/>
          <a:stretch/>
        </p:blipFill>
        <p:spPr>
          <a:xfrm>
            <a:off x="4965750" y="4430675"/>
            <a:ext cx="771800" cy="267472"/>
          </a:xfrm>
          <a:prstGeom prst="rect">
            <a:avLst/>
          </a:prstGeom>
          <a:noFill/>
          <a:ln>
            <a:noFill/>
          </a:ln>
        </p:spPr>
      </p:pic>
      <p:pic>
        <p:nvPicPr>
          <p:cNvPr id="151" name="Google Shape;151;p31"/>
          <p:cNvPicPr preferRelativeResize="0"/>
          <p:nvPr/>
        </p:nvPicPr>
        <p:blipFill rotWithShape="1">
          <a:blip r:embed="rId15">
            <a:alphaModFix/>
          </a:blip>
          <a:srcRect b="38240" l="0" r="0" t="33656"/>
          <a:stretch/>
        </p:blipFill>
        <p:spPr>
          <a:xfrm>
            <a:off x="5044388" y="4127925"/>
            <a:ext cx="1382724" cy="210366"/>
          </a:xfrm>
          <a:prstGeom prst="rect">
            <a:avLst/>
          </a:prstGeom>
          <a:noFill/>
          <a:ln>
            <a:noFill/>
          </a:ln>
        </p:spPr>
      </p:pic>
      <p:pic>
        <p:nvPicPr>
          <p:cNvPr id="152" name="Google Shape;152;p31"/>
          <p:cNvPicPr preferRelativeResize="0"/>
          <p:nvPr/>
        </p:nvPicPr>
        <p:blipFill>
          <a:blip r:embed="rId16">
            <a:alphaModFix/>
          </a:blip>
          <a:stretch>
            <a:fillRect/>
          </a:stretch>
        </p:blipFill>
        <p:spPr>
          <a:xfrm>
            <a:off x="7246474" y="4365851"/>
            <a:ext cx="942126" cy="529957"/>
          </a:xfrm>
          <a:prstGeom prst="rect">
            <a:avLst/>
          </a:prstGeom>
          <a:noFill/>
          <a:ln>
            <a:noFill/>
          </a:ln>
        </p:spPr>
      </p:pic>
      <p:pic>
        <p:nvPicPr>
          <p:cNvPr id="153" name="Google Shape;153;p31"/>
          <p:cNvPicPr preferRelativeResize="0"/>
          <p:nvPr/>
        </p:nvPicPr>
        <p:blipFill>
          <a:blip r:embed="rId5">
            <a:alphaModFix/>
          </a:blip>
          <a:stretch>
            <a:fillRect/>
          </a:stretch>
        </p:blipFill>
        <p:spPr>
          <a:xfrm>
            <a:off x="8082938" y="3958747"/>
            <a:ext cx="865249" cy="486706"/>
          </a:xfrm>
          <a:prstGeom prst="rect">
            <a:avLst/>
          </a:prstGeom>
          <a:noFill/>
          <a:ln>
            <a:noFill/>
          </a:ln>
        </p:spPr>
      </p:pic>
      <p:pic>
        <p:nvPicPr>
          <p:cNvPr id="154" name="Google Shape;154;p31"/>
          <p:cNvPicPr preferRelativeResize="0"/>
          <p:nvPr/>
        </p:nvPicPr>
        <p:blipFill>
          <a:blip r:embed="rId17">
            <a:alphaModFix/>
          </a:blip>
          <a:stretch>
            <a:fillRect/>
          </a:stretch>
        </p:blipFill>
        <p:spPr>
          <a:xfrm>
            <a:off x="3451763" y="4094575"/>
            <a:ext cx="771800" cy="385900"/>
          </a:xfrm>
          <a:prstGeom prst="rect">
            <a:avLst/>
          </a:prstGeom>
          <a:noFill/>
          <a:ln>
            <a:noFill/>
          </a:ln>
        </p:spPr>
      </p:pic>
      <p:pic>
        <p:nvPicPr>
          <p:cNvPr id="155" name="Google Shape;155;p31"/>
          <p:cNvPicPr preferRelativeResize="0"/>
          <p:nvPr/>
        </p:nvPicPr>
        <p:blipFill>
          <a:blip r:embed="rId5">
            <a:alphaModFix/>
          </a:blip>
          <a:stretch>
            <a:fillRect/>
          </a:stretch>
        </p:blipFill>
        <p:spPr>
          <a:xfrm>
            <a:off x="7416800" y="1874690"/>
            <a:ext cx="771799" cy="434148"/>
          </a:xfrm>
          <a:prstGeom prst="rect">
            <a:avLst/>
          </a:prstGeom>
          <a:noFill/>
          <a:ln>
            <a:noFill/>
          </a:ln>
        </p:spPr>
      </p:pic>
      <p:pic>
        <p:nvPicPr>
          <p:cNvPr id="156" name="Google Shape;156;p31"/>
          <p:cNvPicPr preferRelativeResize="0"/>
          <p:nvPr/>
        </p:nvPicPr>
        <p:blipFill>
          <a:blip r:embed="rId18">
            <a:alphaModFix/>
          </a:blip>
          <a:stretch>
            <a:fillRect/>
          </a:stretch>
        </p:blipFill>
        <p:spPr>
          <a:xfrm>
            <a:off x="3547675" y="3753784"/>
            <a:ext cx="942125" cy="249665"/>
          </a:xfrm>
          <a:prstGeom prst="rect">
            <a:avLst/>
          </a:prstGeom>
          <a:noFill/>
          <a:ln>
            <a:noFill/>
          </a:ln>
        </p:spPr>
      </p:pic>
      <p:pic>
        <p:nvPicPr>
          <p:cNvPr id="157" name="Google Shape;157;p31"/>
          <p:cNvPicPr preferRelativeResize="0"/>
          <p:nvPr/>
        </p:nvPicPr>
        <p:blipFill>
          <a:blip r:embed="rId19">
            <a:alphaModFix/>
          </a:blip>
          <a:stretch>
            <a:fillRect/>
          </a:stretch>
        </p:blipFill>
        <p:spPr>
          <a:xfrm>
            <a:off x="4292122" y="4110025"/>
            <a:ext cx="465075" cy="383685"/>
          </a:xfrm>
          <a:prstGeom prst="rect">
            <a:avLst/>
          </a:prstGeom>
          <a:noFill/>
          <a:ln>
            <a:noFill/>
          </a:ln>
        </p:spPr>
      </p:pic>
      <p:pic>
        <p:nvPicPr>
          <p:cNvPr id="158" name="Google Shape;158;p31"/>
          <p:cNvPicPr preferRelativeResize="0"/>
          <p:nvPr/>
        </p:nvPicPr>
        <p:blipFill>
          <a:blip r:embed="rId10">
            <a:alphaModFix/>
          </a:blip>
          <a:stretch>
            <a:fillRect/>
          </a:stretch>
        </p:blipFill>
        <p:spPr>
          <a:xfrm>
            <a:off x="7416798" y="2802061"/>
            <a:ext cx="640625" cy="400390"/>
          </a:xfrm>
          <a:prstGeom prst="rect">
            <a:avLst/>
          </a:prstGeom>
          <a:noFill/>
          <a:ln>
            <a:noFill/>
          </a:ln>
        </p:spPr>
      </p:pic>
      <p:pic>
        <p:nvPicPr>
          <p:cNvPr id="159" name="Google Shape;159;p31"/>
          <p:cNvPicPr preferRelativeResize="0"/>
          <p:nvPr/>
        </p:nvPicPr>
        <p:blipFill>
          <a:blip r:embed="rId10">
            <a:alphaModFix/>
          </a:blip>
          <a:stretch>
            <a:fillRect/>
          </a:stretch>
        </p:blipFill>
        <p:spPr>
          <a:xfrm>
            <a:off x="8293579" y="4381056"/>
            <a:ext cx="537298" cy="335830"/>
          </a:xfrm>
          <a:prstGeom prst="rect">
            <a:avLst/>
          </a:prstGeom>
          <a:noFill/>
          <a:ln>
            <a:noFill/>
          </a:ln>
        </p:spPr>
      </p:pic>
      <p:pic>
        <p:nvPicPr>
          <p:cNvPr id="160" name="Google Shape;160;p31"/>
          <p:cNvPicPr preferRelativeResize="0"/>
          <p:nvPr/>
        </p:nvPicPr>
        <p:blipFill>
          <a:blip r:embed="rId20">
            <a:alphaModFix/>
          </a:blip>
          <a:stretch>
            <a:fillRect/>
          </a:stretch>
        </p:blipFill>
        <p:spPr>
          <a:xfrm>
            <a:off x="6103819" y="1806563"/>
            <a:ext cx="537300" cy="537300"/>
          </a:xfrm>
          <a:prstGeom prst="rect">
            <a:avLst/>
          </a:prstGeom>
          <a:noFill/>
          <a:ln>
            <a:noFill/>
          </a:ln>
        </p:spPr>
      </p:pic>
      <p:pic>
        <p:nvPicPr>
          <p:cNvPr id="161" name="Google Shape;161;p31"/>
          <p:cNvPicPr preferRelativeResize="0"/>
          <p:nvPr/>
        </p:nvPicPr>
        <p:blipFill>
          <a:blip r:embed="rId21">
            <a:alphaModFix/>
          </a:blip>
          <a:stretch>
            <a:fillRect/>
          </a:stretch>
        </p:blipFill>
        <p:spPr>
          <a:xfrm>
            <a:off x="6089457" y="2337470"/>
            <a:ext cx="589275" cy="505093"/>
          </a:xfrm>
          <a:prstGeom prst="rect">
            <a:avLst/>
          </a:prstGeom>
          <a:noFill/>
          <a:ln>
            <a:noFill/>
          </a:ln>
        </p:spPr>
      </p:pic>
      <p:pic>
        <p:nvPicPr>
          <p:cNvPr id="162" name="Google Shape;162;p31"/>
          <p:cNvPicPr preferRelativeResize="0"/>
          <p:nvPr/>
        </p:nvPicPr>
        <p:blipFill rotWithShape="1">
          <a:blip r:embed="rId22">
            <a:alphaModFix/>
          </a:blip>
          <a:srcRect b="18062" l="8009" r="8118" t="14337"/>
          <a:stretch/>
        </p:blipFill>
        <p:spPr>
          <a:xfrm>
            <a:off x="8273125" y="2943675"/>
            <a:ext cx="537300" cy="220675"/>
          </a:xfrm>
          <a:prstGeom prst="rect">
            <a:avLst/>
          </a:prstGeom>
          <a:noFill/>
          <a:ln>
            <a:noFill/>
          </a:ln>
        </p:spPr>
      </p:pic>
      <p:pic>
        <p:nvPicPr>
          <p:cNvPr id="163" name="Google Shape;163;p31"/>
          <p:cNvPicPr preferRelativeResize="0"/>
          <p:nvPr/>
        </p:nvPicPr>
        <p:blipFill>
          <a:blip r:embed="rId23">
            <a:alphaModFix/>
          </a:blip>
          <a:stretch>
            <a:fillRect/>
          </a:stretch>
        </p:blipFill>
        <p:spPr>
          <a:xfrm>
            <a:off x="8271400" y="1745600"/>
            <a:ext cx="589275" cy="589275"/>
          </a:xfrm>
          <a:prstGeom prst="rect">
            <a:avLst/>
          </a:prstGeom>
          <a:noFill/>
          <a:ln>
            <a:noFill/>
          </a:ln>
        </p:spPr>
      </p:pic>
      <p:pic>
        <p:nvPicPr>
          <p:cNvPr id="164" name="Google Shape;164;p31"/>
          <p:cNvPicPr preferRelativeResize="0"/>
          <p:nvPr/>
        </p:nvPicPr>
        <p:blipFill>
          <a:blip r:embed="rId24">
            <a:alphaModFix/>
          </a:blip>
          <a:stretch>
            <a:fillRect/>
          </a:stretch>
        </p:blipFill>
        <p:spPr>
          <a:xfrm>
            <a:off x="3468500" y="4524078"/>
            <a:ext cx="1111437" cy="434150"/>
          </a:xfrm>
          <a:prstGeom prst="rect">
            <a:avLst/>
          </a:prstGeom>
          <a:noFill/>
          <a:ln>
            <a:noFill/>
          </a:ln>
        </p:spPr>
      </p:pic>
      <p:pic>
        <p:nvPicPr>
          <p:cNvPr id="165" name="Google Shape;165;p31"/>
          <p:cNvPicPr preferRelativeResize="0"/>
          <p:nvPr/>
        </p:nvPicPr>
        <p:blipFill>
          <a:blip r:embed="rId25">
            <a:alphaModFix/>
          </a:blip>
          <a:stretch>
            <a:fillRect/>
          </a:stretch>
        </p:blipFill>
        <p:spPr>
          <a:xfrm>
            <a:off x="2864800" y="2795620"/>
            <a:ext cx="1111425" cy="220505"/>
          </a:xfrm>
          <a:prstGeom prst="rect">
            <a:avLst/>
          </a:prstGeom>
          <a:noFill/>
          <a:ln>
            <a:noFill/>
          </a:ln>
        </p:spPr>
      </p:pic>
      <p:pic>
        <p:nvPicPr>
          <p:cNvPr id="166" name="Google Shape;166;p31"/>
          <p:cNvPicPr preferRelativeResize="0"/>
          <p:nvPr/>
        </p:nvPicPr>
        <p:blipFill>
          <a:blip r:embed="rId26">
            <a:alphaModFix/>
          </a:blip>
          <a:stretch>
            <a:fillRect/>
          </a:stretch>
        </p:blipFill>
        <p:spPr>
          <a:xfrm>
            <a:off x="4130786" y="2571750"/>
            <a:ext cx="392354" cy="400400"/>
          </a:xfrm>
          <a:prstGeom prst="rect">
            <a:avLst/>
          </a:prstGeom>
          <a:noFill/>
          <a:ln>
            <a:noFill/>
          </a:ln>
        </p:spPr>
      </p:pic>
      <p:pic>
        <p:nvPicPr>
          <p:cNvPr id="167" name="Google Shape;167;p31"/>
          <p:cNvPicPr preferRelativeResize="0"/>
          <p:nvPr/>
        </p:nvPicPr>
        <p:blipFill>
          <a:blip r:embed="rId27">
            <a:alphaModFix/>
          </a:blip>
          <a:stretch>
            <a:fillRect/>
          </a:stretch>
        </p:blipFill>
        <p:spPr>
          <a:xfrm>
            <a:off x="4974350" y="4780977"/>
            <a:ext cx="942126" cy="226116"/>
          </a:xfrm>
          <a:prstGeom prst="rect">
            <a:avLst/>
          </a:prstGeom>
          <a:noFill/>
          <a:ln>
            <a:noFill/>
          </a:ln>
        </p:spPr>
      </p:pic>
      <p:pic>
        <p:nvPicPr>
          <p:cNvPr id="168" name="Google Shape;168;p31"/>
          <p:cNvPicPr preferRelativeResize="0"/>
          <p:nvPr/>
        </p:nvPicPr>
        <p:blipFill>
          <a:blip r:embed="rId28">
            <a:alphaModFix/>
          </a:blip>
          <a:stretch>
            <a:fillRect/>
          </a:stretch>
        </p:blipFill>
        <p:spPr>
          <a:xfrm>
            <a:off x="5939850" y="4770437"/>
            <a:ext cx="865225" cy="247204"/>
          </a:xfrm>
          <a:prstGeom prst="rect">
            <a:avLst/>
          </a:prstGeom>
          <a:noFill/>
          <a:ln>
            <a:noFill/>
          </a:ln>
        </p:spPr>
      </p:pic>
      <p:pic>
        <p:nvPicPr>
          <p:cNvPr id="169" name="Google Shape;169;p31"/>
          <p:cNvPicPr preferRelativeResize="0"/>
          <p:nvPr/>
        </p:nvPicPr>
        <p:blipFill rotWithShape="1">
          <a:blip r:embed="rId29">
            <a:alphaModFix/>
          </a:blip>
          <a:srcRect b="29086" l="1581" r="38738" t="24955"/>
          <a:stretch/>
        </p:blipFill>
        <p:spPr>
          <a:xfrm>
            <a:off x="8129675" y="2465834"/>
            <a:ext cx="771801" cy="248366"/>
          </a:xfrm>
          <a:prstGeom prst="rect">
            <a:avLst/>
          </a:prstGeom>
          <a:noFill/>
          <a:ln>
            <a:noFill/>
          </a:ln>
        </p:spPr>
      </p:pic>
      <p:pic>
        <p:nvPicPr>
          <p:cNvPr id="170" name="Google Shape;170;p31"/>
          <p:cNvPicPr preferRelativeResize="0"/>
          <p:nvPr/>
        </p:nvPicPr>
        <p:blipFill rotWithShape="1">
          <a:blip r:embed="rId29">
            <a:alphaModFix/>
          </a:blip>
          <a:srcRect b="29086" l="1581" r="38738" t="24955"/>
          <a:stretch/>
        </p:blipFill>
        <p:spPr>
          <a:xfrm>
            <a:off x="7247925" y="4076522"/>
            <a:ext cx="771801" cy="248366"/>
          </a:xfrm>
          <a:prstGeom prst="rect">
            <a:avLst/>
          </a:prstGeom>
          <a:noFill/>
          <a:ln>
            <a:noFill/>
          </a:ln>
        </p:spPr>
      </p:pic>
      <p:pic>
        <p:nvPicPr>
          <p:cNvPr id="171" name="Google Shape;171;p31"/>
          <p:cNvPicPr preferRelativeResize="0"/>
          <p:nvPr/>
        </p:nvPicPr>
        <p:blipFill>
          <a:blip r:embed="rId30">
            <a:alphaModFix/>
          </a:blip>
          <a:stretch>
            <a:fillRect/>
          </a:stretch>
        </p:blipFill>
        <p:spPr>
          <a:xfrm>
            <a:off x="2864800" y="1874693"/>
            <a:ext cx="771800" cy="51818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3" name="Shape 813"/>
        <p:cNvGrpSpPr/>
        <p:nvPr/>
      </p:nvGrpSpPr>
      <p:grpSpPr>
        <a:xfrm>
          <a:off x="0" y="0"/>
          <a:ext cx="0" cy="0"/>
          <a:chOff x="0" y="0"/>
          <a:chExt cx="0" cy="0"/>
        </a:xfrm>
      </p:grpSpPr>
      <p:pic>
        <p:nvPicPr>
          <p:cNvPr descr="photo-1595312222782-e5e2517b14b7.jpeg" id="814" name="Google Shape;814;p58"/>
          <p:cNvPicPr preferRelativeResize="0"/>
          <p:nvPr/>
        </p:nvPicPr>
        <p:blipFill rotWithShape="1">
          <a:blip r:embed="rId3">
            <a:alphaModFix/>
          </a:blip>
          <a:srcRect b="0" l="0" r="13711" t="0"/>
          <a:stretch/>
        </p:blipFill>
        <p:spPr>
          <a:xfrm>
            <a:off x="-61720" y="0"/>
            <a:ext cx="2958725" cy="5143500"/>
          </a:xfrm>
          <a:prstGeom prst="rect">
            <a:avLst/>
          </a:prstGeom>
          <a:noFill/>
          <a:ln>
            <a:noFill/>
          </a:ln>
        </p:spPr>
      </p:pic>
      <p:sp>
        <p:nvSpPr>
          <p:cNvPr id="815" name="Google Shape;815;p58"/>
          <p:cNvSpPr/>
          <p:nvPr/>
        </p:nvSpPr>
        <p:spPr>
          <a:xfrm>
            <a:off x="3049754" y="271790"/>
            <a:ext cx="5949300" cy="4599900"/>
          </a:xfrm>
          <a:prstGeom prst="roundRect">
            <a:avLst>
              <a:gd fmla="val 10070" name="adj"/>
            </a:avLst>
          </a:prstGeom>
          <a:solidFill>
            <a:srgbClr val="FFFFFF">
              <a:alpha val="5765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E5E5E"/>
              </a:buClr>
              <a:buSzPts val="2300"/>
              <a:buFont typeface="Helvetica Neue"/>
              <a:buNone/>
            </a:pPr>
            <a:r>
              <a:t/>
            </a:r>
            <a:endParaRPr b="0" i="0" sz="2300" u="none" cap="none" strike="noStrike">
              <a:solidFill>
                <a:srgbClr val="5E5E5E"/>
              </a:solidFill>
              <a:latin typeface="Helvetica Neue"/>
              <a:ea typeface="Helvetica Neue"/>
              <a:cs typeface="Helvetica Neue"/>
              <a:sym typeface="Helvetica Neue"/>
            </a:endParaRPr>
          </a:p>
        </p:txBody>
      </p:sp>
      <p:sp>
        <p:nvSpPr>
          <p:cNvPr id="816" name="Google Shape;816;p58"/>
          <p:cNvSpPr txBox="1"/>
          <p:nvPr>
            <p:ph type="title"/>
          </p:nvPr>
        </p:nvSpPr>
        <p:spPr>
          <a:xfrm>
            <a:off x="3324478" y="404010"/>
            <a:ext cx="5140500" cy="537300"/>
          </a:xfrm>
          <a:prstGeom prst="rect">
            <a:avLst/>
          </a:prstGeom>
          <a:noFill/>
          <a:ln>
            <a:noFill/>
          </a:ln>
        </p:spPr>
        <p:txBody>
          <a:bodyPr anchorCtr="0" anchor="t" bIns="19050" lIns="19050" spcFirstLastPara="1" rIns="19050" wrap="square" tIns="19050">
            <a:normAutofit/>
          </a:bodyPr>
          <a:lstStyle/>
          <a:p>
            <a:pPr indent="0" lvl="0" marL="0" rtl="0" algn="l">
              <a:spcBef>
                <a:spcPts val="0"/>
              </a:spcBef>
              <a:spcAft>
                <a:spcPts val="0"/>
              </a:spcAft>
              <a:buClr>
                <a:srgbClr val="000000"/>
              </a:buClr>
              <a:buSzPts val="2800"/>
              <a:buFont typeface="Helvetica Neue"/>
              <a:buNone/>
            </a:pPr>
            <a:r>
              <a:rPr lang="en" sz="2800"/>
              <a:t>第</a:t>
            </a:r>
            <a:r>
              <a:rPr lang="en" sz="2800"/>
              <a:t>三</a:t>
            </a:r>
            <a:r>
              <a:rPr lang="en" sz="2800"/>
              <a:t>階段</a:t>
            </a:r>
            <a:endParaRPr sz="2800"/>
          </a:p>
        </p:txBody>
      </p:sp>
      <p:sp>
        <p:nvSpPr>
          <p:cNvPr id="817" name="Google Shape;817;p58"/>
          <p:cNvSpPr txBox="1"/>
          <p:nvPr>
            <p:ph idx="1" type="body"/>
          </p:nvPr>
        </p:nvSpPr>
        <p:spPr>
          <a:xfrm>
            <a:off x="3298772" y="943179"/>
            <a:ext cx="4975500" cy="350400"/>
          </a:xfrm>
          <a:prstGeom prst="rect">
            <a:avLst/>
          </a:prstGeom>
          <a:noFill/>
          <a:ln>
            <a:noFill/>
          </a:ln>
        </p:spPr>
        <p:txBody>
          <a:bodyPr anchorCtr="0" anchor="t" bIns="17150" lIns="17150" spcFirstLastPara="1" rIns="17150" wrap="square" tIns="17150">
            <a:normAutofit/>
          </a:bodyPr>
          <a:lstStyle/>
          <a:p>
            <a:pPr indent="0" lvl="0" marL="0" rtl="0" algn="l">
              <a:lnSpc>
                <a:spcPct val="100000"/>
              </a:lnSpc>
              <a:spcBef>
                <a:spcPts val="0"/>
              </a:spcBef>
              <a:spcAft>
                <a:spcPts val="0"/>
              </a:spcAft>
              <a:buClr>
                <a:srgbClr val="000000"/>
              </a:buClr>
              <a:buSzPts val="1800"/>
              <a:buFont typeface="Helvetica Neue"/>
              <a:buNone/>
            </a:pPr>
            <a:r>
              <a:rPr lang="en"/>
              <a:t>所有資料欄位清整</a:t>
            </a:r>
            <a:endParaRPr b="1" sz="1800"/>
          </a:p>
        </p:txBody>
      </p:sp>
      <p:sp>
        <p:nvSpPr>
          <p:cNvPr id="818" name="Google Shape;818;p58"/>
          <p:cNvSpPr txBox="1"/>
          <p:nvPr>
            <p:ph type="title"/>
          </p:nvPr>
        </p:nvSpPr>
        <p:spPr>
          <a:xfrm>
            <a:off x="452441" y="404825"/>
            <a:ext cx="2157000" cy="537300"/>
          </a:xfrm>
          <a:prstGeom prst="rect">
            <a:avLst/>
          </a:prstGeom>
          <a:noFill/>
          <a:ln>
            <a:noFill/>
          </a:ln>
        </p:spPr>
        <p:txBody>
          <a:bodyPr anchorCtr="0" anchor="ctr"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400">
                <a:solidFill>
                  <a:srgbClr val="D5D5D5"/>
                </a:solidFill>
              </a:rPr>
              <a:t>資料清整</a:t>
            </a:r>
            <a:endParaRPr sz="2400">
              <a:solidFill>
                <a:srgbClr val="D5D5D5"/>
              </a:solidFill>
            </a:endParaRPr>
          </a:p>
        </p:txBody>
      </p:sp>
      <p:sp>
        <p:nvSpPr>
          <p:cNvPr id="819" name="Google Shape;819;p58"/>
          <p:cNvSpPr txBox="1"/>
          <p:nvPr>
            <p:ph idx="2" type="body"/>
          </p:nvPr>
        </p:nvSpPr>
        <p:spPr>
          <a:xfrm>
            <a:off x="3378250" y="1067788"/>
            <a:ext cx="5620800" cy="2918400"/>
          </a:xfrm>
          <a:prstGeom prst="rect">
            <a:avLst/>
          </a:prstGeom>
          <a:noFill/>
          <a:ln>
            <a:noFill/>
          </a:ln>
        </p:spPr>
        <p:txBody>
          <a:bodyPr anchorCtr="0" anchor="t" bIns="19050" lIns="19050" spcFirstLastPara="1" rIns="19050" wrap="square" tIns="19050">
            <a:normAutofit/>
          </a:bodyPr>
          <a:lstStyle/>
          <a:p>
            <a:pPr indent="0" lvl="0" marL="0" rtl="0" algn="l">
              <a:lnSpc>
                <a:spcPct val="115000"/>
              </a:lnSpc>
              <a:spcBef>
                <a:spcPts val="0"/>
              </a:spcBef>
              <a:spcAft>
                <a:spcPts val="0"/>
              </a:spcAft>
              <a:buNone/>
            </a:pPr>
            <a:r>
              <a:t/>
            </a:r>
            <a:endParaRPr sz="1400"/>
          </a:p>
          <a:p>
            <a:pPr indent="-304800" lvl="0" marL="457200" rtl="0" algn="l">
              <a:lnSpc>
                <a:spcPct val="115000"/>
              </a:lnSpc>
              <a:spcBef>
                <a:spcPts val="0"/>
              </a:spcBef>
              <a:spcAft>
                <a:spcPts val="0"/>
              </a:spcAft>
              <a:buSzPts val="1200"/>
              <a:buFont typeface="Helvetica Neue"/>
              <a:buChar char="●"/>
            </a:pPr>
            <a:r>
              <a:rPr b="1" lang="en" sz="1600"/>
              <a:t>天氣日資料</a:t>
            </a:r>
            <a:r>
              <a:rPr b="1" lang="en" sz="1600"/>
              <a:t>空值</a:t>
            </a:r>
            <a:endParaRPr b="1" sz="1600"/>
          </a:p>
          <a:p>
            <a:pPr indent="-292100" lvl="1" marL="914400" rtl="0" algn="l">
              <a:lnSpc>
                <a:spcPct val="115000"/>
              </a:lnSpc>
              <a:spcBef>
                <a:spcPts val="0"/>
              </a:spcBef>
              <a:spcAft>
                <a:spcPts val="0"/>
              </a:spcAft>
              <a:buSzPts val="1000"/>
              <a:buFont typeface="Arial"/>
              <a:buChar char="○"/>
            </a:pPr>
            <a:r>
              <a:rPr lang="en" sz="1400"/>
              <a:t>氣溫(Temperature)、雨量(Precp)、風速(WS)、濕度(RH)</a:t>
            </a:r>
            <a:endParaRPr sz="1400"/>
          </a:p>
          <a:p>
            <a:pPr indent="-292100" lvl="2" marL="1371600" rtl="0" algn="l">
              <a:lnSpc>
                <a:spcPct val="115000"/>
              </a:lnSpc>
              <a:spcBef>
                <a:spcPts val="0"/>
              </a:spcBef>
              <a:spcAft>
                <a:spcPts val="0"/>
              </a:spcAft>
              <a:buSzPts val="1000"/>
              <a:buFont typeface="Arial"/>
              <a:buChar char="■"/>
            </a:pPr>
            <a:r>
              <a:rPr lang="en" sz="1400"/>
              <a:t>氣溫補值：</a:t>
            </a:r>
            <a:r>
              <a:rPr lang="en" sz="1400"/>
              <a:t>日均溫</a:t>
            </a:r>
            <a:endParaRPr sz="1400"/>
          </a:p>
          <a:p>
            <a:pPr indent="-292100" lvl="2" marL="1371600" rtl="0" algn="l">
              <a:lnSpc>
                <a:spcPct val="115000"/>
              </a:lnSpc>
              <a:spcBef>
                <a:spcPts val="0"/>
              </a:spcBef>
              <a:spcAft>
                <a:spcPts val="0"/>
              </a:spcAft>
              <a:buSzPts val="1000"/>
              <a:buFont typeface="Arial"/>
              <a:buChar char="■"/>
            </a:pPr>
            <a:r>
              <a:rPr lang="en" sz="1400"/>
              <a:t>其他補值：中位數</a:t>
            </a:r>
            <a:endParaRPr sz="1400"/>
          </a:p>
          <a:p>
            <a:pPr indent="0" lvl="0" marL="1371600" rtl="0" algn="l">
              <a:lnSpc>
                <a:spcPct val="115000"/>
              </a:lnSpc>
              <a:spcBef>
                <a:spcPts val="0"/>
              </a:spcBef>
              <a:spcAft>
                <a:spcPts val="0"/>
              </a:spcAft>
              <a:buNone/>
            </a:pPr>
            <a:r>
              <a:t/>
            </a:r>
            <a:endParaRPr sz="1200"/>
          </a:p>
        </p:txBody>
      </p:sp>
      <p:grpSp>
        <p:nvGrpSpPr>
          <p:cNvPr id="820" name="Google Shape;820;p58"/>
          <p:cNvGrpSpPr/>
          <p:nvPr/>
        </p:nvGrpSpPr>
        <p:grpSpPr>
          <a:xfrm>
            <a:off x="3851500" y="2421100"/>
            <a:ext cx="2243475" cy="2303325"/>
            <a:chOff x="3699100" y="2421100"/>
            <a:chExt cx="2243475" cy="2303325"/>
          </a:xfrm>
        </p:grpSpPr>
        <p:sp>
          <p:nvSpPr>
            <p:cNvPr id="821" name="Google Shape;821;p58"/>
            <p:cNvSpPr txBox="1"/>
            <p:nvPr/>
          </p:nvSpPr>
          <p:spPr>
            <a:xfrm>
              <a:off x="3742338" y="2421100"/>
              <a:ext cx="215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Helvetica Neue"/>
                  <a:ea typeface="Helvetica Neue"/>
                  <a:cs typeface="Helvetica Neue"/>
                  <a:sym typeface="Helvetica Neue"/>
                </a:rPr>
                <a:t>補值前</a:t>
              </a:r>
              <a:endParaRPr b="1">
                <a:latin typeface="Helvetica Neue"/>
                <a:ea typeface="Helvetica Neue"/>
                <a:cs typeface="Helvetica Neue"/>
                <a:sym typeface="Helvetica Neue"/>
              </a:endParaRPr>
            </a:p>
          </p:txBody>
        </p:sp>
        <p:grpSp>
          <p:nvGrpSpPr>
            <p:cNvPr id="822" name="Google Shape;822;p58"/>
            <p:cNvGrpSpPr/>
            <p:nvPr/>
          </p:nvGrpSpPr>
          <p:grpSpPr>
            <a:xfrm>
              <a:off x="3699100" y="2785425"/>
              <a:ext cx="2243475" cy="1939000"/>
              <a:chOff x="3699100" y="2785425"/>
              <a:chExt cx="2243475" cy="1939000"/>
            </a:xfrm>
          </p:grpSpPr>
          <p:pic>
            <p:nvPicPr>
              <p:cNvPr id="823" name="Google Shape;823;p58"/>
              <p:cNvPicPr preferRelativeResize="0"/>
              <p:nvPr/>
            </p:nvPicPr>
            <p:blipFill rotWithShape="1">
              <a:blip r:embed="rId4">
                <a:alphaModFix/>
              </a:blip>
              <a:srcRect b="0" l="0" r="0" t="2515"/>
              <a:stretch/>
            </p:blipFill>
            <p:spPr>
              <a:xfrm>
                <a:off x="3699100" y="2785425"/>
                <a:ext cx="2243475" cy="1939000"/>
              </a:xfrm>
              <a:prstGeom prst="rect">
                <a:avLst/>
              </a:prstGeom>
              <a:noFill/>
              <a:ln>
                <a:noFill/>
              </a:ln>
            </p:spPr>
          </p:pic>
          <p:sp>
            <p:nvSpPr>
              <p:cNvPr id="824" name="Google Shape;824;p58"/>
              <p:cNvSpPr/>
              <p:nvPr/>
            </p:nvSpPr>
            <p:spPr>
              <a:xfrm>
                <a:off x="3749425" y="3899600"/>
                <a:ext cx="2157000" cy="648600"/>
              </a:xfrm>
              <a:prstGeom prst="frame">
                <a:avLst>
                  <a:gd fmla="val 2208" name="adj1"/>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5" name="Google Shape;825;p58"/>
          <p:cNvGrpSpPr/>
          <p:nvPr/>
        </p:nvGrpSpPr>
        <p:grpSpPr>
          <a:xfrm>
            <a:off x="6271325" y="2421100"/>
            <a:ext cx="2270300" cy="2303325"/>
            <a:chOff x="6118925" y="2421100"/>
            <a:chExt cx="2270300" cy="2303325"/>
          </a:xfrm>
        </p:grpSpPr>
        <p:sp>
          <p:nvSpPr>
            <p:cNvPr id="826" name="Google Shape;826;p58"/>
            <p:cNvSpPr txBox="1"/>
            <p:nvPr/>
          </p:nvSpPr>
          <p:spPr>
            <a:xfrm>
              <a:off x="6175575" y="2421100"/>
              <a:ext cx="215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Helvetica Neue"/>
                  <a:ea typeface="Helvetica Neue"/>
                  <a:cs typeface="Helvetica Neue"/>
                  <a:sym typeface="Helvetica Neue"/>
                </a:rPr>
                <a:t>補值後</a:t>
              </a:r>
              <a:endParaRPr b="1">
                <a:latin typeface="Helvetica Neue"/>
                <a:ea typeface="Helvetica Neue"/>
                <a:cs typeface="Helvetica Neue"/>
                <a:sym typeface="Helvetica Neue"/>
              </a:endParaRPr>
            </a:p>
          </p:txBody>
        </p:sp>
        <p:grpSp>
          <p:nvGrpSpPr>
            <p:cNvPr id="827" name="Google Shape;827;p58"/>
            <p:cNvGrpSpPr/>
            <p:nvPr/>
          </p:nvGrpSpPr>
          <p:grpSpPr>
            <a:xfrm>
              <a:off x="6118925" y="2793050"/>
              <a:ext cx="2270300" cy="1931375"/>
              <a:chOff x="6118925" y="2793050"/>
              <a:chExt cx="2270300" cy="1931375"/>
            </a:xfrm>
          </p:grpSpPr>
          <p:pic>
            <p:nvPicPr>
              <p:cNvPr id="828" name="Google Shape;828;p58"/>
              <p:cNvPicPr preferRelativeResize="0"/>
              <p:nvPr/>
            </p:nvPicPr>
            <p:blipFill rotWithShape="1">
              <a:blip r:embed="rId5">
                <a:alphaModFix/>
              </a:blip>
              <a:srcRect b="0" l="0" r="4752" t="2893"/>
              <a:stretch/>
            </p:blipFill>
            <p:spPr>
              <a:xfrm>
                <a:off x="6118925" y="2793050"/>
                <a:ext cx="2270300" cy="1931375"/>
              </a:xfrm>
              <a:prstGeom prst="rect">
                <a:avLst/>
              </a:prstGeom>
              <a:noFill/>
              <a:ln>
                <a:noFill/>
              </a:ln>
            </p:spPr>
          </p:pic>
          <p:sp>
            <p:nvSpPr>
              <p:cNvPr id="829" name="Google Shape;829;p58"/>
              <p:cNvSpPr/>
              <p:nvPr/>
            </p:nvSpPr>
            <p:spPr>
              <a:xfrm>
                <a:off x="6153050" y="3899600"/>
                <a:ext cx="2157000" cy="648600"/>
              </a:xfrm>
              <a:prstGeom prst="frame">
                <a:avLst>
                  <a:gd fmla="val 2208" name="adj1"/>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830" name="Google Shape;830;p58"/>
          <p:cNvPicPr preferRelativeResize="0"/>
          <p:nvPr/>
        </p:nvPicPr>
        <p:blipFill>
          <a:blip r:embed="rId6">
            <a:alphaModFix/>
          </a:blip>
          <a:stretch>
            <a:fillRect/>
          </a:stretch>
        </p:blipFill>
        <p:spPr>
          <a:xfrm>
            <a:off x="-18288" y="4910328"/>
            <a:ext cx="9144003" cy="299145"/>
          </a:xfrm>
          <a:prstGeom prst="rect">
            <a:avLst/>
          </a:prstGeom>
          <a:noFill/>
          <a:ln>
            <a:noFill/>
          </a:ln>
        </p:spPr>
      </p:pic>
      <p:grpSp>
        <p:nvGrpSpPr>
          <p:cNvPr id="831" name="Google Shape;831;p58"/>
          <p:cNvGrpSpPr/>
          <p:nvPr/>
        </p:nvGrpSpPr>
        <p:grpSpPr>
          <a:xfrm>
            <a:off x="119748" y="560103"/>
            <a:ext cx="2011644" cy="2011644"/>
            <a:chOff x="1252125" y="999400"/>
            <a:chExt cx="1728216" cy="1728216"/>
          </a:xfrm>
        </p:grpSpPr>
        <p:pic>
          <p:nvPicPr>
            <p:cNvPr id="832" name="Google Shape;832;p58"/>
            <p:cNvPicPr preferRelativeResize="0"/>
            <p:nvPr/>
          </p:nvPicPr>
          <p:blipFill>
            <a:blip r:embed="rId7">
              <a:alphaModFix/>
            </a:blip>
            <a:stretch>
              <a:fillRect/>
            </a:stretch>
          </p:blipFill>
          <p:spPr>
            <a:xfrm>
              <a:off x="1252125" y="999400"/>
              <a:ext cx="1728216" cy="1728216"/>
            </a:xfrm>
            <a:prstGeom prst="rect">
              <a:avLst/>
            </a:prstGeom>
            <a:noFill/>
            <a:ln>
              <a:noFill/>
            </a:ln>
          </p:spPr>
        </p:pic>
        <p:sp>
          <p:nvSpPr>
            <p:cNvPr id="833" name="Google Shape;833;p58"/>
            <p:cNvSpPr txBox="1"/>
            <p:nvPr/>
          </p:nvSpPr>
          <p:spPr>
            <a:xfrm>
              <a:off x="1724133" y="19960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林維彥</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7" name="Shape 837"/>
        <p:cNvGrpSpPr/>
        <p:nvPr/>
      </p:nvGrpSpPr>
      <p:grpSpPr>
        <a:xfrm>
          <a:off x="0" y="0"/>
          <a:ext cx="0" cy="0"/>
          <a:chOff x="0" y="0"/>
          <a:chExt cx="0" cy="0"/>
        </a:xfrm>
      </p:grpSpPr>
      <p:sp>
        <p:nvSpPr>
          <p:cNvPr id="838" name="Google Shape;838;p59"/>
          <p:cNvSpPr/>
          <p:nvPr/>
        </p:nvSpPr>
        <p:spPr>
          <a:xfrm>
            <a:off x="-5173800" y="-9550"/>
            <a:ext cx="11942748" cy="5315004"/>
          </a:xfrm>
          <a:custGeom>
            <a:rect b="b" l="l" r="r" t="t"/>
            <a:pathLst>
              <a:path extrusionOk="0" h="21600" w="21600">
                <a:moveTo>
                  <a:pt x="2972" y="0"/>
                </a:moveTo>
                <a:lnTo>
                  <a:pt x="0" y="21600"/>
                </a:lnTo>
                <a:lnTo>
                  <a:pt x="21600" y="21600"/>
                </a:lnTo>
                <a:lnTo>
                  <a:pt x="18627" y="0"/>
                </a:lnTo>
                <a:lnTo>
                  <a:pt x="2972" y="0"/>
                </a:lnTo>
                <a:close/>
              </a:path>
            </a:pathLst>
          </a:custGeom>
          <a:solidFill>
            <a:srgbClr val="000000">
              <a:alpha val="58430"/>
            </a:srgbClr>
          </a:solidFill>
          <a:ln>
            <a:noFill/>
          </a:ln>
          <a:effectLst>
            <a:outerShdw blurRad="57150" rotWithShape="0" algn="bl" dir="5400000" dist="19050">
              <a:srgbClr val="000000">
                <a:alpha val="67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839" name="Google Shape;839;p59"/>
          <p:cNvSpPr txBox="1"/>
          <p:nvPr/>
        </p:nvSpPr>
        <p:spPr>
          <a:xfrm>
            <a:off x="5596239" y="960951"/>
            <a:ext cx="4206111" cy="350542"/>
          </a:xfrm>
          <a:prstGeom prst="rect">
            <a:avLst/>
          </a:prstGeom>
          <a:noFill/>
          <a:ln>
            <a:noFill/>
          </a:ln>
        </p:spPr>
        <p:txBody>
          <a:bodyPr anchorCtr="0" anchor="t" bIns="17150" lIns="17150" spcFirstLastPara="1" rIns="17150" wrap="square" tIns="17150">
            <a:normAutofit/>
          </a:bodyPr>
          <a:lstStyle/>
          <a:p>
            <a:pPr indent="0" lvl="0" marL="0" marR="0" rtl="0" algn="l">
              <a:lnSpc>
                <a:spcPct val="100000"/>
              </a:lnSpc>
              <a:spcBef>
                <a:spcPts val="0"/>
              </a:spcBef>
              <a:spcAft>
                <a:spcPts val="0"/>
              </a:spcAft>
              <a:buClr>
                <a:srgbClr val="D5D5D5"/>
              </a:buClr>
              <a:buSzPts val="2100"/>
              <a:buFont typeface="Helvetica Neue"/>
              <a:buNone/>
            </a:pPr>
            <a:r>
              <a:t/>
            </a:r>
            <a:endParaRPr b="1" i="0" sz="2100" u="none" cap="none" strike="noStrike">
              <a:solidFill>
                <a:srgbClr val="D5D5D5"/>
              </a:solidFill>
              <a:latin typeface="Helvetica Neue"/>
              <a:ea typeface="Helvetica Neue"/>
              <a:cs typeface="Helvetica Neue"/>
              <a:sym typeface="Helvetica Neue"/>
            </a:endParaRPr>
          </a:p>
        </p:txBody>
      </p:sp>
      <p:sp>
        <p:nvSpPr>
          <p:cNvPr id="840" name="Google Shape;840;p59"/>
          <p:cNvSpPr txBox="1"/>
          <p:nvPr>
            <p:ph idx="2" type="body"/>
          </p:nvPr>
        </p:nvSpPr>
        <p:spPr>
          <a:xfrm>
            <a:off x="448150" y="1673175"/>
            <a:ext cx="4758300" cy="3096000"/>
          </a:xfrm>
          <a:prstGeom prst="rect">
            <a:avLst/>
          </a:prstGeom>
          <a:noFill/>
          <a:ln>
            <a:noFill/>
          </a:ln>
        </p:spPr>
        <p:txBody>
          <a:bodyPr anchorCtr="0" anchor="t" bIns="19050" lIns="19050" spcFirstLastPara="1" rIns="19050" wrap="square" tIns="19050">
            <a:normAutofit/>
          </a:bodyPr>
          <a:lstStyle/>
          <a:p>
            <a:pPr indent="-304800" lvl="0" marL="457200" rtl="0" algn="l">
              <a:lnSpc>
                <a:spcPct val="115000"/>
              </a:lnSpc>
              <a:spcBef>
                <a:spcPts val="0"/>
              </a:spcBef>
              <a:spcAft>
                <a:spcPts val="0"/>
              </a:spcAft>
              <a:buClr>
                <a:srgbClr val="D5D5D5"/>
              </a:buClr>
              <a:buSzPts val="1200"/>
              <a:buChar char="●"/>
            </a:pPr>
            <a:r>
              <a:rPr b="1" lang="en" sz="1500">
                <a:solidFill>
                  <a:srgbClr val="D5D5D5"/>
                </a:solidFill>
              </a:rPr>
              <a:t>有效總樣本數：</a:t>
            </a:r>
            <a:r>
              <a:rPr b="1" lang="en" sz="2100">
                <a:solidFill>
                  <a:srgbClr val="D5D5D5"/>
                </a:solidFill>
              </a:rPr>
              <a:t>2,873,852</a:t>
            </a:r>
            <a:r>
              <a:rPr b="1" lang="en">
                <a:solidFill>
                  <a:srgbClr val="D5D5D5"/>
                </a:solidFill>
              </a:rPr>
              <a:t> </a:t>
            </a:r>
            <a:r>
              <a:rPr b="1" lang="en" sz="1500">
                <a:solidFill>
                  <a:srgbClr val="D5D5D5"/>
                </a:solidFill>
              </a:rPr>
              <a:t>筆</a:t>
            </a:r>
            <a:endParaRPr b="1" sz="1500">
              <a:solidFill>
                <a:srgbClr val="D5D5D5"/>
              </a:solidFill>
            </a:endParaRPr>
          </a:p>
          <a:p>
            <a:pPr indent="-304800" lvl="1" marL="914400" rtl="0" algn="l">
              <a:lnSpc>
                <a:spcPct val="115000"/>
              </a:lnSpc>
              <a:spcBef>
                <a:spcPts val="0"/>
              </a:spcBef>
              <a:spcAft>
                <a:spcPts val="0"/>
              </a:spcAft>
              <a:buClr>
                <a:srgbClr val="D5D5D5"/>
              </a:buClr>
              <a:buSzPts val="1200"/>
              <a:buChar char="○"/>
            </a:pPr>
            <a:r>
              <a:rPr b="1" lang="en" sz="1500">
                <a:solidFill>
                  <a:srgbClr val="D5D5D5"/>
                </a:solidFill>
              </a:rPr>
              <a:t>重大事故樣本數(A</a:t>
            </a:r>
            <a:r>
              <a:rPr b="1" lang="en" sz="1600">
                <a:solidFill>
                  <a:srgbClr val="D5D5D5"/>
                </a:solidFill>
              </a:rPr>
              <a:t>1</a:t>
            </a:r>
            <a:r>
              <a:rPr b="1" lang="en" sz="1500">
                <a:solidFill>
                  <a:srgbClr val="D5D5D5"/>
                </a:solidFill>
              </a:rPr>
              <a:t>)：</a:t>
            </a:r>
            <a:r>
              <a:rPr b="1" lang="en" sz="2100">
                <a:solidFill>
                  <a:srgbClr val="D5D5D5"/>
                </a:solidFill>
              </a:rPr>
              <a:t>12,543 </a:t>
            </a:r>
            <a:r>
              <a:rPr b="1" lang="en" sz="1500">
                <a:solidFill>
                  <a:srgbClr val="D5D5D5"/>
                </a:solidFill>
              </a:rPr>
              <a:t>筆</a:t>
            </a:r>
            <a:endParaRPr b="1" sz="1500">
              <a:solidFill>
                <a:srgbClr val="D5D5D5"/>
              </a:solidFill>
            </a:endParaRPr>
          </a:p>
          <a:p>
            <a:pPr indent="-304800" lvl="1" marL="914400" rtl="0" algn="l">
              <a:lnSpc>
                <a:spcPct val="115000"/>
              </a:lnSpc>
              <a:spcBef>
                <a:spcPts val="0"/>
              </a:spcBef>
              <a:spcAft>
                <a:spcPts val="0"/>
              </a:spcAft>
              <a:buClr>
                <a:srgbClr val="D5D5D5"/>
              </a:buClr>
              <a:buSzPts val="1200"/>
              <a:buChar char="○"/>
            </a:pPr>
            <a:r>
              <a:rPr b="1" lang="en" sz="1500">
                <a:solidFill>
                  <a:srgbClr val="D5D5D5"/>
                </a:solidFill>
              </a:rPr>
              <a:t>非重大事故樣本數(A</a:t>
            </a:r>
            <a:r>
              <a:rPr b="1" lang="en" sz="1600">
                <a:solidFill>
                  <a:srgbClr val="D5D5D5"/>
                </a:solidFill>
              </a:rPr>
              <a:t>2</a:t>
            </a:r>
            <a:r>
              <a:rPr b="1" lang="en" sz="1500">
                <a:solidFill>
                  <a:srgbClr val="D5D5D5"/>
                </a:solidFill>
              </a:rPr>
              <a:t>)：</a:t>
            </a:r>
            <a:r>
              <a:rPr b="1" lang="en" sz="2100">
                <a:solidFill>
                  <a:srgbClr val="D5D5D5"/>
                </a:solidFill>
              </a:rPr>
              <a:t>2,861,309</a:t>
            </a:r>
            <a:r>
              <a:rPr b="1" lang="en">
                <a:solidFill>
                  <a:srgbClr val="D5D5D5"/>
                </a:solidFill>
              </a:rPr>
              <a:t> </a:t>
            </a:r>
            <a:r>
              <a:rPr b="1" lang="en" sz="1500">
                <a:solidFill>
                  <a:srgbClr val="D5D5D5"/>
                </a:solidFill>
              </a:rPr>
              <a:t>筆</a:t>
            </a:r>
            <a:endParaRPr b="1" sz="1500">
              <a:solidFill>
                <a:srgbClr val="D5D5D5"/>
              </a:solidFill>
            </a:endParaRPr>
          </a:p>
          <a:p>
            <a:pPr indent="0" lvl="0" marL="0" rtl="0" algn="l">
              <a:lnSpc>
                <a:spcPct val="115000"/>
              </a:lnSpc>
              <a:spcBef>
                <a:spcPts val="0"/>
              </a:spcBef>
              <a:spcAft>
                <a:spcPts val="0"/>
              </a:spcAft>
              <a:buNone/>
            </a:pPr>
            <a:r>
              <a:t/>
            </a:r>
            <a:endParaRPr b="1" sz="1400">
              <a:solidFill>
                <a:srgbClr val="D5D5D5"/>
              </a:solidFill>
            </a:endParaRPr>
          </a:p>
          <a:p>
            <a:pPr indent="0" lvl="0" marL="0" rtl="0" algn="l">
              <a:lnSpc>
                <a:spcPct val="115000"/>
              </a:lnSpc>
              <a:spcBef>
                <a:spcPts val="0"/>
              </a:spcBef>
              <a:spcAft>
                <a:spcPts val="0"/>
              </a:spcAft>
              <a:buNone/>
            </a:pPr>
            <a:r>
              <a:rPr b="1" lang="en" sz="1400">
                <a:solidFill>
                  <a:srgbClr val="D5D5D5"/>
                </a:solidFill>
              </a:rPr>
              <a:t>　　</a:t>
            </a:r>
            <a:r>
              <a:rPr b="1" lang="en" sz="1300">
                <a:solidFill>
                  <a:srgbClr val="D5D5D5"/>
                </a:solidFill>
              </a:rPr>
              <a:t>註：重大事故定義：有當事者當場死亡或24小時內死亡</a:t>
            </a:r>
            <a:endParaRPr b="1" sz="1300">
              <a:solidFill>
                <a:srgbClr val="D5D5D5"/>
              </a:solidFill>
            </a:endParaRPr>
          </a:p>
          <a:p>
            <a:pPr indent="0" lvl="0" marL="0" rtl="0" algn="l">
              <a:lnSpc>
                <a:spcPct val="115000"/>
              </a:lnSpc>
              <a:spcBef>
                <a:spcPts val="0"/>
              </a:spcBef>
              <a:spcAft>
                <a:spcPts val="0"/>
              </a:spcAft>
              <a:buNone/>
            </a:pPr>
            <a:r>
              <a:rPr b="1" lang="en" sz="1300">
                <a:solidFill>
                  <a:srgbClr val="D5D5D5"/>
                </a:solidFill>
              </a:rPr>
              <a:t>　　　　 非重大事故定義：有當事者於24小時後死亡或僅有傷者</a:t>
            </a:r>
            <a:endParaRPr b="1" sz="1300">
              <a:solidFill>
                <a:srgbClr val="D5D5D5"/>
              </a:solidFill>
            </a:endParaRPr>
          </a:p>
          <a:p>
            <a:pPr indent="0" lvl="0" marL="139700" rtl="0" algn="l">
              <a:lnSpc>
                <a:spcPct val="90000"/>
              </a:lnSpc>
              <a:spcBef>
                <a:spcPts val="0"/>
              </a:spcBef>
              <a:spcAft>
                <a:spcPts val="0"/>
              </a:spcAft>
              <a:buClr>
                <a:srgbClr val="D5D5D5"/>
              </a:buClr>
              <a:buSzPts val="2200"/>
              <a:buFont typeface="Helvetica Neue"/>
              <a:buNone/>
            </a:pPr>
            <a:r>
              <a:t/>
            </a:r>
            <a:endParaRPr b="1" sz="1700">
              <a:solidFill>
                <a:srgbClr val="D5D5D5"/>
              </a:solidFill>
            </a:endParaRPr>
          </a:p>
        </p:txBody>
      </p:sp>
      <p:sp>
        <p:nvSpPr>
          <p:cNvPr id="841" name="Google Shape;841;p59"/>
          <p:cNvSpPr txBox="1"/>
          <p:nvPr>
            <p:ph type="title"/>
          </p:nvPr>
        </p:nvSpPr>
        <p:spPr>
          <a:xfrm>
            <a:off x="448150" y="861200"/>
            <a:ext cx="3156000" cy="537600"/>
          </a:xfrm>
          <a:prstGeom prst="rect">
            <a:avLst/>
          </a:prstGeom>
          <a:noFill/>
          <a:ln>
            <a:noFill/>
          </a:ln>
        </p:spPr>
        <p:txBody>
          <a:bodyPr anchorCtr="0" anchor="t"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800">
                <a:solidFill>
                  <a:srgbClr val="D5D5D5"/>
                </a:solidFill>
              </a:rPr>
              <a:t>數據分析</a:t>
            </a:r>
            <a:endParaRPr sz="2800">
              <a:solidFill>
                <a:srgbClr val="D5D5D5"/>
              </a:solidFill>
            </a:endParaRPr>
          </a:p>
        </p:txBody>
      </p:sp>
      <p:sp>
        <p:nvSpPr>
          <p:cNvPr id="842" name="Google Shape;842;p59"/>
          <p:cNvSpPr txBox="1"/>
          <p:nvPr>
            <p:ph idx="1" type="body"/>
          </p:nvPr>
        </p:nvSpPr>
        <p:spPr>
          <a:xfrm>
            <a:off x="448150" y="1271400"/>
            <a:ext cx="3122400" cy="350400"/>
          </a:xfrm>
          <a:prstGeom prst="rect">
            <a:avLst/>
          </a:prstGeom>
          <a:noFill/>
          <a:ln>
            <a:noFill/>
          </a:ln>
        </p:spPr>
        <p:txBody>
          <a:bodyPr anchorCtr="0" anchor="t" bIns="17150" lIns="17150" spcFirstLastPara="1" rIns="17150" wrap="square" tIns="17150">
            <a:normAutofit/>
          </a:bodyPr>
          <a:lstStyle/>
          <a:p>
            <a:pPr indent="0" lvl="0" marL="0" rtl="0" algn="l">
              <a:lnSpc>
                <a:spcPct val="100000"/>
              </a:lnSpc>
              <a:spcBef>
                <a:spcPts val="0"/>
              </a:spcBef>
              <a:spcAft>
                <a:spcPts val="0"/>
              </a:spcAft>
              <a:buClr>
                <a:srgbClr val="D5D5D5"/>
              </a:buClr>
              <a:buSzPts val="1800"/>
              <a:buFont typeface="Helvetica Neue"/>
              <a:buNone/>
            </a:pPr>
            <a:r>
              <a:rPr lang="en">
                <a:solidFill>
                  <a:srgbClr val="D5D5D5"/>
                </a:solidFill>
              </a:rPr>
              <a:t>六都</a:t>
            </a:r>
            <a:r>
              <a:rPr lang="en">
                <a:solidFill>
                  <a:srgbClr val="D5D5D5"/>
                </a:solidFill>
              </a:rPr>
              <a:t>事故樣態</a:t>
            </a:r>
            <a:r>
              <a:rPr lang="en">
                <a:solidFill>
                  <a:srgbClr val="D5D5D5"/>
                </a:solidFill>
              </a:rPr>
              <a:t>、科技執法成效</a:t>
            </a:r>
            <a:endParaRPr>
              <a:solidFill>
                <a:srgbClr val="D5D5D5"/>
              </a:solidFill>
            </a:endParaRPr>
          </a:p>
        </p:txBody>
      </p:sp>
      <p:grpSp>
        <p:nvGrpSpPr>
          <p:cNvPr id="843" name="Google Shape;843;p59"/>
          <p:cNvGrpSpPr/>
          <p:nvPr/>
        </p:nvGrpSpPr>
        <p:grpSpPr>
          <a:xfrm>
            <a:off x="-20098" y="3259365"/>
            <a:ext cx="2011644" cy="2011644"/>
            <a:chOff x="5871250" y="481600"/>
            <a:chExt cx="1728216" cy="1728216"/>
          </a:xfrm>
        </p:grpSpPr>
        <p:pic>
          <p:nvPicPr>
            <p:cNvPr id="844" name="Google Shape;844;p59"/>
            <p:cNvPicPr preferRelativeResize="0"/>
            <p:nvPr/>
          </p:nvPicPr>
          <p:blipFill>
            <a:blip r:embed="rId4">
              <a:alphaModFix/>
            </a:blip>
            <a:stretch>
              <a:fillRect/>
            </a:stretch>
          </p:blipFill>
          <p:spPr>
            <a:xfrm>
              <a:off x="5871250" y="481600"/>
              <a:ext cx="1728216" cy="1728216"/>
            </a:xfrm>
            <a:prstGeom prst="rect">
              <a:avLst/>
            </a:prstGeom>
            <a:noFill/>
            <a:ln>
              <a:noFill/>
            </a:ln>
          </p:spPr>
        </p:pic>
        <p:sp>
          <p:nvSpPr>
            <p:cNvPr id="845" name="Google Shape;845;p59"/>
            <p:cNvSpPr txBox="1"/>
            <p:nvPr/>
          </p:nvSpPr>
          <p:spPr>
            <a:xfrm>
              <a:off x="6343272" y="14997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紀佩萱</a:t>
              </a:r>
              <a:endParaRPr b="1" sz="1200">
                <a:solidFill>
                  <a:schemeClr val="lt1"/>
                </a:solidFill>
                <a:latin typeface="Helvetica Neue"/>
                <a:ea typeface="Helvetica Neue"/>
                <a:cs typeface="Helvetica Neue"/>
                <a:sym typeface="Helvetica Neue"/>
              </a:endParaRPr>
            </a:p>
          </p:txBody>
        </p:sp>
      </p:grpSp>
      <p:pic>
        <p:nvPicPr>
          <p:cNvPr id="846" name="Google Shape;846;p59"/>
          <p:cNvPicPr preferRelativeResize="0"/>
          <p:nvPr/>
        </p:nvPicPr>
        <p:blipFill>
          <a:blip r:embed="rId5">
            <a:alphaModFix/>
          </a:blip>
          <a:stretch>
            <a:fillRect/>
          </a:stretch>
        </p:blipFill>
        <p:spPr>
          <a:xfrm>
            <a:off x="-18288" y="4910328"/>
            <a:ext cx="9144003" cy="29914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0" name="Shape 850"/>
        <p:cNvGrpSpPr/>
        <p:nvPr/>
      </p:nvGrpSpPr>
      <p:grpSpPr>
        <a:xfrm>
          <a:off x="0" y="0"/>
          <a:ext cx="0" cy="0"/>
          <a:chOff x="0" y="0"/>
          <a:chExt cx="0" cy="0"/>
        </a:xfrm>
      </p:grpSpPr>
      <p:pic>
        <p:nvPicPr>
          <p:cNvPr descr="photo-1684215031346-487c55714771.jpeg" id="851" name="Google Shape;851;p60"/>
          <p:cNvPicPr preferRelativeResize="0"/>
          <p:nvPr/>
        </p:nvPicPr>
        <p:blipFill rotWithShape="1">
          <a:blip r:embed="rId3">
            <a:alphaModFix/>
          </a:blip>
          <a:srcRect b="0" l="0" r="0" t="0"/>
          <a:stretch/>
        </p:blipFill>
        <p:spPr>
          <a:xfrm>
            <a:off x="5375849" y="-318700"/>
            <a:ext cx="4152599" cy="5538401"/>
          </a:xfrm>
          <a:prstGeom prst="rect">
            <a:avLst/>
          </a:prstGeom>
          <a:noFill/>
          <a:ln>
            <a:noFill/>
          </a:ln>
        </p:spPr>
      </p:pic>
      <p:sp>
        <p:nvSpPr>
          <p:cNvPr id="852" name="Google Shape;852;p60"/>
          <p:cNvSpPr/>
          <p:nvPr/>
        </p:nvSpPr>
        <p:spPr>
          <a:xfrm flipH="1" rot="10800000">
            <a:off x="-6162853" y="-432962"/>
            <a:ext cx="13569282" cy="5766930"/>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853" name="Google Shape;853;p60"/>
          <p:cNvSpPr txBox="1"/>
          <p:nvPr/>
        </p:nvSpPr>
        <p:spPr>
          <a:xfrm>
            <a:off x="663405" y="481600"/>
            <a:ext cx="4331400" cy="4695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929292"/>
              </a:buClr>
              <a:buSzPts val="2300"/>
              <a:buFont typeface="Helvetica Neue"/>
              <a:buNone/>
            </a:pPr>
            <a:r>
              <a:rPr b="1" lang="en" sz="2800">
                <a:solidFill>
                  <a:srgbClr val="1A242E"/>
                </a:solidFill>
                <a:latin typeface="Helvetica Neue"/>
                <a:ea typeface="Helvetica Neue"/>
                <a:cs typeface="Helvetica Neue"/>
                <a:sym typeface="Helvetica Neue"/>
              </a:rPr>
              <a:t>六都事故量趨勢</a:t>
            </a:r>
            <a:endParaRPr b="1" sz="2800">
              <a:solidFill>
                <a:srgbClr val="1A242E"/>
              </a:solidFill>
              <a:latin typeface="Helvetica Neue"/>
              <a:ea typeface="Helvetica Neue"/>
              <a:cs typeface="Helvetica Neue"/>
              <a:sym typeface="Helvetica Neue"/>
            </a:endParaRPr>
          </a:p>
        </p:txBody>
      </p:sp>
      <p:sp>
        <p:nvSpPr>
          <p:cNvPr id="854" name="Google Shape;854;p60"/>
          <p:cNvSpPr txBox="1"/>
          <p:nvPr>
            <p:ph type="title"/>
          </p:nvPr>
        </p:nvSpPr>
        <p:spPr>
          <a:xfrm>
            <a:off x="5595399" y="404000"/>
            <a:ext cx="3156000" cy="537600"/>
          </a:xfrm>
          <a:prstGeom prst="rect">
            <a:avLst/>
          </a:prstGeom>
          <a:noFill/>
          <a:ln>
            <a:noFill/>
          </a:ln>
        </p:spPr>
        <p:txBody>
          <a:bodyPr anchorCtr="0" anchor="ctr" bIns="19050" lIns="19050" spcFirstLastPara="1" rIns="19050" wrap="square" tIns="19050">
            <a:normAutofit/>
          </a:bodyPr>
          <a:lstStyle/>
          <a:p>
            <a:pPr indent="0" lvl="0" marL="0" rtl="0" algn="r">
              <a:lnSpc>
                <a:spcPct val="80000"/>
              </a:lnSpc>
              <a:spcBef>
                <a:spcPts val="0"/>
              </a:spcBef>
              <a:spcAft>
                <a:spcPts val="0"/>
              </a:spcAft>
              <a:buClr>
                <a:srgbClr val="D5D5D5"/>
              </a:buClr>
              <a:buSzPts val="2800"/>
              <a:buFont typeface="Helvetica Neue"/>
              <a:buNone/>
            </a:pPr>
            <a:r>
              <a:rPr lang="en" sz="2400">
                <a:solidFill>
                  <a:srgbClr val="D5D5D5"/>
                </a:solidFill>
              </a:rPr>
              <a:t>數據分析</a:t>
            </a:r>
            <a:endParaRPr sz="2400">
              <a:solidFill>
                <a:srgbClr val="D5D5D5"/>
              </a:solidFill>
            </a:endParaRPr>
          </a:p>
        </p:txBody>
      </p:sp>
      <p:sp>
        <p:nvSpPr>
          <p:cNvPr id="855" name="Google Shape;855;p60"/>
          <p:cNvSpPr txBox="1"/>
          <p:nvPr/>
        </p:nvSpPr>
        <p:spPr>
          <a:xfrm>
            <a:off x="587200" y="1490950"/>
            <a:ext cx="3393000" cy="19983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臺北：基本持平</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新北、桃園：上升趨勢</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臺南</a:t>
            </a:r>
            <a:r>
              <a:rPr lang="en">
                <a:latin typeface="Helvetica Neue"/>
                <a:ea typeface="Helvetica Neue"/>
                <a:cs typeface="Helvetica Neue"/>
                <a:sym typeface="Helvetica Neue"/>
              </a:rPr>
              <a:t>、臺中</a:t>
            </a:r>
            <a:r>
              <a:rPr lang="en">
                <a:latin typeface="Helvetica Neue"/>
                <a:ea typeface="Helvetica Neue"/>
                <a:cs typeface="Helvetica Neue"/>
                <a:sym typeface="Helvetica Neue"/>
              </a:rPr>
              <a:t>：2020年後反彈</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高雄：持續下降</a:t>
            </a:r>
            <a:endParaRPr>
              <a:latin typeface="Helvetica Neue"/>
              <a:ea typeface="Helvetica Neue"/>
              <a:cs typeface="Helvetica Neue"/>
              <a:sym typeface="Helvetica Neue"/>
            </a:endParaRPr>
          </a:p>
        </p:txBody>
      </p:sp>
      <p:sp>
        <p:nvSpPr>
          <p:cNvPr id="856" name="Google Shape;856;p60"/>
          <p:cNvSpPr txBox="1"/>
          <p:nvPr>
            <p:ph idx="1" type="body"/>
          </p:nvPr>
        </p:nvSpPr>
        <p:spPr>
          <a:xfrm>
            <a:off x="663397" y="966454"/>
            <a:ext cx="4975500" cy="350400"/>
          </a:xfrm>
          <a:prstGeom prst="rect">
            <a:avLst/>
          </a:prstGeom>
          <a:noFill/>
          <a:ln>
            <a:noFill/>
          </a:ln>
        </p:spPr>
        <p:txBody>
          <a:bodyPr anchorCtr="0" anchor="t" bIns="17150" lIns="17150" spcFirstLastPara="1" rIns="17150" wrap="square" tIns="17150">
            <a:normAutofit/>
          </a:bodyPr>
          <a:lstStyle/>
          <a:p>
            <a:pPr indent="0" lvl="0" marL="0" rtl="0" algn="l">
              <a:lnSpc>
                <a:spcPct val="100000"/>
              </a:lnSpc>
              <a:spcBef>
                <a:spcPts val="0"/>
              </a:spcBef>
              <a:spcAft>
                <a:spcPts val="0"/>
              </a:spcAft>
              <a:buClr>
                <a:srgbClr val="000000"/>
              </a:buClr>
              <a:buSzPts val="1800"/>
              <a:buFont typeface="Helvetica Neue"/>
              <a:buNone/>
            </a:pPr>
            <a:r>
              <a:rPr b="0" lang="en"/>
              <a:t>總體事故量逐年攀升</a:t>
            </a:r>
            <a:endParaRPr b="0"/>
          </a:p>
        </p:txBody>
      </p:sp>
      <p:pic>
        <p:nvPicPr>
          <p:cNvPr id="857" name="Google Shape;857;p60"/>
          <p:cNvPicPr preferRelativeResize="0"/>
          <p:nvPr/>
        </p:nvPicPr>
        <p:blipFill>
          <a:blip r:embed="rId4">
            <a:alphaModFix/>
          </a:blip>
          <a:stretch>
            <a:fillRect/>
          </a:stretch>
        </p:blipFill>
        <p:spPr>
          <a:xfrm>
            <a:off x="-18288" y="4910328"/>
            <a:ext cx="9144003" cy="299145"/>
          </a:xfrm>
          <a:prstGeom prst="rect">
            <a:avLst/>
          </a:prstGeom>
          <a:noFill/>
          <a:ln>
            <a:noFill/>
          </a:ln>
        </p:spPr>
      </p:pic>
      <p:pic>
        <p:nvPicPr>
          <p:cNvPr id="858" name="Google Shape;858;p60"/>
          <p:cNvPicPr preferRelativeResize="0"/>
          <p:nvPr/>
        </p:nvPicPr>
        <p:blipFill>
          <a:blip r:embed="rId5">
            <a:alphaModFix/>
          </a:blip>
          <a:stretch>
            <a:fillRect/>
          </a:stretch>
        </p:blipFill>
        <p:spPr>
          <a:xfrm>
            <a:off x="3437125" y="66800"/>
            <a:ext cx="3827627" cy="4768349"/>
          </a:xfrm>
          <a:prstGeom prst="rect">
            <a:avLst/>
          </a:prstGeom>
          <a:noFill/>
          <a:ln>
            <a:noFill/>
          </a:ln>
          <a:effectLst>
            <a:outerShdw blurRad="57150" rotWithShape="0" algn="bl" dir="5400000" dist="19050">
              <a:srgbClr val="000000">
                <a:alpha val="50000"/>
              </a:srgbClr>
            </a:outerShdw>
          </a:effectLst>
        </p:spPr>
      </p:pic>
      <p:grpSp>
        <p:nvGrpSpPr>
          <p:cNvPr id="859" name="Google Shape;859;p60"/>
          <p:cNvGrpSpPr/>
          <p:nvPr/>
        </p:nvGrpSpPr>
        <p:grpSpPr>
          <a:xfrm>
            <a:off x="7132352" y="481590"/>
            <a:ext cx="2011644" cy="2011644"/>
            <a:chOff x="5871250" y="481600"/>
            <a:chExt cx="1728216" cy="1728216"/>
          </a:xfrm>
        </p:grpSpPr>
        <p:pic>
          <p:nvPicPr>
            <p:cNvPr id="860" name="Google Shape;860;p60"/>
            <p:cNvPicPr preferRelativeResize="0"/>
            <p:nvPr/>
          </p:nvPicPr>
          <p:blipFill>
            <a:blip r:embed="rId6">
              <a:alphaModFix/>
            </a:blip>
            <a:stretch>
              <a:fillRect/>
            </a:stretch>
          </p:blipFill>
          <p:spPr>
            <a:xfrm>
              <a:off x="5871250" y="481600"/>
              <a:ext cx="1728216" cy="1728216"/>
            </a:xfrm>
            <a:prstGeom prst="rect">
              <a:avLst/>
            </a:prstGeom>
            <a:noFill/>
            <a:ln>
              <a:noFill/>
            </a:ln>
          </p:spPr>
        </p:pic>
        <p:sp>
          <p:nvSpPr>
            <p:cNvPr id="861" name="Google Shape;861;p60"/>
            <p:cNvSpPr txBox="1"/>
            <p:nvPr/>
          </p:nvSpPr>
          <p:spPr>
            <a:xfrm>
              <a:off x="6343272" y="14997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紀佩萱</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5" name="Shape 865"/>
        <p:cNvGrpSpPr/>
        <p:nvPr/>
      </p:nvGrpSpPr>
      <p:grpSpPr>
        <a:xfrm>
          <a:off x="0" y="0"/>
          <a:ext cx="0" cy="0"/>
          <a:chOff x="0" y="0"/>
          <a:chExt cx="0" cy="0"/>
        </a:xfrm>
      </p:grpSpPr>
      <p:pic>
        <p:nvPicPr>
          <p:cNvPr descr="photo-1684215031346-487c55714771.jpeg" id="866" name="Google Shape;866;p61"/>
          <p:cNvPicPr preferRelativeResize="0"/>
          <p:nvPr/>
        </p:nvPicPr>
        <p:blipFill rotWithShape="1">
          <a:blip r:embed="rId3">
            <a:alphaModFix/>
          </a:blip>
          <a:srcRect b="0" l="0" r="0" t="0"/>
          <a:stretch/>
        </p:blipFill>
        <p:spPr>
          <a:xfrm>
            <a:off x="5375849" y="-318700"/>
            <a:ext cx="4152599" cy="5538401"/>
          </a:xfrm>
          <a:prstGeom prst="rect">
            <a:avLst/>
          </a:prstGeom>
          <a:noFill/>
          <a:ln>
            <a:noFill/>
          </a:ln>
        </p:spPr>
      </p:pic>
      <p:sp>
        <p:nvSpPr>
          <p:cNvPr id="867" name="Google Shape;867;p61"/>
          <p:cNvSpPr/>
          <p:nvPr/>
        </p:nvSpPr>
        <p:spPr>
          <a:xfrm flipH="1" rot="10800000">
            <a:off x="-6162853" y="-432962"/>
            <a:ext cx="13569282" cy="5766930"/>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868" name="Google Shape;868;p61"/>
          <p:cNvSpPr txBox="1"/>
          <p:nvPr/>
        </p:nvSpPr>
        <p:spPr>
          <a:xfrm>
            <a:off x="663399" y="481600"/>
            <a:ext cx="5317800" cy="4695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929292"/>
              </a:buClr>
              <a:buSzPts val="2300"/>
              <a:buFont typeface="Helvetica Neue"/>
              <a:buNone/>
            </a:pPr>
            <a:r>
              <a:rPr b="1" lang="en" sz="2800">
                <a:solidFill>
                  <a:srgbClr val="1A242E"/>
                </a:solidFill>
                <a:latin typeface="Helvetica Neue"/>
                <a:ea typeface="Helvetica Neue"/>
                <a:cs typeface="Helvetica Neue"/>
                <a:sym typeface="Helvetica Neue"/>
              </a:rPr>
              <a:t>六都</a:t>
            </a:r>
            <a:r>
              <a:rPr b="1" lang="en" sz="2800">
                <a:solidFill>
                  <a:srgbClr val="1A242E"/>
                </a:solidFill>
                <a:latin typeface="Helvetica Neue"/>
                <a:ea typeface="Helvetica Neue"/>
                <a:cs typeface="Helvetica Neue"/>
                <a:sym typeface="Helvetica Neue"/>
              </a:rPr>
              <a:t>事故當事人年齡性別分佈</a:t>
            </a:r>
            <a:endParaRPr b="1" sz="2800">
              <a:solidFill>
                <a:srgbClr val="1A242E"/>
              </a:solidFill>
              <a:latin typeface="Helvetica Neue"/>
              <a:ea typeface="Helvetica Neue"/>
              <a:cs typeface="Helvetica Neue"/>
              <a:sym typeface="Helvetica Neue"/>
            </a:endParaRPr>
          </a:p>
        </p:txBody>
      </p:sp>
      <p:sp>
        <p:nvSpPr>
          <p:cNvPr id="869" name="Google Shape;869;p61"/>
          <p:cNvSpPr txBox="1"/>
          <p:nvPr>
            <p:ph type="title"/>
          </p:nvPr>
        </p:nvSpPr>
        <p:spPr>
          <a:xfrm>
            <a:off x="5595399" y="404000"/>
            <a:ext cx="3156000" cy="537600"/>
          </a:xfrm>
          <a:prstGeom prst="rect">
            <a:avLst/>
          </a:prstGeom>
          <a:noFill/>
          <a:ln>
            <a:noFill/>
          </a:ln>
        </p:spPr>
        <p:txBody>
          <a:bodyPr anchorCtr="0" anchor="ctr" bIns="19050" lIns="19050" spcFirstLastPara="1" rIns="19050" wrap="square" tIns="19050">
            <a:normAutofit/>
          </a:bodyPr>
          <a:lstStyle/>
          <a:p>
            <a:pPr indent="0" lvl="0" marL="0" rtl="0" algn="r">
              <a:lnSpc>
                <a:spcPct val="80000"/>
              </a:lnSpc>
              <a:spcBef>
                <a:spcPts val="0"/>
              </a:spcBef>
              <a:spcAft>
                <a:spcPts val="0"/>
              </a:spcAft>
              <a:buClr>
                <a:srgbClr val="D5D5D5"/>
              </a:buClr>
              <a:buSzPts val="2800"/>
              <a:buFont typeface="Helvetica Neue"/>
              <a:buNone/>
            </a:pPr>
            <a:r>
              <a:rPr lang="en" sz="2400">
                <a:solidFill>
                  <a:srgbClr val="D5D5D5"/>
                </a:solidFill>
              </a:rPr>
              <a:t>數據分析</a:t>
            </a:r>
            <a:endParaRPr sz="2400">
              <a:solidFill>
                <a:srgbClr val="D5D5D5"/>
              </a:solidFill>
            </a:endParaRPr>
          </a:p>
        </p:txBody>
      </p:sp>
      <p:pic>
        <p:nvPicPr>
          <p:cNvPr id="870" name="Google Shape;870;p61"/>
          <p:cNvPicPr preferRelativeResize="0"/>
          <p:nvPr/>
        </p:nvPicPr>
        <p:blipFill>
          <a:blip r:embed="rId4">
            <a:alphaModFix/>
          </a:blip>
          <a:stretch>
            <a:fillRect/>
          </a:stretch>
        </p:blipFill>
        <p:spPr>
          <a:xfrm>
            <a:off x="-18288" y="4910328"/>
            <a:ext cx="9144003" cy="299145"/>
          </a:xfrm>
          <a:prstGeom prst="rect">
            <a:avLst/>
          </a:prstGeom>
          <a:noFill/>
          <a:ln>
            <a:noFill/>
          </a:ln>
        </p:spPr>
      </p:pic>
      <p:sp>
        <p:nvSpPr>
          <p:cNvPr id="871" name="Google Shape;871;p61"/>
          <p:cNvSpPr txBox="1"/>
          <p:nvPr/>
        </p:nvSpPr>
        <p:spPr>
          <a:xfrm>
            <a:off x="3434410" y="1093675"/>
            <a:ext cx="2123100" cy="2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駕駛人</a:t>
            </a:r>
            <a:endParaRPr b="1">
              <a:latin typeface="Helvetica Neue"/>
              <a:ea typeface="Helvetica Neue"/>
              <a:cs typeface="Helvetica Neue"/>
              <a:sym typeface="Helvetica Neue"/>
            </a:endParaRPr>
          </a:p>
        </p:txBody>
      </p:sp>
      <p:pic>
        <p:nvPicPr>
          <p:cNvPr id="872" name="Google Shape;872;p61"/>
          <p:cNvPicPr preferRelativeResize="0"/>
          <p:nvPr/>
        </p:nvPicPr>
        <p:blipFill rotWithShape="1">
          <a:blip r:embed="rId5">
            <a:alphaModFix/>
          </a:blip>
          <a:srcRect b="37585" l="0" r="0" t="0"/>
          <a:stretch/>
        </p:blipFill>
        <p:spPr>
          <a:xfrm>
            <a:off x="3121550" y="1659550"/>
            <a:ext cx="2748821" cy="2934501"/>
          </a:xfrm>
          <a:prstGeom prst="rect">
            <a:avLst/>
          </a:prstGeom>
          <a:noFill/>
          <a:ln>
            <a:noFill/>
          </a:ln>
          <a:effectLst>
            <a:outerShdw blurRad="57150" rotWithShape="0" algn="bl" dir="7560000" dist="104775">
              <a:srgbClr val="000000">
                <a:alpha val="50000"/>
              </a:srgbClr>
            </a:outerShdw>
          </a:effectLst>
        </p:spPr>
      </p:pic>
      <p:sp>
        <p:nvSpPr>
          <p:cNvPr id="873" name="Google Shape;873;p61"/>
          <p:cNvSpPr txBox="1"/>
          <p:nvPr/>
        </p:nvSpPr>
        <p:spPr>
          <a:xfrm>
            <a:off x="554038" y="1093675"/>
            <a:ext cx="2123100" cy="2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行人/乘客</a:t>
            </a:r>
            <a:endParaRPr b="1">
              <a:latin typeface="Helvetica Neue"/>
              <a:ea typeface="Helvetica Neue"/>
              <a:cs typeface="Helvetica Neue"/>
              <a:sym typeface="Helvetica Neue"/>
            </a:endParaRPr>
          </a:p>
        </p:txBody>
      </p:sp>
      <p:pic>
        <p:nvPicPr>
          <p:cNvPr id="874" name="Google Shape;874;p61"/>
          <p:cNvPicPr preferRelativeResize="0"/>
          <p:nvPr/>
        </p:nvPicPr>
        <p:blipFill rotWithShape="1">
          <a:blip r:embed="rId6">
            <a:alphaModFix/>
          </a:blip>
          <a:srcRect b="37585" l="0" r="0" t="0"/>
          <a:stretch/>
        </p:blipFill>
        <p:spPr>
          <a:xfrm>
            <a:off x="241175" y="1659520"/>
            <a:ext cx="2748825" cy="2934528"/>
          </a:xfrm>
          <a:prstGeom prst="rect">
            <a:avLst/>
          </a:prstGeom>
          <a:noFill/>
          <a:ln>
            <a:noFill/>
          </a:ln>
          <a:effectLst>
            <a:outerShdw blurRad="57150" rotWithShape="0" algn="bl" dir="7560000" dist="104775">
              <a:srgbClr val="000000">
                <a:alpha val="50000"/>
              </a:srgbClr>
            </a:outerShdw>
          </a:effectLst>
        </p:spPr>
      </p:pic>
      <p:grpSp>
        <p:nvGrpSpPr>
          <p:cNvPr id="875" name="Google Shape;875;p61"/>
          <p:cNvGrpSpPr/>
          <p:nvPr/>
        </p:nvGrpSpPr>
        <p:grpSpPr>
          <a:xfrm>
            <a:off x="7132352" y="481590"/>
            <a:ext cx="2011644" cy="2011644"/>
            <a:chOff x="5871250" y="481600"/>
            <a:chExt cx="1728216" cy="1728216"/>
          </a:xfrm>
        </p:grpSpPr>
        <p:pic>
          <p:nvPicPr>
            <p:cNvPr id="876" name="Google Shape;876;p61"/>
            <p:cNvPicPr preferRelativeResize="0"/>
            <p:nvPr/>
          </p:nvPicPr>
          <p:blipFill>
            <a:blip r:embed="rId7">
              <a:alphaModFix/>
            </a:blip>
            <a:stretch>
              <a:fillRect/>
            </a:stretch>
          </p:blipFill>
          <p:spPr>
            <a:xfrm>
              <a:off x="5871250" y="481600"/>
              <a:ext cx="1728216" cy="1728216"/>
            </a:xfrm>
            <a:prstGeom prst="rect">
              <a:avLst/>
            </a:prstGeom>
            <a:noFill/>
            <a:ln>
              <a:noFill/>
            </a:ln>
          </p:spPr>
        </p:pic>
        <p:sp>
          <p:nvSpPr>
            <p:cNvPr id="877" name="Google Shape;877;p61"/>
            <p:cNvSpPr txBox="1"/>
            <p:nvPr/>
          </p:nvSpPr>
          <p:spPr>
            <a:xfrm>
              <a:off x="6343272" y="14997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紀佩萱</a:t>
              </a:r>
              <a:endParaRPr b="1" sz="1200">
                <a:solidFill>
                  <a:schemeClr val="lt1"/>
                </a:solidFill>
                <a:latin typeface="Helvetica Neue"/>
                <a:ea typeface="Helvetica Neue"/>
                <a:cs typeface="Helvetica Neue"/>
                <a:sym typeface="Helvetica Neue"/>
              </a:endParaRPr>
            </a:p>
          </p:txBody>
        </p:sp>
      </p:grpSp>
      <p:grpSp>
        <p:nvGrpSpPr>
          <p:cNvPr id="878" name="Google Shape;878;p61"/>
          <p:cNvGrpSpPr/>
          <p:nvPr/>
        </p:nvGrpSpPr>
        <p:grpSpPr>
          <a:xfrm>
            <a:off x="5893522" y="2380967"/>
            <a:ext cx="3156051" cy="1775995"/>
            <a:chOff x="5926000" y="2477525"/>
            <a:chExt cx="3127900" cy="1591250"/>
          </a:xfrm>
        </p:grpSpPr>
        <p:pic>
          <p:nvPicPr>
            <p:cNvPr id="879" name="Google Shape;879;p61"/>
            <p:cNvPicPr preferRelativeResize="0"/>
            <p:nvPr/>
          </p:nvPicPr>
          <p:blipFill>
            <a:blip r:embed="rId8">
              <a:alphaModFix/>
            </a:blip>
            <a:stretch>
              <a:fillRect/>
            </a:stretch>
          </p:blipFill>
          <p:spPr>
            <a:xfrm>
              <a:off x="5981200" y="2477525"/>
              <a:ext cx="3072700" cy="1524083"/>
            </a:xfrm>
            <a:prstGeom prst="rect">
              <a:avLst/>
            </a:prstGeom>
            <a:noFill/>
            <a:ln>
              <a:noFill/>
            </a:ln>
            <a:effectLst>
              <a:outerShdw blurRad="57150" rotWithShape="0" algn="bl" dir="5400000" dist="19050">
                <a:srgbClr val="000000">
                  <a:alpha val="50000"/>
                </a:srgbClr>
              </a:outerShdw>
            </a:effectLst>
          </p:spPr>
        </p:pic>
        <p:sp>
          <p:nvSpPr>
            <p:cNvPr id="880" name="Google Shape;880;p61"/>
            <p:cNvSpPr txBox="1"/>
            <p:nvPr/>
          </p:nvSpPr>
          <p:spPr>
            <a:xfrm>
              <a:off x="5926000" y="3779275"/>
              <a:ext cx="1636500" cy="28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14141"/>
                  </a:solidFill>
                  <a:latin typeface="Helvetica Neue"/>
                  <a:ea typeface="Helvetica Neue"/>
                  <a:cs typeface="Helvetica Neue"/>
                  <a:sym typeface="Helvetica Neue"/>
                </a:rPr>
                <a:t>資料來源：</a:t>
              </a:r>
              <a:r>
                <a:rPr b="1" lang="en" sz="900">
                  <a:solidFill>
                    <a:srgbClr val="414141"/>
                  </a:solidFill>
                  <a:latin typeface="Helvetica Neue"/>
                  <a:ea typeface="Helvetica Neue"/>
                  <a:cs typeface="Helvetica Neue"/>
                  <a:sym typeface="Helvetica Neue"/>
                </a:rPr>
                <a:t>公路總局</a:t>
              </a:r>
              <a:endParaRPr b="1" sz="900">
                <a:solidFill>
                  <a:srgbClr val="414141"/>
                </a:solidFill>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4" name="Shape 884"/>
        <p:cNvGrpSpPr/>
        <p:nvPr/>
      </p:nvGrpSpPr>
      <p:grpSpPr>
        <a:xfrm>
          <a:off x="0" y="0"/>
          <a:ext cx="0" cy="0"/>
          <a:chOff x="0" y="0"/>
          <a:chExt cx="0" cy="0"/>
        </a:xfrm>
      </p:grpSpPr>
      <p:pic>
        <p:nvPicPr>
          <p:cNvPr descr="photo-1684215031346-487c55714771.jpeg" id="885" name="Google Shape;885;p62"/>
          <p:cNvPicPr preferRelativeResize="0"/>
          <p:nvPr/>
        </p:nvPicPr>
        <p:blipFill rotWithShape="1">
          <a:blip r:embed="rId3">
            <a:alphaModFix/>
          </a:blip>
          <a:srcRect b="0" l="0" r="0" t="0"/>
          <a:stretch/>
        </p:blipFill>
        <p:spPr>
          <a:xfrm>
            <a:off x="5375849" y="-318700"/>
            <a:ext cx="4152599" cy="5538401"/>
          </a:xfrm>
          <a:prstGeom prst="rect">
            <a:avLst/>
          </a:prstGeom>
          <a:noFill/>
          <a:ln>
            <a:noFill/>
          </a:ln>
        </p:spPr>
      </p:pic>
      <p:sp>
        <p:nvSpPr>
          <p:cNvPr id="886" name="Google Shape;886;p62"/>
          <p:cNvSpPr/>
          <p:nvPr/>
        </p:nvSpPr>
        <p:spPr>
          <a:xfrm flipH="1" rot="10800000">
            <a:off x="-6162853" y="-432962"/>
            <a:ext cx="13569282" cy="5766930"/>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887" name="Google Shape;887;p62"/>
          <p:cNvSpPr txBox="1"/>
          <p:nvPr/>
        </p:nvSpPr>
        <p:spPr>
          <a:xfrm>
            <a:off x="663405" y="481600"/>
            <a:ext cx="4331400" cy="9006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929292"/>
              </a:buClr>
              <a:buSzPts val="2300"/>
              <a:buFont typeface="Helvetica Neue"/>
              <a:buNone/>
            </a:pPr>
            <a:r>
              <a:rPr b="1" lang="en" sz="2800">
                <a:solidFill>
                  <a:srgbClr val="1A242E"/>
                </a:solidFill>
                <a:latin typeface="Helvetica Neue"/>
                <a:ea typeface="Helvetica Neue"/>
                <a:cs typeface="Helvetica Neue"/>
                <a:sym typeface="Helvetica Neue"/>
              </a:rPr>
              <a:t>六都車輛撞擊部位比較</a:t>
            </a:r>
            <a:endParaRPr b="1" sz="2800">
              <a:solidFill>
                <a:srgbClr val="1A242E"/>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929292"/>
              </a:buClr>
              <a:buSzPts val="2300"/>
              <a:buFont typeface="Helvetica Neue"/>
              <a:buNone/>
            </a:pPr>
            <a:r>
              <a:t/>
            </a:r>
            <a:endParaRPr b="1" sz="2800">
              <a:solidFill>
                <a:srgbClr val="1A242E"/>
              </a:solidFill>
              <a:latin typeface="Helvetica Neue"/>
              <a:ea typeface="Helvetica Neue"/>
              <a:cs typeface="Helvetica Neue"/>
              <a:sym typeface="Helvetica Neue"/>
            </a:endParaRPr>
          </a:p>
        </p:txBody>
      </p:sp>
      <p:sp>
        <p:nvSpPr>
          <p:cNvPr id="888" name="Google Shape;888;p62"/>
          <p:cNvSpPr txBox="1"/>
          <p:nvPr>
            <p:ph type="title"/>
          </p:nvPr>
        </p:nvSpPr>
        <p:spPr>
          <a:xfrm>
            <a:off x="5595399" y="404000"/>
            <a:ext cx="3156000" cy="537600"/>
          </a:xfrm>
          <a:prstGeom prst="rect">
            <a:avLst/>
          </a:prstGeom>
          <a:noFill/>
          <a:ln>
            <a:noFill/>
          </a:ln>
        </p:spPr>
        <p:txBody>
          <a:bodyPr anchorCtr="0" anchor="ctr" bIns="19050" lIns="19050" spcFirstLastPara="1" rIns="19050" wrap="square" tIns="19050">
            <a:normAutofit/>
          </a:bodyPr>
          <a:lstStyle/>
          <a:p>
            <a:pPr indent="0" lvl="0" marL="0" rtl="0" algn="r">
              <a:lnSpc>
                <a:spcPct val="80000"/>
              </a:lnSpc>
              <a:spcBef>
                <a:spcPts val="0"/>
              </a:spcBef>
              <a:spcAft>
                <a:spcPts val="0"/>
              </a:spcAft>
              <a:buClr>
                <a:srgbClr val="D5D5D5"/>
              </a:buClr>
              <a:buSzPts val="2800"/>
              <a:buFont typeface="Helvetica Neue"/>
              <a:buNone/>
            </a:pPr>
            <a:r>
              <a:rPr lang="en" sz="2400">
                <a:solidFill>
                  <a:srgbClr val="D5D5D5"/>
                </a:solidFill>
              </a:rPr>
              <a:t>數據分析</a:t>
            </a:r>
            <a:endParaRPr sz="2400">
              <a:solidFill>
                <a:srgbClr val="D5D5D5"/>
              </a:solidFill>
            </a:endParaRPr>
          </a:p>
        </p:txBody>
      </p:sp>
      <p:sp>
        <p:nvSpPr>
          <p:cNvPr id="889" name="Google Shape;889;p62"/>
          <p:cNvSpPr txBox="1"/>
          <p:nvPr/>
        </p:nvSpPr>
        <p:spPr>
          <a:xfrm>
            <a:off x="571025" y="1113100"/>
            <a:ext cx="6106500" cy="6312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86％的事故型態為</a:t>
            </a:r>
            <a:r>
              <a:rPr b="1" lang="en">
                <a:latin typeface="Helvetica Neue"/>
                <a:ea typeface="Helvetica Neue"/>
                <a:cs typeface="Helvetica Neue"/>
                <a:sym typeface="Helvetica Neue"/>
              </a:rPr>
              <a:t>車撞車</a:t>
            </a:r>
            <a:endParaRPr b="1">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車種佔比最高的為</a:t>
            </a:r>
            <a:r>
              <a:rPr b="1" lang="en">
                <a:latin typeface="Helvetica Neue"/>
                <a:ea typeface="Helvetica Neue"/>
                <a:cs typeface="Helvetica Neue"/>
                <a:sym typeface="Helvetica Neue"/>
              </a:rPr>
              <a:t>機車(55.46%)</a:t>
            </a:r>
            <a:r>
              <a:rPr lang="en">
                <a:latin typeface="Helvetica Neue"/>
                <a:ea typeface="Helvetica Neue"/>
                <a:cs typeface="Helvetica Neue"/>
                <a:sym typeface="Helvetica Neue"/>
              </a:rPr>
              <a:t>，次高為</a:t>
            </a:r>
            <a:r>
              <a:rPr b="1" lang="en">
                <a:latin typeface="Helvetica Neue"/>
                <a:ea typeface="Helvetica Neue"/>
                <a:cs typeface="Helvetica Neue"/>
                <a:sym typeface="Helvetica Neue"/>
              </a:rPr>
              <a:t>汽車(23.36%)</a:t>
            </a:r>
            <a:endParaRPr b="1">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除了前車頭，機車左側較容易受撞擊，汽車則相反</a:t>
            </a:r>
            <a:endParaRPr>
              <a:latin typeface="Helvetica Neue"/>
              <a:ea typeface="Helvetica Neue"/>
              <a:cs typeface="Helvetica Neue"/>
              <a:sym typeface="Helvetica Neue"/>
            </a:endParaRPr>
          </a:p>
        </p:txBody>
      </p:sp>
      <p:pic>
        <p:nvPicPr>
          <p:cNvPr id="890" name="Google Shape;890;p62"/>
          <p:cNvPicPr preferRelativeResize="0"/>
          <p:nvPr/>
        </p:nvPicPr>
        <p:blipFill>
          <a:blip r:embed="rId4">
            <a:alphaModFix/>
          </a:blip>
          <a:stretch>
            <a:fillRect/>
          </a:stretch>
        </p:blipFill>
        <p:spPr>
          <a:xfrm>
            <a:off x="6336388" y="1855285"/>
            <a:ext cx="2231534" cy="2982451"/>
          </a:xfrm>
          <a:prstGeom prst="rect">
            <a:avLst/>
          </a:prstGeom>
          <a:noFill/>
          <a:ln>
            <a:noFill/>
          </a:ln>
          <a:effectLst>
            <a:outerShdw blurRad="57150" rotWithShape="0" algn="bl" dir="5400000" dist="19050">
              <a:srgbClr val="000000">
                <a:alpha val="50000"/>
              </a:srgbClr>
            </a:outerShdw>
          </a:effectLst>
        </p:spPr>
      </p:pic>
      <p:pic>
        <p:nvPicPr>
          <p:cNvPr id="891" name="Google Shape;891;p62"/>
          <p:cNvPicPr preferRelativeResize="0"/>
          <p:nvPr/>
        </p:nvPicPr>
        <p:blipFill rotWithShape="1">
          <a:blip r:embed="rId5">
            <a:alphaModFix/>
          </a:blip>
          <a:srcRect b="9633" l="0" r="0" t="0"/>
          <a:stretch/>
        </p:blipFill>
        <p:spPr>
          <a:xfrm>
            <a:off x="6282363" y="1855263"/>
            <a:ext cx="2544074" cy="3025600"/>
          </a:xfrm>
          <a:prstGeom prst="rect">
            <a:avLst/>
          </a:prstGeom>
          <a:noFill/>
          <a:ln>
            <a:noFill/>
          </a:ln>
          <a:effectLst>
            <a:outerShdw blurRad="57150" rotWithShape="0" algn="bl" dir="5400000" dist="19050">
              <a:srgbClr val="000000">
                <a:alpha val="50000"/>
              </a:srgbClr>
            </a:outerShdw>
          </a:effectLst>
        </p:spPr>
      </p:pic>
      <p:pic>
        <p:nvPicPr>
          <p:cNvPr id="892" name="Google Shape;892;p62"/>
          <p:cNvPicPr preferRelativeResize="0"/>
          <p:nvPr/>
        </p:nvPicPr>
        <p:blipFill>
          <a:blip r:embed="rId6">
            <a:alphaModFix/>
          </a:blip>
          <a:stretch>
            <a:fillRect/>
          </a:stretch>
        </p:blipFill>
        <p:spPr>
          <a:xfrm>
            <a:off x="459075" y="1839950"/>
            <a:ext cx="2107875" cy="3222451"/>
          </a:xfrm>
          <a:prstGeom prst="rect">
            <a:avLst/>
          </a:prstGeom>
          <a:noFill/>
          <a:ln>
            <a:noFill/>
          </a:ln>
        </p:spPr>
      </p:pic>
      <p:pic>
        <p:nvPicPr>
          <p:cNvPr id="893" name="Google Shape;893;p62"/>
          <p:cNvPicPr preferRelativeResize="0"/>
          <p:nvPr/>
        </p:nvPicPr>
        <p:blipFill>
          <a:blip r:embed="rId7">
            <a:alphaModFix/>
          </a:blip>
          <a:stretch>
            <a:fillRect/>
          </a:stretch>
        </p:blipFill>
        <p:spPr>
          <a:xfrm>
            <a:off x="2722250" y="1840275"/>
            <a:ext cx="3329421" cy="3222450"/>
          </a:xfrm>
          <a:prstGeom prst="rect">
            <a:avLst/>
          </a:prstGeom>
          <a:noFill/>
          <a:ln>
            <a:noFill/>
          </a:ln>
        </p:spPr>
      </p:pic>
      <p:grpSp>
        <p:nvGrpSpPr>
          <p:cNvPr id="894" name="Google Shape;894;p62"/>
          <p:cNvGrpSpPr/>
          <p:nvPr/>
        </p:nvGrpSpPr>
        <p:grpSpPr>
          <a:xfrm>
            <a:off x="7132352" y="481590"/>
            <a:ext cx="2011644" cy="2011644"/>
            <a:chOff x="5871250" y="481600"/>
            <a:chExt cx="1728216" cy="1728216"/>
          </a:xfrm>
        </p:grpSpPr>
        <p:pic>
          <p:nvPicPr>
            <p:cNvPr id="895" name="Google Shape;895;p62"/>
            <p:cNvPicPr preferRelativeResize="0"/>
            <p:nvPr/>
          </p:nvPicPr>
          <p:blipFill>
            <a:blip r:embed="rId8">
              <a:alphaModFix/>
            </a:blip>
            <a:stretch>
              <a:fillRect/>
            </a:stretch>
          </p:blipFill>
          <p:spPr>
            <a:xfrm>
              <a:off x="5871250" y="481600"/>
              <a:ext cx="1728216" cy="1728216"/>
            </a:xfrm>
            <a:prstGeom prst="rect">
              <a:avLst/>
            </a:prstGeom>
            <a:noFill/>
            <a:ln>
              <a:noFill/>
            </a:ln>
          </p:spPr>
        </p:pic>
        <p:sp>
          <p:nvSpPr>
            <p:cNvPr id="896" name="Google Shape;896;p62"/>
            <p:cNvSpPr txBox="1"/>
            <p:nvPr/>
          </p:nvSpPr>
          <p:spPr>
            <a:xfrm>
              <a:off x="6343272" y="14997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紀佩萱</a:t>
              </a:r>
              <a:endParaRPr b="1" sz="1200">
                <a:solidFill>
                  <a:schemeClr val="lt1"/>
                </a:solidFill>
                <a:latin typeface="Helvetica Neue"/>
                <a:ea typeface="Helvetica Neue"/>
                <a:cs typeface="Helvetica Neue"/>
                <a:sym typeface="Helvetica Neue"/>
              </a:endParaRPr>
            </a:p>
          </p:txBody>
        </p:sp>
      </p:grpSp>
      <p:pic>
        <p:nvPicPr>
          <p:cNvPr id="897" name="Google Shape;897;p62"/>
          <p:cNvPicPr preferRelativeResize="0"/>
          <p:nvPr/>
        </p:nvPicPr>
        <p:blipFill>
          <a:blip r:embed="rId9">
            <a:alphaModFix/>
          </a:blip>
          <a:stretch>
            <a:fillRect/>
          </a:stretch>
        </p:blipFill>
        <p:spPr>
          <a:xfrm>
            <a:off x="-18288" y="4910328"/>
            <a:ext cx="9144003" cy="2991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1" name="Shape 901"/>
        <p:cNvGrpSpPr/>
        <p:nvPr/>
      </p:nvGrpSpPr>
      <p:grpSpPr>
        <a:xfrm>
          <a:off x="0" y="0"/>
          <a:ext cx="0" cy="0"/>
          <a:chOff x="0" y="0"/>
          <a:chExt cx="0" cy="0"/>
        </a:xfrm>
      </p:grpSpPr>
      <p:pic>
        <p:nvPicPr>
          <p:cNvPr descr="photo-1684215031346-487c55714771.jpeg" id="902" name="Google Shape;902;p63"/>
          <p:cNvPicPr preferRelativeResize="0"/>
          <p:nvPr/>
        </p:nvPicPr>
        <p:blipFill rotWithShape="1">
          <a:blip r:embed="rId3">
            <a:alphaModFix/>
          </a:blip>
          <a:srcRect b="0" l="0" r="0" t="0"/>
          <a:stretch/>
        </p:blipFill>
        <p:spPr>
          <a:xfrm>
            <a:off x="5375849" y="-318700"/>
            <a:ext cx="4152599" cy="5538401"/>
          </a:xfrm>
          <a:prstGeom prst="rect">
            <a:avLst/>
          </a:prstGeom>
          <a:noFill/>
          <a:ln>
            <a:noFill/>
          </a:ln>
        </p:spPr>
      </p:pic>
      <p:sp>
        <p:nvSpPr>
          <p:cNvPr id="903" name="Google Shape;903;p63"/>
          <p:cNvSpPr/>
          <p:nvPr/>
        </p:nvSpPr>
        <p:spPr>
          <a:xfrm flipH="1" rot="10800000">
            <a:off x="-6162853" y="-432962"/>
            <a:ext cx="13569282" cy="5766930"/>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904" name="Google Shape;904;p63"/>
          <p:cNvSpPr txBox="1"/>
          <p:nvPr/>
        </p:nvSpPr>
        <p:spPr>
          <a:xfrm>
            <a:off x="663407" y="481600"/>
            <a:ext cx="5283000" cy="4695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929292"/>
              </a:buClr>
              <a:buSzPts val="2300"/>
              <a:buFont typeface="Helvetica Neue"/>
              <a:buNone/>
            </a:pPr>
            <a:r>
              <a:rPr b="1" lang="en" sz="2800">
                <a:solidFill>
                  <a:srgbClr val="1A242E"/>
                </a:solidFill>
                <a:latin typeface="Helvetica Neue"/>
                <a:ea typeface="Helvetica Neue"/>
                <a:cs typeface="Helvetica Neue"/>
                <a:sym typeface="Helvetica Neue"/>
              </a:rPr>
              <a:t>六都個別數據及肇事熱區</a:t>
            </a:r>
            <a:endParaRPr b="1" sz="2800">
              <a:solidFill>
                <a:srgbClr val="1A242E"/>
              </a:solidFill>
            </a:endParaRPr>
          </a:p>
        </p:txBody>
      </p:sp>
      <p:sp>
        <p:nvSpPr>
          <p:cNvPr id="905" name="Google Shape;905;p63"/>
          <p:cNvSpPr txBox="1"/>
          <p:nvPr>
            <p:ph idx="1" type="body"/>
          </p:nvPr>
        </p:nvSpPr>
        <p:spPr>
          <a:xfrm>
            <a:off x="663397" y="966454"/>
            <a:ext cx="4975500" cy="350400"/>
          </a:xfrm>
          <a:prstGeom prst="rect">
            <a:avLst/>
          </a:prstGeom>
          <a:noFill/>
          <a:ln>
            <a:noFill/>
          </a:ln>
        </p:spPr>
        <p:txBody>
          <a:bodyPr anchorCtr="0" anchor="t" bIns="17150" lIns="17150" spcFirstLastPara="1" rIns="17150" wrap="square" tIns="17150">
            <a:normAutofit/>
          </a:bodyPr>
          <a:lstStyle/>
          <a:p>
            <a:pPr indent="0" lvl="0" marL="0" rtl="0" algn="l">
              <a:lnSpc>
                <a:spcPct val="100000"/>
              </a:lnSpc>
              <a:spcBef>
                <a:spcPts val="0"/>
              </a:spcBef>
              <a:spcAft>
                <a:spcPts val="0"/>
              </a:spcAft>
              <a:buClr>
                <a:srgbClr val="000000"/>
              </a:buClr>
              <a:buSzPts val="1800"/>
              <a:buFont typeface="Helvetica Neue"/>
              <a:buNone/>
            </a:pPr>
            <a:r>
              <a:rPr b="0" lang="en"/>
              <a:t>詳情可參考專題網頁「數據分析」分頁</a:t>
            </a:r>
            <a:endParaRPr b="0"/>
          </a:p>
        </p:txBody>
      </p:sp>
      <p:sp>
        <p:nvSpPr>
          <p:cNvPr id="906" name="Google Shape;906;p63"/>
          <p:cNvSpPr txBox="1"/>
          <p:nvPr>
            <p:ph type="title"/>
          </p:nvPr>
        </p:nvSpPr>
        <p:spPr>
          <a:xfrm>
            <a:off x="5595399" y="404000"/>
            <a:ext cx="3156000" cy="537600"/>
          </a:xfrm>
          <a:prstGeom prst="rect">
            <a:avLst/>
          </a:prstGeom>
          <a:noFill/>
          <a:ln>
            <a:noFill/>
          </a:ln>
        </p:spPr>
        <p:txBody>
          <a:bodyPr anchorCtr="0" anchor="ctr" bIns="19050" lIns="19050" spcFirstLastPara="1" rIns="19050" wrap="square" tIns="19050">
            <a:normAutofit/>
          </a:bodyPr>
          <a:lstStyle/>
          <a:p>
            <a:pPr indent="0" lvl="0" marL="0" rtl="0" algn="r">
              <a:lnSpc>
                <a:spcPct val="80000"/>
              </a:lnSpc>
              <a:spcBef>
                <a:spcPts val="0"/>
              </a:spcBef>
              <a:spcAft>
                <a:spcPts val="0"/>
              </a:spcAft>
              <a:buClr>
                <a:srgbClr val="D5D5D5"/>
              </a:buClr>
              <a:buSzPts val="2800"/>
              <a:buFont typeface="Helvetica Neue"/>
              <a:buNone/>
            </a:pPr>
            <a:r>
              <a:rPr lang="en" sz="2400">
                <a:solidFill>
                  <a:srgbClr val="D5D5D5"/>
                </a:solidFill>
              </a:rPr>
              <a:t>數據分析</a:t>
            </a:r>
            <a:endParaRPr sz="2400">
              <a:solidFill>
                <a:srgbClr val="D5D5D5"/>
              </a:solidFill>
            </a:endParaRPr>
          </a:p>
        </p:txBody>
      </p:sp>
      <p:sp>
        <p:nvSpPr>
          <p:cNvPr id="907" name="Google Shape;907;p63"/>
          <p:cNvSpPr txBox="1"/>
          <p:nvPr/>
        </p:nvSpPr>
        <p:spPr>
          <a:xfrm>
            <a:off x="892000" y="4679675"/>
            <a:ext cx="2282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Helvetica Neue"/>
                <a:ea typeface="Helvetica Neue"/>
                <a:cs typeface="Helvetica Neue"/>
                <a:sym typeface="Helvetica Neue"/>
              </a:rPr>
              <a:t>Tableau Public：</a:t>
            </a:r>
            <a:r>
              <a:rPr lang="en" sz="900">
                <a:solidFill>
                  <a:schemeClr val="lt1"/>
                </a:solidFill>
                <a:latin typeface="Helvetica Neue"/>
                <a:ea typeface="Helvetica Neue"/>
                <a:cs typeface="Helvetica Neue"/>
                <a:sym typeface="Helvetica Neue"/>
              </a:rPr>
              <a:t>https://reurl.cc/WGo4EL</a:t>
            </a:r>
            <a:endParaRPr sz="900">
              <a:solidFill>
                <a:schemeClr val="lt1"/>
              </a:solidFill>
              <a:latin typeface="Helvetica Neue"/>
              <a:ea typeface="Helvetica Neue"/>
              <a:cs typeface="Helvetica Neue"/>
              <a:sym typeface="Helvetica Neue"/>
            </a:endParaRPr>
          </a:p>
        </p:txBody>
      </p:sp>
      <p:pic>
        <p:nvPicPr>
          <p:cNvPr id="908" name="Google Shape;908;p63"/>
          <p:cNvPicPr preferRelativeResize="0"/>
          <p:nvPr/>
        </p:nvPicPr>
        <p:blipFill>
          <a:blip r:embed="rId4">
            <a:alphaModFix/>
          </a:blip>
          <a:stretch>
            <a:fillRect/>
          </a:stretch>
        </p:blipFill>
        <p:spPr>
          <a:xfrm>
            <a:off x="-18288" y="4910328"/>
            <a:ext cx="9144003" cy="299145"/>
          </a:xfrm>
          <a:prstGeom prst="rect">
            <a:avLst/>
          </a:prstGeom>
          <a:noFill/>
          <a:ln>
            <a:noFill/>
          </a:ln>
        </p:spPr>
      </p:pic>
      <p:pic>
        <p:nvPicPr>
          <p:cNvPr id="909" name="Google Shape;909;p63"/>
          <p:cNvPicPr preferRelativeResize="0"/>
          <p:nvPr/>
        </p:nvPicPr>
        <p:blipFill>
          <a:blip r:embed="rId5">
            <a:alphaModFix/>
          </a:blip>
          <a:stretch>
            <a:fillRect/>
          </a:stretch>
        </p:blipFill>
        <p:spPr>
          <a:xfrm>
            <a:off x="663400" y="1367525"/>
            <a:ext cx="6897779" cy="3262163"/>
          </a:xfrm>
          <a:prstGeom prst="rect">
            <a:avLst/>
          </a:prstGeom>
          <a:noFill/>
          <a:ln>
            <a:noFill/>
          </a:ln>
        </p:spPr>
      </p:pic>
      <p:grpSp>
        <p:nvGrpSpPr>
          <p:cNvPr id="910" name="Google Shape;910;p63"/>
          <p:cNvGrpSpPr/>
          <p:nvPr/>
        </p:nvGrpSpPr>
        <p:grpSpPr>
          <a:xfrm>
            <a:off x="7132352" y="481590"/>
            <a:ext cx="2011644" cy="2011644"/>
            <a:chOff x="5871250" y="481600"/>
            <a:chExt cx="1728216" cy="1728216"/>
          </a:xfrm>
        </p:grpSpPr>
        <p:pic>
          <p:nvPicPr>
            <p:cNvPr id="911" name="Google Shape;911;p63"/>
            <p:cNvPicPr preferRelativeResize="0"/>
            <p:nvPr/>
          </p:nvPicPr>
          <p:blipFill>
            <a:blip r:embed="rId6">
              <a:alphaModFix/>
            </a:blip>
            <a:stretch>
              <a:fillRect/>
            </a:stretch>
          </p:blipFill>
          <p:spPr>
            <a:xfrm>
              <a:off x="5871250" y="481600"/>
              <a:ext cx="1728216" cy="1728216"/>
            </a:xfrm>
            <a:prstGeom prst="rect">
              <a:avLst/>
            </a:prstGeom>
            <a:noFill/>
            <a:ln>
              <a:noFill/>
            </a:ln>
          </p:spPr>
        </p:pic>
        <p:sp>
          <p:nvSpPr>
            <p:cNvPr id="912" name="Google Shape;912;p63"/>
            <p:cNvSpPr txBox="1"/>
            <p:nvPr/>
          </p:nvSpPr>
          <p:spPr>
            <a:xfrm>
              <a:off x="6343272" y="14997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紀佩萱</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6" name="Shape 916"/>
        <p:cNvGrpSpPr/>
        <p:nvPr/>
      </p:nvGrpSpPr>
      <p:grpSpPr>
        <a:xfrm>
          <a:off x="0" y="0"/>
          <a:ext cx="0" cy="0"/>
          <a:chOff x="0" y="0"/>
          <a:chExt cx="0" cy="0"/>
        </a:xfrm>
      </p:grpSpPr>
      <p:pic>
        <p:nvPicPr>
          <p:cNvPr descr="photo-1684215031346-487c55714771.jpeg" id="917" name="Google Shape;917;p64"/>
          <p:cNvPicPr preferRelativeResize="0"/>
          <p:nvPr/>
        </p:nvPicPr>
        <p:blipFill rotWithShape="1">
          <a:blip r:embed="rId3">
            <a:alphaModFix/>
          </a:blip>
          <a:srcRect b="0" l="0" r="0" t="0"/>
          <a:stretch/>
        </p:blipFill>
        <p:spPr>
          <a:xfrm>
            <a:off x="5375849" y="-318700"/>
            <a:ext cx="4152599" cy="5538401"/>
          </a:xfrm>
          <a:prstGeom prst="rect">
            <a:avLst/>
          </a:prstGeom>
          <a:noFill/>
          <a:ln>
            <a:noFill/>
          </a:ln>
        </p:spPr>
      </p:pic>
      <p:sp>
        <p:nvSpPr>
          <p:cNvPr id="918" name="Google Shape;918;p64"/>
          <p:cNvSpPr/>
          <p:nvPr/>
        </p:nvSpPr>
        <p:spPr>
          <a:xfrm flipH="1" rot="10800000">
            <a:off x="-6162853" y="-432962"/>
            <a:ext cx="13569282" cy="5766930"/>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919" name="Google Shape;919;p64"/>
          <p:cNvSpPr txBox="1"/>
          <p:nvPr/>
        </p:nvSpPr>
        <p:spPr>
          <a:xfrm>
            <a:off x="537982" y="2273950"/>
            <a:ext cx="5283000" cy="4695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929292"/>
              </a:buClr>
              <a:buSzPts val="2300"/>
              <a:buFont typeface="Helvetica Neue"/>
              <a:buNone/>
            </a:pPr>
            <a:r>
              <a:rPr b="1" lang="en" sz="2800">
                <a:solidFill>
                  <a:srgbClr val="1A242E"/>
                </a:solidFill>
                <a:latin typeface="Helvetica Neue"/>
                <a:ea typeface="Helvetica Neue"/>
                <a:cs typeface="Helvetica Neue"/>
                <a:sym typeface="Helvetica Neue"/>
              </a:rPr>
              <a:t>科技執法能幫助降低事故量嗎</a:t>
            </a:r>
            <a:endParaRPr b="1" sz="2800">
              <a:solidFill>
                <a:srgbClr val="1A242E"/>
              </a:solidFill>
            </a:endParaRPr>
          </a:p>
        </p:txBody>
      </p:sp>
      <p:sp>
        <p:nvSpPr>
          <p:cNvPr id="920" name="Google Shape;920;p64"/>
          <p:cNvSpPr txBox="1"/>
          <p:nvPr>
            <p:ph type="title"/>
          </p:nvPr>
        </p:nvSpPr>
        <p:spPr>
          <a:xfrm>
            <a:off x="5595399" y="404000"/>
            <a:ext cx="3156000" cy="537600"/>
          </a:xfrm>
          <a:prstGeom prst="rect">
            <a:avLst/>
          </a:prstGeom>
          <a:noFill/>
          <a:ln>
            <a:noFill/>
          </a:ln>
        </p:spPr>
        <p:txBody>
          <a:bodyPr anchorCtr="0" anchor="ctr" bIns="19050" lIns="19050" spcFirstLastPara="1" rIns="19050" wrap="square" tIns="19050">
            <a:normAutofit/>
          </a:bodyPr>
          <a:lstStyle/>
          <a:p>
            <a:pPr indent="0" lvl="0" marL="0" rtl="0" algn="r">
              <a:lnSpc>
                <a:spcPct val="80000"/>
              </a:lnSpc>
              <a:spcBef>
                <a:spcPts val="0"/>
              </a:spcBef>
              <a:spcAft>
                <a:spcPts val="0"/>
              </a:spcAft>
              <a:buClr>
                <a:srgbClr val="D5D5D5"/>
              </a:buClr>
              <a:buSzPts val="2800"/>
              <a:buFont typeface="Helvetica Neue"/>
              <a:buNone/>
            </a:pPr>
            <a:r>
              <a:rPr lang="en" sz="2400">
                <a:solidFill>
                  <a:srgbClr val="D5D5D5"/>
                </a:solidFill>
              </a:rPr>
              <a:t>數據分析</a:t>
            </a:r>
            <a:endParaRPr sz="2400">
              <a:solidFill>
                <a:srgbClr val="D5D5D5"/>
              </a:solidFill>
            </a:endParaRPr>
          </a:p>
        </p:txBody>
      </p:sp>
      <p:sp>
        <p:nvSpPr>
          <p:cNvPr id="921" name="Google Shape;921;p64"/>
          <p:cNvSpPr txBox="1"/>
          <p:nvPr/>
        </p:nvSpPr>
        <p:spPr>
          <a:xfrm>
            <a:off x="892000" y="4679675"/>
            <a:ext cx="2282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Helvetica Neue"/>
                <a:ea typeface="Helvetica Neue"/>
                <a:cs typeface="Helvetica Neue"/>
                <a:sym typeface="Helvetica Neue"/>
              </a:rPr>
              <a:t>Tableau Public：https://reurl.cc/WGo4EL</a:t>
            </a:r>
            <a:endParaRPr sz="900">
              <a:solidFill>
                <a:schemeClr val="lt1"/>
              </a:solidFill>
              <a:latin typeface="Helvetica Neue"/>
              <a:ea typeface="Helvetica Neue"/>
              <a:cs typeface="Helvetica Neue"/>
              <a:sym typeface="Helvetica Neue"/>
            </a:endParaRPr>
          </a:p>
        </p:txBody>
      </p:sp>
      <p:pic>
        <p:nvPicPr>
          <p:cNvPr id="922" name="Google Shape;922;p64"/>
          <p:cNvPicPr preferRelativeResize="0"/>
          <p:nvPr/>
        </p:nvPicPr>
        <p:blipFill>
          <a:blip r:embed="rId4">
            <a:alphaModFix/>
          </a:blip>
          <a:stretch>
            <a:fillRect/>
          </a:stretch>
        </p:blipFill>
        <p:spPr>
          <a:xfrm>
            <a:off x="-18288" y="4910328"/>
            <a:ext cx="9144003" cy="299145"/>
          </a:xfrm>
          <a:prstGeom prst="rect">
            <a:avLst/>
          </a:prstGeom>
          <a:noFill/>
          <a:ln>
            <a:noFill/>
          </a:ln>
        </p:spPr>
      </p:pic>
      <p:grpSp>
        <p:nvGrpSpPr>
          <p:cNvPr id="923" name="Google Shape;923;p64"/>
          <p:cNvGrpSpPr/>
          <p:nvPr/>
        </p:nvGrpSpPr>
        <p:grpSpPr>
          <a:xfrm>
            <a:off x="7132352" y="481590"/>
            <a:ext cx="2011644" cy="2011644"/>
            <a:chOff x="5871250" y="481600"/>
            <a:chExt cx="1728216" cy="1728216"/>
          </a:xfrm>
        </p:grpSpPr>
        <p:pic>
          <p:nvPicPr>
            <p:cNvPr id="924" name="Google Shape;924;p64"/>
            <p:cNvPicPr preferRelativeResize="0"/>
            <p:nvPr/>
          </p:nvPicPr>
          <p:blipFill>
            <a:blip r:embed="rId5">
              <a:alphaModFix/>
            </a:blip>
            <a:stretch>
              <a:fillRect/>
            </a:stretch>
          </p:blipFill>
          <p:spPr>
            <a:xfrm>
              <a:off x="5871250" y="481600"/>
              <a:ext cx="1728216" cy="1728216"/>
            </a:xfrm>
            <a:prstGeom prst="rect">
              <a:avLst/>
            </a:prstGeom>
            <a:noFill/>
            <a:ln>
              <a:noFill/>
            </a:ln>
          </p:spPr>
        </p:pic>
        <p:sp>
          <p:nvSpPr>
            <p:cNvPr id="925" name="Google Shape;925;p64"/>
            <p:cNvSpPr txBox="1"/>
            <p:nvPr/>
          </p:nvSpPr>
          <p:spPr>
            <a:xfrm>
              <a:off x="6343272" y="14997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紀佩萱</a:t>
              </a:r>
              <a:endParaRPr b="1" sz="1200">
                <a:solidFill>
                  <a:schemeClr val="lt1"/>
                </a:solidFill>
                <a:latin typeface="Helvetica Neue"/>
                <a:ea typeface="Helvetica Neue"/>
                <a:cs typeface="Helvetica Neue"/>
                <a:sym typeface="Helvetica Neue"/>
              </a:endParaRPr>
            </a:p>
          </p:txBody>
        </p:sp>
      </p:grpSp>
      <p:pic>
        <p:nvPicPr>
          <p:cNvPr id="926" name="Google Shape;926;p64"/>
          <p:cNvPicPr preferRelativeResize="0"/>
          <p:nvPr/>
        </p:nvPicPr>
        <p:blipFill rotWithShape="1">
          <a:blip r:embed="rId6">
            <a:alphaModFix/>
          </a:blip>
          <a:srcRect b="17785" l="0" r="0" t="3517"/>
          <a:stretch/>
        </p:blipFill>
        <p:spPr>
          <a:xfrm>
            <a:off x="2220325" y="320525"/>
            <a:ext cx="1918300" cy="1811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0" name="Shape 930"/>
        <p:cNvGrpSpPr/>
        <p:nvPr/>
      </p:nvGrpSpPr>
      <p:grpSpPr>
        <a:xfrm>
          <a:off x="0" y="0"/>
          <a:ext cx="0" cy="0"/>
          <a:chOff x="0" y="0"/>
          <a:chExt cx="0" cy="0"/>
        </a:xfrm>
      </p:grpSpPr>
      <p:pic>
        <p:nvPicPr>
          <p:cNvPr descr="photo-1684215031346-487c55714771.jpeg" id="931" name="Google Shape;931;p65"/>
          <p:cNvPicPr preferRelativeResize="0"/>
          <p:nvPr/>
        </p:nvPicPr>
        <p:blipFill rotWithShape="1">
          <a:blip r:embed="rId3">
            <a:alphaModFix/>
          </a:blip>
          <a:srcRect b="0" l="0" r="0" t="0"/>
          <a:stretch/>
        </p:blipFill>
        <p:spPr>
          <a:xfrm>
            <a:off x="5375849" y="-318700"/>
            <a:ext cx="4152599" cy="5538401"/>
          </a:xfrm>
          <a:prstGeom prst="rect">
            <a:avLst/>
          </a:prstGeom>
          <a:noFill/>
          <a:ln>
            <a:noFill/>
          </a:ln>
        </p:spPr>
      </p:pic>
      <p:sp>
        <p:nvSpPr>
          <p:cNvPr id="932" name="Google Shape;932;p65"/>
          <p:cNvSpPr/>
          <p:nvPr/>
        </p:nvSpPr>
        <p:spPr>
          <a:xfrm flipH="1" rot="10800000">
            <a:off x="-6162853" y="-432962"/>
            <a:ext cx="13569282" cy="5766930"/>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933" name="Google Shape;933;p65"/>
          <p:cNvSpPr txBox="1"/>
          <p:nvPr/>
        </p:nvSpPr>
        <p:spPr>
          <a:xfrm>
            <a:off x="663405" y="481600"/>
            <a:ext cx="4331400" cy="4695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929292"/>
              </a:buClr>
              <a:buSzPts val="2300"/>
              <a:buFont typeface="Helvetica Neue"/>
              <a:buNone/>
            </a:pPr>
            <a:r>
              <a:rPr b="1" lang="en" sz="2800">
                <a:solidFill>
                  <a:srgbClr val="1A242E"/>
                </a:solidFill>
                <a:latin typeface="Helvetica Neue"/>
                <a:ea typeface="Helvetica Neue"/>
                <a:cs typeface="Helvetica Neue"/>
                <a:sym typeface="Helvetica Neue"/>
              </a:rPr>
              <a:t>六都</a:t>
            </a:r>
            <a:r>
              <a:rPr b="1" lang="en" sz="2800">
                <a:solidFill>
                  <a:srgbClr val="1A242E"/>
                </a:solidFill>
                <a:latin typeface="Helvetica Neue"/>
                <a:ea typeface="Helvetica Neue"/>
                <a:cs typeface="Helvetica Neue"/>
                <a:sym typeface="Helvetica Neue"/>
              </a:rPr>
              <a:t>科技執法地點設置數量</a:t>
            </a:r>
            <a:endParaRPr b="1" sz="2800">
              <a:solidFill>
                <a:srgbClr val="1A242E"/>
              </a:solidFill>
              <a:latin typeface="Helvetica Neue"/>
              <a:ea typeface="Helvetica Neue"/>
              <a:cs typeface="Helvetica Neue"/>
              <a:sym typeface="Helvetica Neue"/>
            </a:endParaRPr>
          </a:p>
        </p:txBody>
      </p:sp>
      <p:sp>
        <p:nvSpPr>
          <p:cNvPr id="934" name="Google Shape;934;p65"/>
          <p:cNvSpPr txBox="1"/>
          <p:nvPr>
            <p:ph idx="1" type="body"/>
          </p:nvPr>
        </p:nvSpPr>
        <p:spPr>
          <a:xfrm>
            <a:off x="663400" y="966450"/>
            <a:ext cx="6454800" cy="350400"/>
          </a:xfrm>
          <a:prstGeom prst="rect">
            <a:avLst/>
          </a:prstGeom>
          <a:noFill/>
          <a:ln>
            <a:noFill/>
          </a:ln>
        </p:spPr>
        <p:txBody>
          <a:bodyPr anchorCtr="0" anchor="t" bIns="17150" lIns="17150" spcFirstLastPara="1" rIns="17150" wrap="square" tIns="17150">
            <a:noAutofit/>
          </a:bodyPr>
          <a:lstStyle/>
          <a:p>
            <a:pPr indent="0" lvl="0" marL="0" rtl="0" algn="l">
              <a:lnSpc>
                <a:spcPct val="115000"/>
              </a:lnSpc>
              <a:spcBef>
                <a:spcPts val="0"/>
              </a:spcBef>
              <a:spcAft>
                <a:spcPts val="0"/>
              </a:spcAft>
              <a:buNone/>
            </a:pPr>
            <a:r>
              <a:rPr b="0" lang="en"/>
              <a:t>新北最多，臺南最少</a:t>
            </a:r>
            <a:endParaRPr b="0"/>
          </a:p>
        </p:txBody>
      </p:sp>
      <p:sp>
        <p:nvSpPr>
          <p:cNvPr id="935" name="Google Shape;935;p65"/>
          <p:cNvSpPr txBox="1"/>
          <p:nvPr>
            <p:ph type="title"/>
          </p:nvPr>
        </p:nvSpPr>
        <p:spPr>
          <a:xfrm>
            <a:off x="5595399" y="404000"/>
            <a:ext cx="3156000" cy="537600"/>
          </a:xfrm>
          <a:prstGeom prst="rect">
            <a:avLst/>
          </a:prstGeom>
          <a:noFill/>
          <a:ln>
            <a:noFill/>
          </a:ln>
        </p:spPr>
        <p:txBody>
          <a:bodyPr anchorCtr="0" anchor="ctr" bIns="19050" lIns="19050" spcFirstLastPara="1" rIns="19050" wrap="square" tIns="19050">
            <a:normAutofit/>
          </a:bodyPr>
          <a:lstStyle/>
          <a:p>
            <a:pPr indent="0" lvl="0" marL="0" rtl="0" algn="r">
              <a:lnSpc>
                <a:spcPct val="80000"/>
              </a:lnSpc>
              <a:spcBef>
                <a:spcPts val="0"/>
              </a:spcBef>
              <a:spcAft>
                <a:spcPts val="0"/>
              </a:spcAft>
              <a:buClr>
                <a:srgbClr val="D5D5D5"/>
              </a:buClr>
              <a:buSzPts val="2800"/>
              <a:buFont typeface="Helvetica Neue"/>
              <a:buNone/>
            </a:pPr>
            <a:r>
              <a:rPr lang="en" sz="2400">
                <a:solidFill>
                  <a:srgbClr val="D5D5D5"/>
                </a:solidFill>
              </a:rPr>
              <a:t>數據分析</a:t>
            </a:r>
            <a:endParaRPr sz="2400">
              <a:solidFill>
                <a:srgbClr val="D5D5D5"/>
              </a:solidFill>
            </a:endParaRPr>
          </a:p>
        </p:txBody>
      </p:sp>
      <p:graphicFrame>
        <p:nvGraphicFramePr>
          <p:cNvPr id="936" name="Google Shape;936;p65"/>
          <p:cNvGraphicFramePr/>
          <p:nvPr/>
        </p:nvGraphicFramePr>
        <p:xfrm>
          <a:off x="663400" y="1307765"/>
          <a:ext cx="3000000" cy="3000000"/>
        </p:xfrm>
        <a:graphic>
          <a:graphicData uri="http://schemas.openxmlformats.org/drawingml/2006/table">
            <a:tbl>
              <a:tblPr>
                <a:noFill/>
                <a:tableStyleId>{C3F4F5AA-CCD9-4CF4-9B33-C30AF3E4D0AB}</a:tableStyleId>
              </a:tblPr>
              <a:tblGrid>
                <a:gridCol w="797275"/>
                <a:gridCol w="857675"/>
                <a:gridCol w="698750"/>
                <a:gridCol w="582050"/>
                <a:gridCol w="819800"/>
                <a:gridCol w="519600"/>
                <a:gridCol w="553900"/>
                <a:gridCol w="580350"/>
              </a:tblGrid>
              <a:tr h="685775">
                <a:tc>
                  <a:txBody>
                    <a:bodyPr/>
                    <a:lstStyle/>
                    <a:p>
                      <a:pPr indent="0" lvl="0" marL="0" rtl="0" algn="ctr">
                        <a:lnSpc>
                          <a:spcPct val="100000"/>
                        </a:lnSpc>
                        <a:spcBef>
                          <a:spcPts val="0"/>
                        </a:spcBef>
                        <a:spcAft>
                          <a:spcPts val="0"/>
                        </a:spcAft>
                        <a:buNone/>
                      </a:pPr>
                      <a:r>
                        <a:rPr b="1" lang="en" sz="1100"/>
                        <a:t>科技執法偵測種類</a:t>
                      </a:r>
                      <a:endParaRPr b="1" sz="1100"/>
                    </a:p>
                  </a:txBody>
                  <a:tcPr marT="91425" marB="91425" marR="91425" marL="91425" anchor="ctr">
                    <a:solidFill>
                      <a:srgbClr val="76A5AF"/>
                    </a:solidFill>
                  </a:tcPr>
                </a:tc>
                <a:tc>
                  <a:txBody>
                    <a:bodyPr/>
                    <a:lstStyle/>
                    <a:p>
                      <a:pPr indent="0" lvl="0" marL="0" rtl="0" algn="ctr">
                        <a:lnSpc>
                          <a:spcPct val="100000"/>
                        </a:lnSpc>
                        <a:spcBef>
                          <a:spcPts val="0"/>
                        </a:spcBef>
                        <a:spcAft>
                          <a:spcPts val="0"/>
                        </a:spcAft>
                        <a:buNone/>
                      </a:pPr>
                      <a:r>
                        <a:rPr b="1" lang="en" sz="1100"/>
                        <a:t>固定式</a:t>
                      </a:r>
                      <a:endParaRPr b="1" sz="1100"/>
                    </a:p>
                    <a:p>
                      <a:pPr indent="0" lvl="0" marL="0" rtl="0" algn="ctr">
                        <a:lnSpc>
                          <a:spcPct val="100000"/>
                        </a:lnSpc>
                        <a:spcBef>
                          <a:spcPts val="0"/>
                        </a:spcBef>
                        <a:spcAft>
                          <a:spcPts val="0"/>
                        </a:spcAft>
                        <a:buNone/>
                      </a:pPr>
                      <a:r>
                        <a:rPr b="1" lang="en" sz="1100"/>
                        <a:t>違規照相</a:t>
                      </a:r>
                      <a:endParaRPr b="1" sz="1100"/>
                    </a:p>
                  </a:txBody>
                  <a:tcPr marT="91425" marB="91425" marR="91425" marL="91425" anchor="ctr">
                    <a:solidFill>
                      <a:srgbClr val="76A5AF"/>
                    </a:solidFill>
                  </a:tcPr>
                </a:tc>
                <a:tc>
                  <a:txBody>
                    <a:bodyPr/>
                    <a:lstStyle/>
                    <a:p>
                      <a:pPr indent="0" lvl="0" marL="0" rtl="0" algn="ctr">
                        <a:lnSpc>
                          <a:spcPct val="100000"/>
                        </a:lnSpc>
                        <a:spcBef>
                          <a:spcPts val="0"/>
                        </a:spcBef>
                        <a:spcAft>
                          <a:spcPts val="0"/>
                        </a:spcAft>
                        <a:buNone/>
                      </a:pPr>
                      <a:r>
                        <a:rPr b="1" lang="en" sz="1100"/>
                        <a:t>未依標線</a:t>
                      </a:r>
                      <a:r>
                        <a:rPr b="1" lang="en" sz="1100"/>
                        <a:t>行駛</a:t>
                      </a:r>
                      <a:endParaRPr b="1" sz="1100"/>
                    </a:p>
                  </a:txBody>
                  <a:tcPr marT="91425" marB="91425" marR="91425" marL="91425" anchor="ctr">
                    <a:solidFill>
                      <a:srgbClr val="76A5AF"/>
                    </a:solidFill>
                  </a:tcPr>
                </a:tc>
                <a:tc>
                  <a:txBody>
                    <a:bodyPr/>
                    <a:lstStyle/>
                    <a:p>
                      <a:pPr indent="0" lvl="0" marL="0" rtl="0" algn="ctr">
                        <a:lnSpc>
                          <a:spcPct val="100000"/>
                        </a:lnSpc>
                        <a:spcBef>
                          <a:spcPts val="0"/>
                        </a:spcBef>
                        <a:spcAft>
                          <a:spcPts val="0"/>
                        </a:spcAft>
                        <a:buNone/>
                      </a:pPr>
                      <a:r>
                        <a:rPr b="1" lang="en" sz="1100"/>
                        <a:t>區間</a:t>
                      </a:r>
                      <a:r>
                        <a:rPr b="1" lang="en" sz="1100"/>
                        <a:t>測速</a:t>
                      </a:r>
                      <a:endParaRPr b="1" sz="1100"/>
                    </a:p>
                  </a:txBody>
                  <a:tcPr marT="91425" marB="91425" marR="91425" marL="91425" anchor="ctr">
                    <a:solidFill>
                      <a:srgbClr val="76A5AF"/>
                    </a:solidFill>
                  </a:tcPr>
                </a:tc>
                <a:tc>
                  <a:txBody>
                    <a:bodyPr/>
                    <a:lstStyle/>
                    <a:p>
                      <a:pPr indent="0" lvl="0" marL="0" rtl="0" algn="ctr">
                        <a:lnSpc>
                          <a:spcPct val="100000"/>
                        </a:lnSpc>
                        <a:spcBef>
                          <a:spcPts val="0"/>
                        </a:spcBef>
                        <a:spcAft>
                          <a:spcPts val="0"/>
                        </a:spcAft>
                        <a:buNone/>
                      </a:pPr>
                      <a:r>
                        <a:rPr b="1" lang="en" sz="1100"/>
                        <a:t>移動式</a:t>
                      </a:r>
                      <a:endParaRPr b="1" sz="1100"/>
                    </a:p>
                    <a:p>
                      <a:pPr indent="0" lvl="0" marL="0" rtl="0" algn="ctr">
                        <a:lnSpc>
                          <a:spcPct val="100000"/>
                        </a:lnSpc>
                        <a:spcBef>
                          <a:spcPts val="0"/>
                        </a:spcBef>
                        <a:spcAft>
                          <a:spcPts val="0"/>
                        </a:spcAft>
                        <a:buNone/>
                      </a:pPr>
                      <a:r>
                        <a:rPr b="1" lang="en" sz="1100"/>
                        <a:t>測速</a:t>
                      </a:r>
                      <a:r>
                        <a:rPr b="1" lang="en" sz="1100"/>
                        <a:t>照相</a:t>
                      </a:r>
                      <a:endParaRPr b="1" sz="1100"/>
                    </a:p>
                  </a:txBody>
                  <a:tcPr marT="91425" marB="91425" marR="91425" marL="91425" anchor="ctr">
                    <a:solidFill>
                      <a:srgbClr val="76A5AF"/>
                    </a:solidFill>
                  </a:tcPr>
                </a:tc>
                <a:tc>
                  <a:txBody>
                    <a:bodyPr/>
                    <a:lstStyle/>
                    <a:p>
                      <a:pPr indent="0" lvl="0" marL="0" rtl="0" algn="ctr">
                        <a:lnSpc>
                          <a:spcPct val="100000"/>
                        </a:lnSpc>
                        <a:spcBef>
                          <a:spcPts val="0"/>
                        </a:spcBef>
                        <a:spcAft>
                          <a:spcPts val="0"/>
                        </a:spcAft>
                        <a:buNone/>
                      </a:pPr>
                      <a:r>
                        <a:rPr b="1" lang="en" sz="1100"/>
                        <a:t>路口違規</a:t>
                      </a:r>
                      <a:endParaRPr b="1" sz="1100"/>
                    </a:p>
                  </a:txBody>
                  <a:tcPr marT="91425" marB="91425" marR="91425" marL="91425" anchor="ctr">
                    <a:solidFill>
                      <a:srgbClr val="76A5AF"/>
                    </a:solidFill>
                  </a:tcPr>
                </a:tc>
                <a:tc>
                  <a:txBody>
                    <a:bodyPr/>
                    <a:lstStyle/>
                    <a:p>
                      <a:pPr indent="0" lvl="0" marL="0" rtl="0" algn="ctr">
                        <a:lnSpc>
                          <a:spcPct val="100000"/>
                        </a:lnSpc>
                        <a:spcBef>
                          <a:spcPts val="0"/>
                        </a:spcBef>
                        <a:spcAft>
                          <a:spcPts val="0"/>
                        </a:spcAft>
                        <a:buNone/>
                      </a:pPr>
                      <a:r>
                        <a:rPr b="1" lang="en" sz="1100"/>
                        <a:t>違規停車</a:t>
                      </a:r>
                      <a:endParaRPr b="1" sz="1100"/>
                    </a:p>
                  </a:txBody>
                  <a:tcPr marT="91425" marB="91425" marR="91425" marL="91425" anchor="ctr">
                    <a:solidFill>
                      <a:srgbClr val="76A5AF"/>
                    </a:solidFill>
                  </a:tcPr>
                </a:tc>
                <a:tc>
                  <a:txBody>
                    <a:bodyPr/>
                    <a:lstStyle/>
                    <a:p>
                      <a:pPr indent="0" lvl="0" marL="0" rtl="0" algn="ctr">
                        <a:lnSpc>
                          <a:spcPct val="100000"/>
                        </a:lnSpc>
                        <a:spcBef>
                          <a:spcPts val="0"/>
                        </a:spcBef>
                        <a:spcAft>
                          <a:spcPts val="0"/>
                        </a:spcAft>
                        <a:buNone/>
                      </a:pPr>
                      <a:r>
                        <a:rPr b="1" lang="en" sz="1100"/>
                        <a:t>總計</a:t>
                      </a:r>
                      <a:endParaRPr b="1" sz="1100"/>
                    </a:p>
                  </a:txBody>
                  <a:tcPr marT="91425" marB="91425" marR="91425" marL="91425" anchor="ctr">
                    <a:solidFill>
                      <a:srgbClr val="76A5AF"/>
                    </a:solidFill>
                  </a:tcPr>
                </a:tc>
              </a:tr>
              <a:tr h="365725">
                <a:tc>
                  <a:txBody>
                    <a:bodyPr/>
                    <a:lstStyle/>
                    <a:p>
                      <a:pPr indent="0" lvl="0" marL="0" rtl="0" algn="ctr">
                        <a:lnSpc>
                          <a:spcPct val="100000"/>
                        </a:lnSpc>
                        <a:spcBef>
                          <a:spcPts val="0"/>
                        </a:spcBef>
                        <a:spcAft>
                          <a:spcPts val="0"/>
                        </a:spcAft>
                        <a:buNone/>
                      </a:pPr>
                      <a:r>
                        <a:rPr b="1" lang="en" sz="1200"/>
                        <a:t>臺北市</a:t>
                      </a:r>
                      <a:endParaRPr b="1" sz="1200"/>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148</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2</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545</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21</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9</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b="1" lang="en" sz="1100"/>
                        <a:t>725</a:t>
                      </a:r>
                      <a:endParaRPr b="1" sz="1100"/>
                    </a:p>
                  </a:txBody>
                  <a:tcPr marT="91425" marB="91425" marR="91425" marL="91425">
                    <a:solidFill>
                      <a:schemeClr val="lt1"/>
                    </a:solidFill>
                  </a:tcPr>
                </a:tc>
              </a:tr>
              <a:tr h="365725">
                <a:tc>
                  <a:txBody>
                    <a:bodyPr/>
                    <a:lstStyle/>
                    <a:p>
                      <a:pPr indent="0" lvl="0" marL="0" rtl="0" algn="ctr">
                        <a:lnSpc>
                          <a:spcPct val="100000"/>
                        </a:lnSpc>
                        <a:spcBef>
                          <a:spcPts val="0"/>
                        </a:spcBef>
                        <a:spcAft>
                          <a:spcPts val="0"/>
                        </a:spcAft>
                        <a:buNone/>
                      </a:pPr>
                      <a:r>
                        <a:rPr b="1" lang="en" sz="1200"/>
                        <a:t>新北市</a:t>
                      </a:r>
                      <a:endParaRPr b="1" sz="1200"/>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267</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11</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15</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569</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25</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72</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b="1" lang="en" sz="1100"/>
                        <a:t>959</a:t>
                      </a:r>
                      <a:endParaRPr b="1" sz="1100"/>
                    </a:p>
                  </a:txBody>
                  <a:tcPr marT="91425" marB="91425" marR="91425" marL="91425">
                    <a:solidFill>
                      <a:schemeClr val="lt1"/>
                    </a:solidFill>
                  </a:tcPr>
                </a:tc>
              </a:tr>
              <a:tr h="365725">
                <a:tc>
                  <a:txBody>
                    <a:bodyPr/>
                    <a:lstStyle/>
                    <a:p>
                      <a:pPr indent="0" lvl="0" marL="0" rtl="0" algn="ctr">
                        <a:lnSpc>
                          <a:spcPct val="100000"/>
                        </a:lnSpc>
                        <a:spcBef>
                          <a:spcPts val="0"/>
                        </a:spcBef>
                        <a:spcAft>
                          <a:spcPts val="0"/>
                        </a:spcAft>
                        <a:buNone/>
                      </a:pPr>
                      <a:r>
                        <a:rPr b="1" lang="en" sz="1200"/>
                        <a:t>桃園市</a:t>
                      </a:r>
                      <a:endParaRPr b="1" sz="1200"/>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122</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16</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149</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174</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b="1" lang="en" sz="1100"/>
                        <a:t>461</a:t>
                      </a:r>
                      <a:endParaRPr b="1" sz="1100"/>
                    </a:p>
                  </a:txBody>
                  <a:tcPr marT="91425" marB="91425" marR="91425" marL="91425">
                    <a:solidFill>
                      <a:schemeClr val="lt1"/>
                    </a:solidFill>
                  </a:tcPr>
                </a:tc>
              </a:tr>
              <a:tr h="365725">
                <a:tc>
                  <a:txBody>
                    <a:bodyPr/>
                    <a:lstStyle/>
                    <a:p>
                      <a:pPr indent="0" lvl="0" marL="0" rtl="0" algn="ctr">
                        <a:lnSpc>
                          <a:spcPct val="100000"/>
                        </a:lnSpc>
                        <a:spcBef>
                          <a:spcPts val="0"/>
                        </a:spcBef>
                        <a:spcAft>
                          <a:spcPts val="0"/>
                        </a:spcAft>
                        <a:buNone/>
                      </a:pPr>
                      <a:r>
                        <a:rPr b="1" lang="en" sz="1200"/>
                        <a:t>臺中市</a:t>
                      </a:r>
                      <a:endParaRPr b="1" sz="1200"/>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623</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6</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3</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21</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5</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b="1" lang="en" sz="1100"/>
                        <a:t>658</a:t>
                      </a:r>
                      <a:endParaRPr b="1" sz="1100"/>
                    </a:p>
                  </a:txBody>
                  <a:tcPr marT="91425" marB="91425" marR="91425" marL="91425">
                    <a:solidFill>
                      <a:schemeClr val="lt1"/>
                    </a:solidFill>
                  </a:tcPr>
                </a:tc>
              </a:tr>
              <a:tr h="365725">
                <a:tc>
                  <a:txBody>
                    <a:bodyPr/>
                    <a:lstStyle/>
                    <a:p>
                      <a:pPr indent="0" lvl="0" marL="0" rtl="0" algn="ctr">
                        <a:lnSpc>
                          <a:spcPct val="100000"/>
                        </a:lnSpc>
                        <a:spcBef>
                          <a:spcPts val="0"/>
                        </a:spcBef>
                        <a:spcAft>
                          <a:spcPts val="0"/>
                        </a:spcAft>
                        <a:buNone/>
                      </a:pPr>
                      <a:r>
                        <a:rPr b="1" lang="en" sz="1200"/>
                        <a:t>臺南市</a:t>
                      </a:r>
                      <a:endParaRPr b="1" sz="1200"/>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105</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2</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24</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4</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b="1" lang="en" sz="1100"/>
                        <a:t>135</a:t>
                      </a:r>
                      <a:endParaRPr b="1" sz="1100"/>
                    </a:p>
                  </a:txBody>
                  <a:tcPr marT="91425" marB="91425" marR="91425" marL="91425">
                    <a:solidFill>
                      <a:schemeClr val="lt1"/>
                    </a:solidFill>
                  </a:tcPr>
                </a:tc>
              </a:tr>
              <a:tr h="365725">
                <a:tc>
                  <a:txBody>
                    <a:bodyPr/>
                    <a:lstStyle/>
                    <a:p>
                      <a:pPr indent="0" lvl="0" marL="0" rtl="0" algn="ctr">
                        <a:lnSpc>
                          <a:spcPct val="100000"/>
                        </a:lnSpc>
                        <a:spcBef>
                          <a:spcPts val="0"/>
                        </a:spcBef>
                        <a:spcAft>
                          <a:spcPts val="0"/>
                        </a:spcAft>
                        <a:buNone/>
                      </a:pPr>
                      <a:r>
                        <a:rPr b="1" lang="en" sz="1200"/>
                        <a:t>高雄市</a:t>
                      </a:r>
                      <a:endParaRPr b="1" sz="1200"/>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260</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4</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6</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94</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43</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2</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b="1" lang="en" sz="1100"/>
                        <a:t>409</a:t>
                      </a:r>
                      <a:endParaRPr b="1" sz="1100"/>
                    </a:p>
                  </a:txBody>
                  <a:tcPr marT="91425" marB="91425" marR="91425" marL="91425">
                    <a:solidFill>
                      <a:schemeClr val="lt1"/>
                    </a:solidFill>
                  </a:tcPr>
                </a:tc>
              </a:tr>
              <a:tr h="365725">
                <a:tc>
                  <a:txBody>
                    <a:bodyPr/>
                    <a:lstStyle/>
                    <a:p>
                      <a:pPr indent="0" lvl="0" marL="0" rtl="0" algn="ctr">
                        <a:lnSpc>
                          <a:spcPct val="100000"/>
                        </a:lnSpc>
                        <a:spcBef>
                          <a:spcPts val="0"/>
                        </a:spcBef>
                        <a:spcAft>
                          <a:spcPts val="0"/>
                        </a:spcAft>
                        <a:buNone/>
                      </a:pPr>
                      <a:r>
                        <a:rPr b="1" lang="en" sz="1200"/>
                        <a:t>總計</a:t>
                      </a:r>
                      <a:endParaRPr b="1" sz="1200"/>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1525</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23</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42</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1357</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308</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lang="en" sz="1100">
                          <a:solidFill>
                            <a:schemeClr val="dk2"/>
                          </a:solidFill>
                        </a:rPr>
                        <a:t>92</a:t>
                      </a:r>
                      <a:endParaRPr sz="1100">
                        <a:solidFill>
                          <a:schemeClr val="dk2"/>
                        </a:solidFill>
                      </a:endParaRPr>
                    </a:p>
                  </a:txBody>
                  <a:tcPr marT="91425" marB="91425" marR="91425" marL="91425">
                    <a:solidFill>
                      <a:schemeClr val="lt1"/>
                    </a:solidFill>
                  </a:tcPr>
                </a:tc>
                <a:tc>
                  <a:txBody>
                    <a:bodyPr/>
                    <a:lstStyle/>
                    <a:p>
                      <a:pPr indent="0" lvl="0" marL="0" rtl="0" algn="ctr">
                        <a:lnSpc>
                          <a:spcPct val="100000"/>
                        </a:lnSpc>
                        <a:spcBef>
                          <a:spcPts val="0"/>
                        </a:spcBef>
                        <a:spcAft>
                          <a:spcPts val="0"/>
                        </a:spcAft>
                        <a:buNone/>
                      </a:pPr>
                      <a:r>
                        <a:rPr b="1" lang="en" sz="1100"/>
                        <a:t>3347</a:t>
                      </a:r>
                      <a:endParaRPr b="1" sz="1100"/>
                    </a:p>
                  </a:txBody>
                  <a:tcPr marT="91425" marB="91425" marR="91425" marL="91425">
                    <a:solidFill>
                      <a:schemeClr val="lt1"/>
                    </a:solidFill>
                  </a:tcPr>
                </a:tc>
              </a:tr>
            </a:tbl>
          </a:graphicData>
        </a:graphic>
      </p:graphicFrame>
      <p:sp>
        <p:nvSpPr>
          <p:cNvPr id="937" name="Google Shape;937;p65"/>
          <p:cNvSpPr txBox="1"/>
          <p:nvPr/>
        </p:nvSpPr>
        <p:spPr>
          <a:xfrm>
            <a:off x="663400" y="4529650"/>
            <a:ext cx="408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414141"/>
                </a:solidFill>
                <a:latin typeface="Helvetica Neue"/>
                <a:ea typeface="Helvetica Neue"/>
                <a:cs typeface="Helvetica Neue"/>
                <a:sym typeface="Helvetica Neue"/>
              </a:rPr>
              <a:t>資料來源：六都警察大隊2023年5月前最新公告版本</a:t>
            </a:r>
            <a:endParaRPr b="1" sz="1100">
              <a:solidFill>
                <a:srgbClr val="414141"/>
              </a:solidFill>
              <a:latin typeface="Helvetica Neue"/>
              <a:ea typeface="Helvetica Neue"/>
              <a:cs typeface="Helvetica Neue"/>
              <a:sym typeface="Helvetica Neue"/>
            </a:endParaRPr>
          </a:p>
        </p:txBody>
      </p:sp>
      <p:sp>
        <p:nvSpPr>
          <p:cNvPr id="938" name="Google Shape;938;p65"/>
          <p:cNvSpPr/>
          <p:nvPr/>
        </p:nvSpPr>
        <p:spPr>
          <a:xfrm>
            <a:off x="5492450" y="2339875"/>
            <a:ext cx="580500" cy="430200"/>
          </a:xfrm>
          <a:prstGeom prst="frame">
            <a:avLst>
              <a:gd fmla="val 12500" name="adj1"/>
            </a:avLst>
          </a:prstGeom>
          <a:solidFill>
            <a:srgbClr val="E69138"/>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5"/>
          <p:cNvSpPr/>
          <p:nvPr/>
        </p:nvSpPr>
        <p:spPr>
          <a:xfrm>
            <a:off x="5492450" y="3425600"/>
            <a:ext cx="580500" cy="396600"/>
          </a:xfrm>
          <a:prstGeom prst="frame">
            <a:avLst>
              <a:gd fmla="val 12500" name="adj1"/>
            </a:avLst>
          </a:prstGeom>
          <a:solidFill>
            <a:srgbClr val="E69138"/>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0" name="Google Shape;940;p65"/>
          <p:cNvPicPr preferRelativeResize="0"/>
          <p:nvPr/>
        </p:nvPicPr>
        <p:blipFill>
          <a:blip r:embed="rId4">
            <a:alphaModFix/>
          </a:blip>
          <a:stretch>
            <a:fillRect/>
          </a:stretch>
        </p:blipFill>
        <p:spPr>
          <a:xfrm>
            <a:off x="-18288" y="4910328"/>
            <a:ext cx="9144003" cy="299145"/>
          </a:xfrm>
          <a:prstGeom prst="rect">
            <a:avLst/>
          </a:prstGeom>
          <a:noFill/>
          <a:ln>
            <a:noFill/>
          </a:ln>
        </p:spPr>
      </p:pic>
      <p:grpSp>
        <p:nvGrpSpPr>
          <p:cNvPr id="941" name="Google Shape;941;p65"/>
          <p:cNvGrpSpPr/>
          <p:nvPr/>
        </p:nvGrpSpPr>
        <p:grpSpPr>
          <a:xfrm>
            <a:off x="7132352" y="481590"/>
            <a:ext cx="2011644" cy="2011644"/>
            <a:chOff x="5871250" y="481600"/>
            <a:chExt cx="1728216" cy="1728216"/>
          </a:xfrm>
        </p:grpSpPr>
        <p:pic>
          <p:nvPicPr>
            <p:cNvPr id="942" name="Google Shape;942;p65"/>
            <p:cNvPicPr preferRelativeResize="0"/>
            <p:nvPr/>
          </p:nvPicPr>
          <p:blipFill>
            <a:blip r:embed="rId5">
              <a:alphaModFix/>
            </a:blip>
            <a:stretch>
              <a:fillRect/>
            </a:stretch>
          </p:blipFill>
          <p:spPr>
            <a:xfrm>
              <a:off x="5871250" y="481600"/>
              <a:ext cx="1728216" cy="1728216"/>
            </a:xfrm>
            <a:prstGeom prst="rect">
              <a:avLst/>
            </a:prstGeom>
            <a:noFill/>
            <a:ln>
              <a:noFill/>
            </a:ln>
          </p:spPr>
        </p:pic>
        <p:sp>
          <p:nvSpPr>
            <p:cNvPr id="943" name="Google Shape;943;p65"/>
            <p:cNvSpPr txBox="1"/>
            <p:nvPr/>
          </p:nvSpPr>
          <p:spPr>
            <a:xfrm>
              <a:off x="6343272" y="14997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紀佩萱</a:t>
              </a:r>
              <a:endParaRPr b="1" sz="1200">
                <a:solidFill>
                  <a:schemeClr val="lt1"/>
                </a:solidFill>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7" name="Shape 947"/>
        <p:cNvGrpSpPr/>
        <p:nvPr/>
      </p:nvGrpSpPr>
      <p:grpSpPr>
        <a:xfrm>
          <a:off x="0" y="0"/>
          <a:ext cx="0" cy="0"/>
          <a:chOff x="0" y="0"/>
          <a:chExt cx="0" cy="0"/>
        </a:xfrm>
      </p:grpSpPr>
      <p:pic>
        <p:nvPicPr>
          <p:cNvPr descr="photo-1684215031346-487c55714771.jpeg" id="948" name="Google Shape;948;p66"/>
          <p:cNvPicPr preferRelativeResize="0"/>
          <p:nvPr/>
        </p:nvPicPr>
        <p:blipFill rotWithShape="1">
          <a:blip r:embed="rId3">
            <a:alphaModFix/>
          </a:blip>
          <a:srcRect b="0" l="0" r="0" t="0"/>
          <a:stretch/>
        </p:blipFill>
        <p:spPr>
          <a:xfrm>
            <a:off x="5375849" y="-318700"/>
            <a:ext cx="4152599" cy="5538401"/>
          </a:xfrm>
          <a:prstGeom prst="rect">
            <a:avLst/>
          </a:prstGeom>
          <a:noFill/>
          <a:ln>
            <a:noFill/>
          </a:ln>
        </p:spPr>
      </p:pic>
      <p:sp>
        <p:nvSpPr>
          <p:cNvPr id="949" name="Google Shape;949;p66"/>
          <p:cNvSpPr/>
          <p:nvPr/>
        </p:nvSpPr>
        <p:spPr>
          <a:xfrm flipH="1" rot="10800000">
            <a:off x="-6162853" y="-432962"/>
            <a:ext cx="13569282" cy="5766930"/>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950" name="Google Shape;950;p66"/>
          <p:cNvSpPr txBox="1"/>
          <p:nvPr/>
        </p:nvSpPr>
        <p:spPr>
          <a:xfrm>
            <a:off x="663407" y="481600"/>
            <a:ext cx="5283000" cy="4695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929292"/>
              </a:buClr>
              <a:buSzPts val="2300"/>
              <a:buFont typeface="Helvetica Neue"/>
              <a:buNone/>
            </a:pPr>
            <a:r>
              <a:rPr b="1" lang="en" sz="2800">
                <a:solidFill>
                  <a:srgbClr val="1A242E"/>
                </a:solidFill>
                <a:latin typeface="Helvetica Neue"/>
                <a:ea typeface="Helvetica Neue"/>
                <a:cs typeface="Helvetica Neue"/>
                <a:sym typeface="Helvetica Neue"/>
              </a:rPr>
              <a:t>科技執法擴大取締前後比較</a:t>
            </a:r>
            <a:endParaRPr b="1" sz="2800">
              <a:solidFill>
                <a:srgbClr val="1A242E"/>
              </a:solidFill>
            </a:endParaRPr>
          </a:p>
        </p:txBody>
      </p:sp>
      <p:sp>
        <p:nvSpPr>
          <p:cNvPr id="951" name="Google Shape;951;p66"/>
          <p:cNvSpPr txBox="1"/>
          <p:nvPr>
            <p:ph idx="1" type="body"/>
          </p:nvPr>
        </p:nvSpPr>
        <p:spPr>
          <a:xfrm>
            <a:off x="663397" y="966454"/>
            <a:ext cx="4975500" cy="350400"/>
          </a:xfrm>
          <a:prstGeom prst="rect">
            <a:avLst/>
          </a:prstGeom>
          <a:noFill/>
          <a:ln>
            <a:noFill/>
          </a:ln>
        </p:spPr>
        <p:txBody>
          <a:bodyPr anchorCtr="0" anchor="t" bIns="17150" lIns="17150" spcFirstLastPara="1" rIns="17150" wrap="square" tIns="17150">
            <a:normAutofit/>
          </a:bodyPr>
          <a:lstStyle/>
          <a:p>
            <a:pPr indent="0" lvl="0" marL="0" rtl="0" algn="l">
              <a:lnSpc>
                <a:spcPct val="100000"/>
              </a:lnSpc>
              <a:spcBef>
                <a:spcPts val="0"/>
              </a:spcBef>
              <a:spcAft>
                <a:spcPts val="0"/>
              </a:spcAft>
              <a:buClr>
                <a:srgbClr val="000000"/>
              </a:buClr>
              <a:buSzPts val="1800"/>
              <a:buFont typeface="Helvetica Neue"/>
              <a:buNone/>
            </a:pPr>
            <a:r>
              <a:rPr b="0" lang="en"/>
              <a:t>基準日：2022/12/01交通新制上線</a:t>
            </a:r>
            <a:endParaRPr b="0"/>
          </a:p>
        </p:txBody>
      </p:sp>
      <p:sp>
        <p:nvSpPr>
          <p:cNvPr id="952" name="Google Shape;952;p66"/>
          <p:cNvSpPr txBox="1"/>
          <p:nvPr>
            <p:ph type="title"/>
          </p:nvPr>
        </p:nvSpPr>
        <p:spPr>
          <a:xfrm>
            <a:off x="5595399" y="404000"/>
            <a:ext cx="3156000" cy="537600"/>
          </a:xfrm>
          <a:prstGeom prst="rect">
            <a:avLst/>
          </a:prstGeom>
          <a:noFill/>
          <a:ln>
            <a:noFill/>
          </a:ln>
        </p:spPr>
        <p:txBody>
          <a:bodyPr anchorCtr="0" anchor="ctr" bIns="19050" lIns="19050" spcFirstLastPara="1" rIns="19050" wrap="square" tIns="19050">
            <a:normAutofit/>
          </a:bodyPr>
          <a:lstStyle/>
          <a:p>
            <a:pPr indent="0" lvl="0" marL="0" rtl="0" algn="r">
              <a:lnSpc>
                <a:spcPct val="80000"/>
              </a:lnSpc>
              <a:spcBef>
                <a:spcPts val="0"/>
              </a:spcBef>
              <a:spcAft>
                <a:spcPts val="0"/>
              </a:spcAft>
              <a:buClr>
                <a:srgbClr val="D5D5D5"/>
              </a:buClr>
              <a:buSzPts val="2800"/>
              <a:buFont typeface="Helvetica Neue"/>
              <a:buNone/>
            </a:pPr>
            <a:r>
              <a:rPr lang="en" sz="2400">
                <a:solidFill>
                  <a:srgbClr val="D5D5D5"/>
                </a:solidFill>
              </a:rPr>
              <a:t>數據分析</a:t>
            </a:r>
            <a:endParaRPr sz="2400">
              <a:solidFill>
                <a:srgbClr val="D5D5D5"/>
              </a:solidFill>
            </a:endParaRPr>
          </a:p>
        </p:txBody>
      </p:sp>
      <p:grpSp>
        <p:nvGrpSpPr>
          <p:cNvPr id="953" name="Google Shape;953;p66"/>
          <p:cNvGrpSpPr/>
          <p:nvPr/>
        </p:nvGrpSpPr>
        <p:grpSpPr>
          <a:xfrm>
            <a:off x="867401" y="1293516"/>
            <a:ext cx="3897254" cy="2334581"/>
            <a:chOff x="867375" y="1140900"/>
            <a:chExt cx="4279874" cy="2469150"/>
          </a:xfrm>
        </p:grpSpPr>
        <p:pic>
          <p:nvPicPr>
            <p:cNvPr id="954" name="Google Shape;954;p66"/>
            <p:cNvPicPr preferRelativeResize="0"/>
            <p:nvPr/>
          </p:nvPicPr>
          <p:blipFill rotWithShape="1">
            <a:blip r:embed="rId4">
              <a:alphaModFix/>
            </a:blip>
            <a:srcRect b="40652" l="0" r="0" t="0"/>
            <a:stretch/>
          </p:blipFill>
          <p:spPr>
            <a:xfrm>
              <a:off x="867375" y="1140900"/>
              <a:ext cx="4279874" cy="2469150"/>
            </a:xfrm>
            <a:prstGeom prst="rect">
              <a:avLst/>
            </a:prstGeom>
            <a:noFill/>
            <a:ln>
              <a:noFill/>
            </a:ln>
          </p:spPr>
        </p:pic>
        <p:sp>
          <p:nvSpPr>
            <p:cNvPr id="955" name="Google Shape;955;p66"/>
            <p:cNvSpPr/>
            <p:nvPr/>
          </p:nvSpPr>
          <p:spPr>
            <a:xfrm>
              <a:off x="1037850" y="2219150"/>
              <a:ext cx="2961000" cy="299100"/>
            </a:xfrm>
            <a:prstGeom prst="frame">
              <a:avLst>
                <a:gd fmla="val 12500" name="adj1"/>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56" name="Google Shape;956;p66"/>
          <p:cNvPicPr preferRelativeResize="0"/>
          <p:nvPr/>
        </p:nvPicPr>
        <p:blipFill>
          <a:blip r:embed="rId5">
            <a:alphaModFix/>
          </a:blip>
          <a:stretch>
            <a:fillRect/>
          </a:stretch>
        </p:blipFill>
        <p:spPr>
          <a:xfrm>
            <a:off x="804251" y="3286724"/>
            <a:ext cx="4693808" cy="1581700"/>
          </a:xfrm>
          <a:prstGeom prst="rect">
            <a:avLst/>
          </a:prstGeom>
          <a:noFill/>
          <a:ln>
            <a:noFill/>
          </a:ln>
          <a:effectLst>
            <a:outerShdw blurRad="57150" rotWithShape="0" algn="bl" dir="5400000" dist="19050">
              <a:srgbClr val="000000">
                <a:alpha val="50000"/>
              </a:srgbClr>
            </a:outerShdw>
          </a:effectLst>
        </p:spPr>
      </p:pic>
      <p:pic>
        <p:nvPicPr>
          <p:cNvPr id="957" name="Google Shape;957;p66"/>
          <p:cNvPicPr preferRelativeResize="0"/>
          <p:nvPr/>
        </p:nvPicPr>
        <p:blipFill>
          <a:blip r:embed="rId6">
            <a:alphaModFix/>
          </a:blip>
          <a:stretch>
            <a:fillRect/>
          </a:stretch>
        </p:blipFill>
        <p:spPr>
          <a:xfrm>
            <a:off x="-18288" y="4910328"/>
            <a:ext cx="9144003" cy="299145"/>
          </a:xfrm>
          <a:prstGeom prst="rect">
            <a:avLst/>
          </a:prstGeom>
          <a:noFill/>
          <a:ln>
            <a:noFill/>
          </a:ln>
        </p:spPr>
      </p:pic>
      <p:grpSp>
        <p:nvGrpSpPr>
          <p:cNvPr id="958" name="Google Shape;958;p66"/>
          <p:cNvGrpSpPr/>
          <p:nvPr/>
        </p:nvGrpSpPr>
        <p:grpSpPr>
          <a:xfrm>
            <a:off x="7132352" y="481590"/>
            <a:ext cx="2011644" cy="2011644"/>
            <a:chOff x="5871250" y="481600"/>
            <a:chExt cx="1728216" cy="1728216"/>
          </a:xfrm>
        </p:grpSpPr>
        <p:pic>
          <p:nvPicPr>
            <p:cNvPr id="959" name="Google Shape;959;p66"/>
            <p:cNvPicPr preferRelativeResize="0"/>
            <p:nvPr/>
          </p:nvPicPr>
          <p:blipFill>
            <a:blip r:embed="rId7">
              <a:alphaModFix/>
            </a:blip>
            <a:stretch>
              <a:fillRect/>
            </a:stretch>
          </p:blipFill>
          <p:spPr>
            <a:xfrm>
              <a:off x="5871250" y="481600"/>
              <a:ext cx="1728216" cy="1728216"/>
            </a:xfrm>
            <a:prstGeom prst="rect">
              <a:avLst/>
            </a:prstGeom>
            <a:noFill/>
            <a:ln>
              <a:noFill/>
            </a:ln>
          </p:spPr>
        </p:pic>
        <p:sp>
          <p:nvSpPr>
            <p:cNvPr id="960" name="Google Shape;960;p66"/>
            <p:cNvSpPr txBox="1"/>
            <p:nvPr/>
          </p:nvSpPr>
          <p:spPr>
            <a:xfrm>
              <a:off x="6343272" y="14997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紀佩萱</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4" name="Shape 964"/>
        <p:cNvGrpSpPr/>
        <p:nvPr/>
      </p:nvGrpSpPr>
      <p:grpSpPr>
        <a:xfrm>
          <a:off x="0" y="0"/>
          <a:ext cx="0" cy="0"/>
          <a:chOff x="0" y="0"/>
          <a:chExt cx="0" cy="0"/>
        </a:xfrm>
      </p:grpSpPr>
      <p:pic>
        <p:nvPicPr>
          <p:cNvPr descr="photo-1684215031346-487c55714771.jpeg" id="965" name="Google Shape;965;p67"/>
          <p:cNvPicPr preferRelativeResize="0"/>
          <p:nvPr/>
        </p:nvPicPr>
        <p:blipFill rotWithShape="1">
          <a:blip r:embed="rId3">
            <a:alphaModFix/>
          </a:blip>
          <a:srcRect b="0" l="0" r="0" t="0"/>
          <a:stretch/>
        </p:blipFill>
        <p:spPr>
          <a:xfrm>
            <a:off x="5375849" y="-318700"/>
            <a:ext cx="4152599" cy="5538401"/>
          </a:xfrm>
          <a:prstGeom prst="rect">
            <a:avLst/>
          </a:prstGeom>
          <a:noFill/>
          <a:ln>
            <a:noFill/>
          </a:ln>
        </p:spPr>
      </p:pic>
      <p:sp>
        <p:nvSpPr>
          <p:cNvPr id="966" name="Google Shape;966;p67"/>
          <p:cNvSpPr/>
          <p:nvPr/>
        </p:nvSpPr>
        <p:spPr>
          <a:xfrm flipH="1" rot="10800000">
            <a:off x="-6162853" y="-432962"/>
            <a:ext cx="13569282" cy="5766930"/>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967" name="Google Shape;967;p67"/>
          <p:cNvSpPr txBox="1"/>
          <p:nvPr/>
        </p:nvSpPr>
        <p:spPr>
          <a:xfrm>
            <a:off x="663406" y="481600"/>
            <a:ext cx="4888500" cy="469500"/>
          </a:xfrm>
          <a:prstGeom prst="rect">
            <a:avLst/>
          </a:prstGeom>
          <a:noFill/>
          <a:ln>
            <a:noFill/>
          </a:ln>
        </p:spPr>
        <p:txBody>
          <a:bodyPr anchorCtr="0" anchor="ctr" bIns="19050" lIns="19050" spcFirstLastPara="1" rIns="19050" wrap="square" tIns="19050">
            <a:spAutoFit/>
          </a:bodyPr>
          <a:lstStyle/>
          <a:p>
            <a:pPr indent="0" lvl="0" marL="0" rtl="0" algn="l">
              <a:spcBef>
                <a:spcPts val="0"/>
              </a:spcBef>
              <a:spcAft>
                <a:spcPts val="0"/>
              </a:spcAft>
              <a:buClr>
                <a:srgbClr val="929292"/>
              </a:buClr>
              <a:buSzPts val="2300"/>
              <a:buFont typeface="Helvetica Neue"/>
              <a:buNone/>
            </a:pPr>
            <a:r>
              <a:rPr b="1" lang="en" sz="2800">
                <a:solidFill>
                  <a:srgbClr val="1A242E"/>
                </a:solidFill>
                <a:latin typeface="Helvetica Neue"/>
                <a:ea typeface="Helvetica Neue"/>
                <a:cs typeface="Helvetica Neue"/>
                <a:sym typeface="Helvetica Neue"/>
              </a:rPr>
              <a:t>科技執法擴大取締前後比較</a:t>
            </a:r>
            <a:endParaRPr b="1" sz="2800">
              <a:solidFill>
                <a:srgbClr val="1A242E"/>
              </a:solidFill>
              <a:latin typeface="Helvetica Neue"/>
              <a:ea typeface="Helvetica Neue"/>
              <a:cs typeface="Helvetica Neue"/>
              <a:sym typeface="Helvetica Neue"/>
            </a:endParaRPr>
          </a:p>
        </p:txBody>
      </p:sp>
      <p:sp>
        <p:nvSpPr>
          <p:cNvPr id="968" name="Google Shape;968;p67"/>
          <p:cNvSpPr txBox="1"/>
          <p:nvPr>
            <p:ph idx="1" type="body"/>
          </p:nvPr>
        </p:nvSpPr>
        <p:spPr>
          <a:xfrm>
            <a:off x="663400" y="966450"/>
            <a:ext cx="5453700" cy="350400"/>
          </a:xfrm>
          <a:prstGeom prst="rect">
            <a:avLst/>
          </a:prstGeom>
          <a:noFill/>
          <a:ln>
            <a:noFill/>
          </a:ln>
        </p:spPr>
        <p:txBody>
          <a:bodyPr anchorCtr="0" anchor="t" bIns="17150" lIns="17150" spcFirstLastPara="1" rIns="17150" wrap="square" tIns="17150">
            <a:noAutofit/>
          </a:bodyPr>
          <a:lstStyle/>
          <a:p>
            <a:pPr indent="0" lvl="0" marL="0" rtl="0" algn="l">
              <a:spcBef>
                <a:spcPts val="0"/>
              </a:spcBef>
              <a:spcAft>
                <a:spcPts val="0"/>
              </a:spcAft>
              <a:buClr>
                <a:srgbClr val="000000"/>
              </a:buClr>
              <a:buSzPts val="1665"/>
              <a:buFont typeface="Helvetica Neue"/>
              <a:buNone/>
            </a:pPr>
            <a:r>
              <a:rPr b="0" lang="en"/>
              <a:t>比較相同科技執法地點的月平均事故量</a:t>
            </a:r>
            <a:endParaRPr b="0"/>
          </a:p>
        </p:txBody>
      </p:sp>
      <p:sp>
        <p:nvSpPr>
          <p:cNvPr id="969" name="Google Shape;969;p67"/>
          <p:cNvSpPr txBox="1"/>
          <p:nvPr>
            <p:ph type="title"/>
          </p:nvPr>
        </p:nvSpPr>
        <p:spPr>
          <a:xfrm>
            <a:off x="5595399" y="404000"/>
            <a:ext cx="3156000" cy="537600"/>
          </a:xfrm>
          <a:prstGeom prst="rect">
            <a:avLst/>
          </a:prstGeom>
          <a:noFill/>
          <a:ln>
            <a:noFill/>
          </a:ln>
        </p:spPr>
        <p:txBody>
          <a:bodyPr anchorCtr="0" anchor="ctr" bIns="19050" lIns="19050" spcFirstLastPara="1" rIns="19050" wrap="square" tIns="19050">
            <a:normAutofit/>
          </a:bodyPr>
          <a:lstStyle/>
          <a:p>
            <a:pPr indent="0" lvl="0" marL="0" rtl="0" algn="r">
              <a:lnSpc>
                <a:spcPct val="80000"/>
              </a:lnSpc>
              <a:spcBef>
                <a:spcPts val="0"/>
              </a:spcBef>
              <a:spcAft>
                <a:spcPts val="0"/>
              </a:spcAft>
              <a:buClr>
                <a:srgbClr val="D5D5D5"/>
              </a:buClr>
              <a:buSzPts val="2800"/>
              <a:buFont typeface="Helvetica Neue"/>
              <a:buNone/>
            </a:pPr>
            <a:r>
              <a:rPr lang="en" sz="2400">
                <a:solidFill>
                  <a:srgbClr val="D5D5D5"/>
                </a:solidFill>
              </a:rPr>
              <a:t>數據分析</a:t>
            </a:r>
            <a:endParaRPr sz="2400">
              <a:solidFill>
                <a:srgbClr val="D5D5D5"/>
              </a:solidFill>
            </a:endParaRPr>
          </a:p>
        </p:txBody>
      </p:sp>
      <p:sp>
        <p:nvSpPr>
          <p:cNvPr id="970" name="Google Shape;970;p67"/>
          <p:cNvSpPr txBox="1"/>
          <p:nvPr/>
        </p:nvSpPr>
        <p:spPr>
          <a:xfrm>
            <a:off x="663400" y="1385200"/>
            <a:ext cx="5268300" cy="537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Helvetica Neue"/>
                <a:ea typeface="Helvetica Neue"/>
                <a:cs typeface="Helvetica Neue"/>
                <a:sym typeface="Helvetica Neue"/>
              </a:rPr>
              <a:t>前置作業：</a:t>
            </a:r>
            <a:endParaRPr b="1" sz="1300">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資料清整階段進行Data mapping：</a:t>
            </a:r>
            <a:endParaRPr>
              <a:latin typeface="Helvetica Neue"/>
              <a:ea typeface="Helvetica Neue"/>
              <a:cs typeface="Helvetica Neue"/>
              <a:sym typeface="Helvetica Neue"/>
            </a:endParaRPr>
          </a:p>
        </p:txBody>
      </p:sp>
      <p:grpSp>
        <p:nvGrpSpPr>
          <p:cNvPr id="971" name="Google Shape;971;p67"/>
          <p:cNvGrpSpPr/>
          <p:nvPr/>
        </p:nvGrpSpPr>
        <p:grpSpPr>
          <a:xfrm>
            <a:off x="815803" y="1940844"/>
            <a:ext cx="3680494" cy="1003937"/>
            <a:chOff x="549450" y="1788425"/>
            <a:chExt cx="3943950" cy="1075800"/>
          </a:xfrm>
        </p:grpSpPr>
        <p:sp>
          <p:nvSpPr>
            <p:cNvPr id="972" name="Google Shape;972;p67"/>
            <p:cNvSpPr/>
            <p:nvPr/>
          </p:nvSpPr>
          <p:spPr>
            <a:xfrm>
              <a:off x="549450" y="1788425"/>
              <a:ext cx="1075800" cy="1075800"/>
            </a:xfrm>
            <a:prstGeom prst="ellipse">
              <a:avLst/>
            </a:prstGeom>
            <a:solidFill>
              <a:srgbClr val="1155CC"/>
            </a:solidFill>
            <a:ln cap="flat" cmpd="sng" w="9525">
              <a:solidFill>
                <a:schemeClr val="lt1"/>
              </a:solidFill>
              <a:prstDash val="solid"/>
              <a:round/>
              <a:headEnd len="sm" w="sm" type="none"/>
              <a:tailEnd len="sm" w="sm" type="none"/>
            </a:ln>
            <a:effectLst>
              <a:outerShdw blurRad="57150" rotWithShape="0" algn="bl" dir="5400000" dist="19050">
                <a:srgbClr val="000000">
                  <a:alpha val="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7"/>
            <p:cNvSpPr/>
            <p:nvPr/>
          </p:nvSpPr>
          <p:spPr>
            <a:xfrm>
              <a:off x="3417600" y="1788425"/>
              <a:ext cx="1075800" cy="1075800"/>
            </a:xfrm>
            <a:prstGeom prst="ellipse">
              <a:avLst/>
            </a:prstGeom>
            <a:solidFill>
              <a:srgbClr val="FF9900"/>
            </a:solidFill>
            <a:ln cap="flat" cmpd="sng" w="9525">
              <a:solidFill>
                <a:schemeClr val="lt1"/>
              </a:solidFill>
              <a:prstDash val="solid"/>
              <a:round/>
              <a:headEnd len="sm" w="sm" type="none"/>
              <a:tailEnd len="sm" w="sm" type="none"/>
            </a:ln>
            <a:effectLst>
              <a:outerShdw blurRad="57150" rotWithShape="0" algn="bl" dir="5400000" dist="19050">
                <a:srgbClr val="000000">
                  <a:alpha val="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7"/>
            <p:cNvSpPr txBox="1"/>
            <p:nvPr/>
          </p:nvSpPr>
          <p:spPr>
            <a:xfrm>
              <a:off x="1724225" y="1953691"/>
              <a:ext cx="1663500" cy="26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Helvetica Neue"/>
                  <a:ea typeface="Helvetica Neue"/>
                  <a:cs typeface="Helvetica Neue"/>
                  <a:sym typeface="Helvetica Neue"/>
                </a:rPr>
                <a:t>若距離300公尺內</a:t>
              </a:r>
              <a:endParaRPr b="1" sz="1100">
                <a:latin typeface="Helvetica Neue"/>
                <a:ea typeface="Helvetica Neue"/>
                <a:cs typeface="Helvetica Neue"/>
                <a:sym typeface="Helvetica Neue"/>
              </a:endParaRPr>
            </a:p>
          </p:txBody>
        </p:sp>
        <p:sp>
          <p:nvSpPr>
            <p:cNvPr id="975" name="Google Shape;975;p67"/>
            <p:cNvSpPr txBox="1"/>
            <p:nvPr/>
          </p:nvSpPr>
          <p:spPr>
            <a:xfrm>
              <a:off x="610363" y="2037716"/>
              <a:ext cx="954000" cy="59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事故地點</a:t>
              </a:r>
              <a:endParaRPr b="1" sz="1200">
                <a:solidFill>
                  <a:schemeClr val="lt1"/>
                </a:solidFill>
                <a:latin typeface="Helvetica Neue"/>
                <a:ea typeface="Helvetica Neue"/>
                <a:cs typeface="Helvetica Neue"/>
                <a:sym typeface="Helvetica Neue"/>
              </a:endParaRPr>
            </a:p>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經緯度</a:t>
              </a:r>
              <a:endParaRPr b="1" sz="1200">
                <a:solidFill>
                  <a:schemeClr val="lt1"/>
                </a:solidFill>
                <a:latin typeface="Helvetica Neue"/>
                <a:ea typeface="Helvetica Neue"/>
                <a:cs typeface="Helvetica Neue"/>
                <a:sym typeface="Helvetica Neue"/>
              </a:endParaRPr>
            </a:p>
          </p:txBody>
        </p:sp>
        <p:sp>
          <p:nvSpPr>
            <p:cNvPr id="976" name="Google Shape;976;p67"/>
            <p:cNvSpPr txBox="1"/>
            <p:nvPr/>
          </p:nvSpPr>
          <p:spPr>
            <a:xfrm>
              <a:off x="3486671" y="1930477"/>
              <a:ext cx="954000" cy="79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Helvetica Neue"/>
                  <a:ea typeface="Helvetica Neue"/>
                  <a:cs typeface="Helvetica Neue"/>
                  <a:sym typeface="Helvetica Neue"/>
                </a:rPr>
                <a:t>科技執法</a:t>
              </a:r>
              <a:endParaRPr b="1" sz="1200">
                <a:latin typeface="Helvetica Neue"/>
                <a:ea typeface="Helvetica Neue"/>
                <a:cs typeface="Helvetica Neue"/>
                <a:sym typeface="Helvetica Neue"/>
              </a:endParaRPr>
            </a:p>
            <a:p>
              <a:pPr indent="0" lvl="0" marL="0" rtl="0" algn="ctr">
                <a:spcBef>
                  <a:spcPts val="0"/>
                </a:spcBef>
                <a:spcAft>
                  <a:spcPts val="0"/>
                </a:spcAft>
                <a:buNone/>
              </a:pPr>
              <a:r>
                <a:rPr b="1" lang="en" sz="1200">
                  <a:latin typeface="Helvetica Neue"/>
                  <a:ea typeface="Helvetica Neue"/>
                  <a:cs typeface="Helvetica Neue"/>
                  <a:sym typeface="Helvetica Neue"/>
                </a:rPr>
                <a:t>地點</a:t>
              </a:r>
              <a:endParaRPr b="1" sz="1200">
                <a:latin typeface="Helvetica Neue"/>
                <a:ea typeface="Helvetica Neue"/>
                <a:cs typeface="Helvetica Neue"/>
                <a:sym typeface="Helvetica Neue"/>
              </a:endParaRPr>
            </a:p>
            <a:p>
              <a:pPr indent="0" lvl="0" marL="0" rtl="0" algn="ctr">
                <a:spcBef>
                  <a:spcPts val="0"/>
                </a:spcBef>
                <a:spcAft>
                  <a:spcPts val="0"/>
                </a:spcAft>
                <a:buNone/>
              </a:pPr>
              <a:r>
                <a:rPr b="1" lang="en" sz="1200">
                  <a:latin typeface="Helvetica Neue"/>
                  <a:ea typeface="Helvetica Neue"/>
                  <a:cs typeface="Helvetica Neue"/>
                  <a:sym typeface="Helvetica Neue"/>
                </a:rPr>
                <a:t>經緯度</a:t>
              </a:r>
              <a:endParaRPr b="1" sz="1200">
                <a:latin typeface="Helvetica Neue"/>
                <a:ea typeface="Helvetica Neue"/>
                <a:cs typeface="Helvetica Neue"/>
                <a:sym typeface="Helvetica Neue"/>
              </a:endParaRPr>
            </a:p>
          </p:txBody>
        </p:sp>
        <p:cxnSp>
          <p:nvCxnSpPr>
            <p:cNvPr id="977" name="Google Shape;977;p67"/>
            <p:cNvCxnSpPr/>
            <p:nvPr/>
          </p:nvCxnSpPr>
          <p:spPr>
            <a:xfrm rot="10800000">
              <a:off x="1502975" y="2454645"/>
              <a:ext cx="1938300" cy="0"/>
            </a:xfrm>
            <a:prstGeom prst="straightConnector1">
              <a:avLst/>
            </a:prstGeom>
            <a:solidFill>
              <a:schemeClr val="lt2"/>
            </a:solidFill>
            <a:ln cap="flat" cmpd="sng" w="28575">
              <a:solidFill>
                <a:schemeClr val="accent5"/>
              </a:solidFill>
              <a:prstDash val="solid"/>
              <a:round/>
              <a:headEnd len="med" w="med" type="none"/>
              <a:tailEnd len="med" w="med" type="triangle"/>
            </a:ln>
          </p:spPr>
        </p:cxnSp>
        <p:cxnSp>
          <p:nvCxnSpPr>
            <p:cNvPr id="978" name="Google Shape;978;p67"/>
            <p:cNvCxnSpPr/>
            <p:nvPr/>
          </p:nvCxnSpPr>
          <p:spPr>
            <a:xfrm>
              <a:off x="1556325" y="2360775"/>
              <a:ext cx="1923000" cy="0"/>
            </a:xfrm>
            <a:prstGeom prst="straightConnector1">
              <a:avLst/>
            </a:prstGeom>
            <a:noFill/>
            <a:ln cap="flat" cmpd="sng" w="28575">
              <a:solidFill>
                <a:schemeClr val="dk2"/>
              </a:solidFill>
              <a:prstDash val="solid"/>
              <a:round/>
              <a:headEnd len="med" w="med" type="none"/>
              <a:tailEnd len="med" w="med" type="none"/>
            </a:ln>
          </p:spPr>
        </p:cxnSp>
        <p:sp>
          <p:nvSpPr>
            <p:cNvPr id="979" name="Google Shape;979;p67"/>
            <p:cNvSpPr txBox="1"/>
            <p:nvPr/>
          </p:nvSpPr>
          <p:spPr>
            <a:xfrm>
              <a:off x="1724222" y="2497952"/>
              <a:ext cx="1762500" cy="26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980000"/>
                  </a:solidFill>
                  <a:latin typeface="Helvetica Neue"/>
                  <a:ea typeface="Helvetica Neue"/>
                  <a:cs typeface="Helvetica Neue"/>
                  <a:sym typeface="Helvetica Neue"/>
                </a:rPr>
                <a:t>回傳</a:t>
              </a:r>
              <a:r>
                <a:rPr b="1" lang="en" sz="1100">
                  <a:solidFill>
                    <a:srgbClr val="980000"/>
                  </a:solidFill>
                  <a:latin typeface="Helvetica Neue"/>
                  <a:ea typeface="Helvetica Neue"/>
                  <a:cs typeface="Helvetica Neue"/>
                  <a:sym typeface="Helvetica Neue"/>
                </a:rPr>
                <a:t>CAMERA_ID的值</a:t>
              </a:r>
              <a:endParaRPr b="1" sz="1100">
                <a:solidFill>
                  <a:srgbClr val="980000"/>
                </a:solidFill>
                <a:latin typeface="Helvetica Neue"/>
                <a:ea typeface="Helvetica Neue"/>
                <a:cs typeface="Helvetica Neue"/>
                <a:sym typeface="Helvetica Neue"/>
              </a:endParaRPr>
            </a:p>
          </p:txBody>
        </p:sp>
      </p:grpSp>
      <p:sp>
        <p:nvSpPr>
          <p:cNvPr id="980" name="Google Shape;980;p67"/>
          <p:cNvSpPr txBox="1"/>
          <p:nvPr/>
        </p:nvSpPr>
        <p:spPr>
          <a:xfrm>
            <a:off x="663400" y="3090200"/>
            <a:ext cx="5268300" cy="8223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相同的</a:t>
            </a:r>
            <a:r>
              <a:rPr lang="en">
                <a:latin typeface="Helvetica Neue"/>
                <a:ea typeface="Helvetica Neue"/>
                <a:cs typeface="Helvetica Neue"/>
                <a:sym typeface="Helvetica Neue"/>
              </a:rPr>
              <a:t>CAMERA_ID可能對應到多筆事故資料</a:t>
            </a:r>
            <a:endParaRPr b="1">
              <a:latin typeface="Helvetica Neue"/>
              <a:ea typeface="Helvetica Neue"/>
              <a:cs typeface="Helvetica Neue"/>
              <a:sym typeface="Helvetica Neue"/>
            </a:endParaRPr>
          </a:p>
        </p:txBody>
      </p:sp>
      <p:sp>
        <p:nvSpPr>
          <p:cNvPr id="981" name="Google Shape;981;p67"/>
          <p:cNvSpPr txBox="1"/>
          <p:nvPr/>
        </p:nvSpPr>
        <p:spPr>
          <a:xfrm>
            <a:off x="815800" y="3797375"/>
            <a:ext cx="4588800" cy="903900"/>
          </a:xfrm>
          <a:prstGeom prst="rect">
            <a:avLst/>
          </a:prstGeom>
          <a:solidFill>
            <a:srgbClr val="FFF2CC"/>
          </a:solidFill>
          <a:ln cap="flat" cmpd="sng" w="9525">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Helvetica Neue"/>
                <a:ea typeface="Helvetica Neue"/>
                <a:cs typeface="Helvetica Neue"/>
                <a:sym typeface="Helvetica Neue"/>
              </a:rPr>
              <a:t>分析方法：</a:t>
            </a:r>
            <a:endParaRPr b="1" sz="16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a:solidFill>
                  <a:srgbClr val="980000"/>
                </a:solidFill>
                <a:latin typeface="Helvetica Neue"/>
                <a:ea typeface="Helvetica Neue"/>
                <a:cs typeface="Helvetica Neue"/>
                <a:sym typeface="Helvetica Neue"/>
              </a:rPr>
              <a:t>比較相同CAMERA_ID在基準日前、後的月平均事故量</a:t>
            </a:r>
            <a:endParaRPr b="1">
              <a:solidFill>
                <a:srgbClr val="980000"/>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a:solidFill>
                  <a:srgbClr val="980000"/>
                </a:solidFill>
                <a:latin typeface="Helvetica Neue"/>
                <a:ea typeface="Helvetica Neue"/>
                <a:cs typeface="Helvetica Neue"/>
                <a:sym typeface="Helvetica Neue"/>
              </a:rPr>
              <a:t>若下降，視為有成效</a:t>
            </a:r>
            <a:endParaRPr b="1">
              <a:solidFill>
                <a:srgbClr val="980000"/>
              </a:solidFill>
              <a:latin typeface="Helvetica Neue"/>
              <a:ea typeface="Helvetica Neue"/>
              <a:cs typeface="Helvetica Neue"/>
              <a:sym typeface="Helvetica Neue"/>
            </a:endParaRPr>
          </a:p>
        </p:txBody>
      </p:sp>
      <p:pic>
        <p:nvPicPr>
          <p:cNvPr id="982" name="Google Shape;982;p67"/>
          <p:cNvPicPr preferRelativeResize="0"/>
          <p:nvPr/>
        </p:nvPicPr>
        <p:blipFill>
          <a:blip r:embed="rId4">
            <a:alphaModFix/>
          </a:blip>
          <a:stretch>
            <a:fillRect/>
          </a:stretch>
        </p:blipFill>
        <p:spPr>
          <a:xfrm>
            <a:off x="-18288" y="4910328"/>
            <a:ext cx="9144003" cy="299145"/>
          </a:xfrm>
          <a:prstGeom prst="rect">
            <a:avLst/>
          </a:prstGeom>
          <a:noFill/>
          <a:ln>
            <a:noFill/>
          </a:ln>
        </p:spPr>
      </p:pic>
      <p:grpSp>
        <p:nvGrpSpPr>
          <p:cNvPr id="983" name="Google Shape;983;p67"/>
          <p:cNvGrpSpPr/>
          <p:nvPr/>
        </p:nvGrpSpPr>
        <p:grpSpPr>
          <a:xfrm>
            <a:off x="7132352" y="481590"/>
            <a:ext cx="2011644" cy="2011644"/>
            <a:chOff x="5871250" y="481600"/>
            <a:chExt cx="1728216" cy="1728216"/>
          </a:xfrm>
        </p:grpSpPr>
        <p:pic>
          <p:nvPicPr>
            <p:cNvPr id="984" name="Google Shape;984;p67"/>
            <p:cNvPicPr preferRelativeResize="0"/>
            <p:nvPr/>
          </p:nvPicPr>
          <p:blipFill>
            <a:blip r:embed="rId5">
              <a:alphaModFix/>
            </a:blip>
            <a:stretch>
              <a:fillRect/>
            </a:stretch>
          </p:blipFill>
          <p:spPr>
            <a:xfrm>
              <a:off x="5871250" y="481600"/>
              <a:ext cx="1728216" cy="1728216"/>
            </a:xfrm>
            <a:prstGeom prst="rect">
              <a:avLst/>
            </a:prstGeom>
            <a:noFill/>
            <a:ln>
              <a:noFill/>
            </a:ln>
          </p:spPr>
        </p:pic>
        <p:sp>
          <p:nvSpPr>
            <p:cNvPr id="985" name="Google Shape;985;p67"/>
            <p:cNvSpPr txBox="1"/>
            <p:nvPr/>
          </p:nvSpPr>
          <p:spPr>
            <a:xfrm>
              <a:off x="6343272" y="14997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紀佩萱</a:t>
              </a:r>
              <a:endParaRPr b="1" sz="1200">
                <a:solidFill>
                  <a:schemeClr val="lt1"/>
                </a:solidFill>
                <a:latin typeface="Helvetica Neue"/>
                <a:ea typeface="Helvetica Neue"/>
                <a:cs typeface="Helvetica Neue"/>
                <a:sym typeface="Helvetica Neue"/>
              </a:endParaRPr>
            </a:p>
          </p:txBody>
        </p:sp>
      </p:grpSp>
      <p:sp>
        <p:nvSpPr>
          <p:cNvPr id="986" name="Google Shape;986;p67"/>
          <p:cNvSpPr txBox="1"/>
          <p:nvPr/>
        </p:nvSpPr>
        <p:spPr>
          <a:xfrm>
            <a:off x="1170850" y="2928938"/>
            <a:ext cx="408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Helvetica Neue"/>
                <a:ea typeface="Helvetica Neue"/>
                <a:cs typeface="Helvetica Neue"/>
                <a:sym typeface="Helvetica Neue"/>
              </a:rPr>
              <a:t>註：</a:t>
            </a:r>
            <a:r>
              <a:rPr b="1" lang="en" sz="1200">
                <a:latin typeface="Helvetica Neue"/>
                <a:ea typeface="Helvetica Neue"/>
                <a:cs typeface="Helvetica Neue"/>
                <a:sym typeface="Helvetica Neue"/>
              </a:rPr>
              <a:t>每</a:t>
            </a:r>
            <a:r>
              <a:rPr b="1" lang="en" sz="1200">
                <a:latin typeface="Helvetica Neue"/>
                <a:ea typeface="Helvetica Neue"/>
                <a:cs typeface="Helvetica Neue"/>
                <a:sym typeface="Helvetica Neue"/>
              </a:rPr>
              <a:t>一個CAMERA_ID</a:t>
            </a:r>
            <a:r>
              <a:rPr b="1" lang="en" sz="1200">
                <a:latin typeface="Helvetica Neue"/>
                <a:ea typeface="Helvetica Neue"/>
                <a:cs typeface="Helvetica Neue"/>
                <a:sym typeface="Helvetica Neue"/>
              </a:rPr>
              <a:t>都</a:t>
            </a:r>
            <a:r>
              <a:rPr b="1" lang="en" sz="1200">
                <a:latin typeface="Helvetica Neue"/>
                <a:ea typeface="Helvetica Neue"/>
                <a:cs typeface="Helvetica Neue"/>
                <a:sym typeface="Helvetica Neue"/>
              </a:rPr>
              <a:t>代表一個科技執法地點</a:t>
            </a:r>
            <a:endParaRPr b="1" sz="1200">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32"/>
          <p:cNvSpPr/>
          <p:nvPr/>
        </p:nvSpPr>
        <p:spPr>
          <a:xfrm>
            <a:off x="-6981743" y="-85757"/>
            <a:ext cx="12505916" cy="5315015"/>
          </a:xfrm>
          <a:custGeom>
            <a:rect b="b" l="l" r="r" t="t"/>
            <a:pathLst>
              <a:path extrusionOk="0" h="21600" w="21600">
                <a:moveTo>
                  <a:pt x="2972" y="0"/>
                </a:moveTo>
                <a:lnTo>
                  <a:pt x="0" y="21600"/>
                </a:lnTo>
                <a:lnTo>
                  <a:pt x="21600" y="21600"/>
                </a:lnTo>
                <a:lnTo>
                  <a:pt x="18627" y="0"/>
                </a:lnTo>
                <a:lnTo>
                  <a:pt x="2972" y="0"/>
                </a:lnTo>
                <a:close/>
              </a:path>
            </a:pathLst>
          </a:custGeom>
          <a:solidFill>
            <a:srgbClr val="000000">
              <a:alpha val="58431"/>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77" name="Google Shape;177;p32"/>
          <p:cNvSpPr txBox="1"/>
          <p:nvPr/>
        </p:nvSpPr>
        <p:spPr>
          <a:xfrm>
            <a:off x="354400" y="367700"/>
            <a:ext cx="2705400" cy="6234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D5D5D5"/>
              </a:buClr>
              <a:buSzPts val="3800"/>
              <a:buFont typeface="Helvetica Neue"/>
              <a:buNone/>
            </a:pPr>
            <a:r>
              <a:rPr b="1" i="0" lang="en" sz="3800" u="none" cap="none" strike="noStrike">
                <a:solidFill>
                  <a:srgbClr val="D5D5D5"/>
                </a:solidFill>
                <a:latin typeface="Helvetica Neue"/>
                <a:ea typeface="Helvetica Neue"/>
                <a:cs typeface="Helvetica Neue"/>
                <a:sym typeface="Helvetica Neue"/>
              </a:rPr>
              <a:t>Agenda</a:t>
            </a:r>
            <a:endParaRPr sz="500"/>
          </a:p>
        </p:txBody>
      </p:sp>
      <p:sp>
        <p:nvSpPr>
          <p:cNvPr id="178" name="Google Shape;178;p32"/>
          <p:cNvSpPr txBox="1"/>
          <p:nvPr/>
        </p:nvSpPr>
        <p:spPr>
          <a:xfrm>
            <a:off x="742275" y="1229575"/>
            <a:ext cx="2870400" cy="3006900"/>
          </a:xfrm>
          <a:prstGeom prst="rect">
            <a:avLst/>
          </a:prstGeom>
          <a:noFill/>
          <a:ln>
            <a:noFill/>
          </a:ln>
        </p:spPr>
        <p:txBody>
          <a:bodyPr anchorCtr="0" anchor="ctr" bIns="19050" lIns="19050" spcFirstLastPara="1" rIns="19050" wrap="square" tIns="19050">
            <a:noAutofit/>
          </a:bodyPr>
          <a:lstStyle/>
          <a:p>
            <a:pPr indent="-101600" lvl="0" marL="190500" marR="0" rtl="0" algn="l">
              <a:lnSpc>
                <a:spcPct val="150000"/>
              </a:lnSpc>
              <a:spcBef>
                <a:spcPts val="0"/>
              </a:spcBef>
              <a:spcAft>
                <a:spcPts val="0"/>
              </a:spcAft>
              <a:buClr>
                <a:srgbClr val="D5D5D5"/>
              </a:buClr>
              <a:buSzPts val="1400"/>
              <a:buFont typeface="Helvetica Neue"/>
              <a:buChar char="•"/>
            </a:pPr>
            <a:r>
              <a:rPr b="1" lang="en">
                <a:solidFill>
                  <a:srgbClr val="D5D5D5"/>
                </a:solidFill>
                <a:latin typeface="Helvetica Neue"/>
                <a:ea typeface="Helvetica Neue"/>
                <a:cs typeface="Helvetica Neue"/>
                <a:sym typeface="Helvetica Neue"/>
              </a:rPr>
              <a:t>團隊成員</a:t>
            </a:r>
            <a:endParaRPr b="1"/>
          </a:p>
          <a:p>
            <a:pPr indent="-101600" lvl="0" marL="190500" marR="0" rtl="0" algn="l">
              <a:lnSpc>
                <a:spcPct val="150000"/>
              </a:lnSpc>
              <a:spcBef>
                <a:spcPts val="0"/>
              </a:spcBef>
              <a:spcAft>
                <a:spcPts val="0"/>
              </a:spcAft>
              <a:buClr>
                <a:srgbClr val="D5D5D5"/>
              </a:buClr>
              <a:buSzPts val="1400"/>
              <a:buFont typeface="Helvetica Neue"/>
              <a:buChar char="•"/>
            </a:pPr>
            <a:r>
              <a:rPr b="1" lang="en">
                <a:solidFill>
                  <a:srgbClr val="D5D5D5"/>
                </a:solidFill>
                <a:latin typeface="Helvetica Neue"/>
                <a:ea typeface="Helvetica Neue"/>
                <a:cs typeface="Helvetica Neue"/>
                <a:sym typeface="Helvetica Neue"/>
              </a:rPr>
              <a:t>資料收集</a:t>
            </a:r>
            <a:endParaRPr b="1"/>
          </a:p>
          <a:p>
            <a:pPr indent="-101600" lvl="0" marL="190500" marR="0" rtl="0" algn="l">
              <a:lnSpc>
                <a:spcPct val="150000"/>
              </a:lnSpc>
              <a:spcBef>
                <a:spcPts val="0"/>
              </a:spcBef>
              <a:spcAft>
                <a:spcPts val="0"/>
              </a:spcAft>
              <a:buClr>
                <a:srgbClr val="D5D5D5"/>
              </a:buClr>
              <a:buSzPts val="1400"/>
              <a:buFont typeface="Helvetica Neue"/>
              <a:buChar char="•"/>
            </a:pPr>
            <a:r>
              <a:rPr b="1" lang="en">
                <a:solidFill>
                  <a:srgbClr val="D5D5D5"/>
                </a:solidFill>
                <a:latin typeface="Helvetica Neue"/>
                <a:ea typeface="Helvetica Neue"/>
                <a:cs typeface="Helvetica Neue"/>
                <a:sym typeface="Helvetica Neue"/>
              </a:rPr>
              <a:t>環境建置</a:t>
            </a:r>
            <a:endParaRPr b="1">
              <a:solidFill>
                <a:srgbClr val="D5D5D5"/>
              </a:solidFill>
              <a:latin typeface="Helvetica Neue"/>
              <a:ea typeface="Helvetica Neue"/>
              <a:cs typeface="Helvetica Neue"/>
              <a:sym typeface="Helvetica Neue"/>
            </a:endParaRPr>
          </a:p>
          <a:p>
            <a:pPr indent="-101600" lvl="0" marL="190500" marR="0" rtl="0" algn="l">
              <a:lnSpc>
                <a:spcPct val="150000"/>
              </a:lnSpc>
              <a:spcBef>
                <a:spcPts val="0"/>
              </a:spcBef>
              <a:spcAft>
                <a:spcPts val="0"/>
              </a:spcAft>
              <a:buClr>
                <a:srgbClr val="D5D5D5"/>
              </a:buClr>
              <a:buSzPts val="1400"/>
              <a:buFont typeface="Helvetica Neue"/>
              <a:buChar char="•"/>
            </a:pPr>
            <a:r>
              <a:rPr b="1" lang="en">
                <a:solidFill>
                  <a:srgbClr val="D5D5D5"/>
                </a:solidFill>
                <a:latin typeface="Helvetica Neue"/>
                <a:ea typeface="Helvetica Neue"/>
                <a:cs typeface="Helvetica Neue"/>
                <a:sym typeface="Helvetica Neue"/>
              </a:rPr>
              <a:t>資料清整</a:t>
            </a:r>
            <a:endParaRPr b="1"/>
          </a:p>
          <a:p>
            <a:pPr indent="-101600" lvl="0" marL="190500" marR="0" rtl="0" algn="l">
              <a:lnSpc>
                <a:spcPct val="150000"/>
              </a:lnSpc>
              <a:spcBef>
                <a:spcPts val="0"/>
              </a:spcBef>
              <a:spcAft>
                <a:spcPts val="0"/>
              </a:spcAft>
              <a:buClr>
                <a:srgbClr val="D5D5D5"/>
              </a:buClr>
              <a:buSzPts val="1400"/>
              <a:buFont typeface="Helvetica Neue"/>
              <a:buChar char="•"/>
            </a:pPr>
            <a:r>
              <a:rPr b="1" lang="en">
                <a:solidFill>
                  <a:srgbClr val="D5D5D5"/>
                </a:solidFill>
                <a:latin typeface="Helvetica Neue"/>
                <a:ea typeface="Helvetica Neue"/>
                <a:cs typeface="Helvetica Neue"/>
                <a:sym typeface="Helvetica Neue"/>
              </a:rPr>
              <a:t>數據分析－六都科技執法成效</a:t>
            </a:r>
            <a:endParaRPr b="1"/>
          </a:p>
          <a:p>
            <a:pPr indent="-101600" lvl="0" marL="190500" marR="0" rtl="0" algn="l">
              <a:lnSpc>
                <a:spcPct val="150000"/>
              </a:lnSpc>
              <a:spcBef>
                <a:spcPts val="0"/>
              </a:spcBef>
              <a:spcAft>
                <a:spcPts val="0"/>
              </a:spcAft>
              <a:buClr>
                <a:srgbClr val="D5D5D5"/>
              </a:buClr>
              <a:buSzPts val="1400"/>
              <a:buFont typeface="Helvetica Neue"/>
              <a:buChar char="•"/>
            </a:pPr>
            <a:r>
              <a:rPr b="1" lang="en">
                <a:solidFill>
                  <a:srgbClr val="D5D5D5"/>
                </a:solidFill>
                <a:latin typeface="Helvetica Neue"/>
                <a:ea typeface="Helvetica Neue"/>
                <a:cs typeface="Helvetica Neue"/>
                <a:sym typeface="Helvetica Neue"/>
              </a:rPr>
              <a:t>機器學習－重大事故發生機率</a:t>
            </a:r>
            <a:endParaRPr b="1">
              <a:solidFill>
                <a:srgbClr val="D5D5D5"/>
              </a:solidFill>
              <a:latin typeface="Helvetica Neue"/>
              <a:ea typeface="Helvetica Neue"/>
              <a:cs typeface="Helvetica Neue"/>
              <a:sym typeface="Helvetica Neue"/>
            </a:endParaRPr>
          </a:p>
          <a:p>
            <a:pPr indent="-101600" lvl="0" marL="190500" marR="0" rtl="0" algn="l">
              <a:lnSpc>
                <a:spcPct val="150000"/>
              </a:lnSpc>
              <a:spcBef>
                <a:spcPts val="0"/>
              </a:spcBef>
              <a:spcAft>
                <a:spcPts val="0"/>
              </a:spcAft>
              <a:buClr>
                <a:srgbClr val="D5D5D5"/>
              </a:buClr>
              <a:buSzPts val="1400"/>
              <a:buFont typeface="Helvetica Neue"/>
              <a:buChar char="•"/>
            </a:pPr>
            <a:r>
              <a:rPr b="1" lang="en">
                <a:solidFill>
                  <a:srgbClr val="D5D5D5"/>
                </a:solidFill>
                <a:latin typeface="Helvetica Neue"/>
                <a:ea typeface="Helvetica Neue"/>
                <a:cs typeface="Helvetica Neue"/>
                <a:sym typeface="Helvetica Neue"/>
              </a:rPr>
              <a:t>網頁建置</a:t>
            </a:r>
            <a:endParaRPr b="1">
              <a:solidFill>
                <a:srgbClr val="D5D5D5"/>
              </a:solidFill>
              <a:latin typeface="Helvetica Neue"/>
              <a:ea typeface="Helvetica Neue"/>
              <a:cs typeface="Helvetica Neue"/>
              <a:sym typeface="Helvetica Neue"/>
            </a:endParaRPr>
          </a:p>
          <a:p>
            <a:pPr indent="-101600" lvl="0" marL="190500" marR="0" rtl="0" algn="l">
              <a:lnSpc>
                <a:spcPct val="150000"/>
              </a:lnSpc>
              <a:spcBef>
                <a:spcPts val="0"/>
              </a:spcBef>
              <a:spcAft>
                <a:spcPts val="0"/>
              </a:spcAft>
              <a:buClr>
                <a:srgbClr val="D5D5D5"/>
              </a:buClr>
              <a:buSzPts val="1400"/>
              <a:buFont typeface="Helvetica Neue"/>
              <a:buChar char="•"/>
            </a:pPr>
            <a:r>
              <a:rPr b="1" lang="en">
                <a:solidFill>
                  <a:srgbClr val="D5D5D5"/>
                </a:solidFill>
                <a:latin typeface="Helvetica Neue"/>
                <a:ea typeface="Helvetica Neue"/>
                <a:cs typeface="Helvetica Neue"/>
                <a:sym typeface="Helvetica Neue"/>
              </a:rPr>
              <a:t>總結</a:t>
            </a:r>
            <a:endParaRPr b="1">
              <a:solidFill>
                <a:srgbClr val="D5D5D5"/>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0" name="Shape 990"/>
        <p:cNvGrpSpPr/>
        <p:nvPr/>
      </p:nvGrpSpPr>
      <p:grpSpPr>
        <a:xfrm>
          <a:off x="0" y="0"/>
          <a:ext cx="0" cy="0"/>
          <a:chOff x="0" y="0"/>
          <a:chExt cx="0" cy="0"/>
        </a:xfrm>
      </p:grpSpPr>
      <p:pic>
        <p:nvPicPr>
          <p:cNvPr descr="photo-1684215031346-487c55714771.jpeg" id="991" name="Google Shape;991;p68"/>
          <p:cNvPicPr preferRelativeResize="0"/>
          <p:nvPr/>
        </p:nvPicPr>
        <p:blipFill rotWithShape="1">
          <a:blip r:embed="rId3">
            <a:alphaModFix/>
          </a:blip>
          <a:srcRect b="0" l="0" r="0" t="0"/>
          <a:stretch/>
        </p:blipFill>
        <p:spPr>
          <a:xfrm>
            <a:off x="5375849" y="-318700"/>
            <a:ext cx="4152599" cy="5538401"/>
          </a:xfrm>
          <a:prstGeom prst="rect">
            <a:avLst/>
          </a:prstGeom>
          <a:noFill/>
          <a:ln>
            <a:noFill/>
          </a:ln>
        </p:spPr>
      </p:pic>
      <p:sp>
        <p:nvSpPr>
          <p:cNvPr id="992" name="Google Shape;992;p68"/>
          <p:cNvSpPr/>
          <p:nvPr/>
        </p:nvSpPr>
        <p:spPr>
          <a:xfrm flipH="1" rot="10800000">
            <a:off x="-6162853" y="-432962"/>
            <a:ext cx="13569282" cy="5766930"/>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993" name="Google Shape;993;p68"/>
          <p:cNvSpPr txBox="1"/>
          <p:nvPr/>
        </p:nvSpPr>
        <p:spPr>
          <a:xfrm>
            <a:off x="663407" y="481600"/>
            <a:ext cx="5283000" cy="4695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929292"/>
              </a:buClr>
              <a:buSzPts val="2300"/>
              <a:buFont typeface="Helvetica Neue"/>
              <a:buNone/>
            </a:pPr>
            <a:r>
              <a:rPr b="1" lang="en" sz="2800">
                <a:solidFill>
                  <a:srgbClr val="1A242E"/>
                </a:solidFill>
                <a:latin typeface="Helvetica Neue"/>
                <a:ea typeface="Helvetica Neue"/>
                <a:cs typeface="Helvetica Neue"/>
                <a:sym typeface="Helvetica Neue"/>
              </a:rPr>
              <a:t>科技執法擴大取締前後比較</a:t>
            </a:r>
            <a:endParaRPr b="1" sz="2800">
              <a:solidFill>
                <a:srgbClr val="1A242E"/>
              </a:solidFill>
            </a:endParaRPr>
          </a:p>
        </p:txBody>
      </p:sp>
      <p:sp>
        <p:nvSpPr>
          <p:cNvPr id="994" name="Google Shape;994;p68"/>
          <p:cNvSpPr txBox="1"/>
          <p:nvPr>
            <p:ph idx="1" type="body"/>
          </p:nvPr>
        </p:nvSpPr>
        <p:spPr>
          <a:xfrm>
            <a:off x="663400" y="966450"/>
            <a:ext cx="5826600" cy="350400"/>
          </a:xfrm>
          <a:prstGeom prst="rect">
            <a:avLst/>
          </a:prstGeom>
          <a:noFill/>
          <a:ln>
            <a:noFill/>
          </a:ln>
        </p:spPr>
        <p:txBody>
          <a:bodyPr anchorCtr="0" anchor="t" bIns="17150" lIns="17150" spcFirstLastPara="1" rIns="17150" wrap="square" tIns="17150">
            <a:noAutofit/>
          </a:bodyPr>
          <a:lstStyle/>
          <a:p>
            <a:pPr indent="0" lvl="0" marL="0" rtl="0" algn="l">
              <a:lnSpc>
                <a:spcPct val="115000"/>
              </a:lnSpc>
              <a:spcBef>
                <a:spcPts val="0"/>
              </a:spcBef>
              <a:spcAft>
                <a:spcPts val="0"/>
              </a:spcAft>
              <a:buNone/>
            </a:pPr>
            <a:r>
              <a:rPr b="0" lang="en"/>
              <a:t>高雄成效優於其他五都</a:t>
            </a:r>
            <a:endParaRPr b="0"/>
          </a:p>
        </p:txBody>
      </p:sp>
      <p:sp>
        <p:nvSpPr>
          <p:cNvPr id="995" name="Google Shape;995;p68"/>
          <p:cNvSpPr txBox="1"/>
          <p:nvPr>
            <p:ph type="title"/>
          </p:nvPr>
        </p:nvSpPr>
        <p:spPr>
          <a:xfrm>
            <a:off x="5595399" y="404000"/>
            <a:ext cx="3156000" cy="537600"/>
          </a:xfrm>
          <a:prstGeom prst="rect">
            <a:avLst/>
          </a:prstGeom>
          <a:noFill/>
          <a:ln>
            <a:noFill/>
          </a:ln>
        </p:spPr>
        <p:txBody>
          <a:bodyPr anchorCtr="0" anchor="ctr" bIns="19050" lIns="19050" spcFirstLastPara="1" rIns="19050" wrap="square" tIns="19050">
            <a:normAutofit/>
          </a:bodyPr>
          <a:lstStyle/>
          <a:p>
            <a:pPr indent="0" lvl="0" marL="0" rtl="0" algn="r">
              <a:lnSpc>
                <a:spcPct val="80000"/>
              </a:lnSpc>
              <a:spcBef>
                <a:spcPts val="0"/>
              </a:spcBef>
              <a:spcAft>
                <a:spcPts val="0"/>
              </a:spcAft>
              <a:buClr>
                <a:srgbClr val="D5D5D5"/>
              </a:buClr>
              <a:buSzPts val="2800"/>
              <a:buFont typeface="Helvetica Neue"/>
              <a:buNone/>
            </a:pPr>
            <a:r>
              <a:rPr lang="en" sz="2400">
                <a:solidFill>
                  <a:srgbClr val="D5D5D5"/>
                </a:solidFill>
              </a:rPr>
              <a:t>數據分析</a:t>
            </a:r>
            <a:endParaRPr sz="2400">
              <a:solidFill>
                <a:srgbClr val="D5D5D5"/>
              </a:solidFill>
            </a:endParaRPr>
          </a:p>
        </p:txBody>
      </p:sp>
      <p:graphicFrame>
        <p:nvGraphicFramePr>
          <p:cNvPr id="996" name="Google Shape;996;p68"/>
          <p:cNvGraphicFramePr/>
          <p:nvPr/>
        </p:nvGraphicFramePr>
        <p:xfrm>
          <a:off x="789850" y="1317192"/>
          <a:ext cx="3000000" cy="3000000"/>
        </p:xfrm>
        <a:graphic>
          <a:graphicData uri="http://schemas.openxmlformats.org/drawingml/2006/table">
            <a:tbl>
              <a:tblPr>
                <a:noFill/>
                <a:tableStyleId>{C3F4F5AA-CCD9-4CF4-9B33-C30AF3E4D0AB}</a:tableStyleId>
              </a:tblPr>
              <a:tblGrid>
                <a:gridCol w="615825"/>
                <a:gridCol w="959750"/>
                <a:gridCol w="1053050"/>
                <a:gridCol w="993725"/>
                <a:gridCol w="832500"/>
              </a:tblGrid>
              <a:tr h="667675">
                <a:tc>
                  <a:txBody>
                    <a:bodyPr/>
                    <a:lstStyle/>
                    <a:p>
                      <a:pPr indent="0" lvl="0" marL="0" rtl="0" algn="ctr">
                        <a:spcBef>
                          <a:spcPts val="0"/>
                        </a:spcBef>
                        <a:spcAft>
                          <a:spcPts val="0"/>
                        </a:spcAft>
                        <a:buNone/>
                      </a:pPr>
                      <a:r>
                        <a:rPr b="1" lang="en" sz="1000"/>
                        <a:t>城市</a:t>
                      </a:r>
                      <a:endParaRPr b="1" sz="1000"/>
                    </a:p>
                  </a:txBody>
                  <a:tcPr marT="91425" marB="91425" marR="91425" marL="91425" anchor="ctr">
                    <a:solidFill>
                      <a:srgbClr val="CCCCCC"/>
                    </a:solidFill>
                  </a:tcPr>
                </a:tc>
                <a:tc>
                  <a:txBody>
                    <a:bodyPr/>
                    <a:lstStyle/>
                    <a:p>
                      <a:pPr indent="0" lvl="0" marL="0" rtl="0" algn="ctr">
                        <a:spcBef>
                          <a:spcPts val="0"/>
                        </a:spcBef>
                        <a:spcAft>
                          <a:spcPts val="0"/>
                        </a:spcAft>
                        <a:buNone/>
                      </a:pPr>
                      <a:r>
                        <a:rPr b="1" lang="en" sz="1000">
                          <a:latin typeface="Helvetica Neue"/>
                          <a:ea typeface="Helvetica Neue"/>
                          <a:cs typeface="Helvetica Neue"/>
                          <a:sym typeface="Helvetica Neue"/>
                        </a:rPr>
                        <a:t>CAMERA_ID</a:t>
                      </a:r>
                      <a:endParaRPr b="1" sz="1000">
                        <a:latin typeface="Helvetica Neue"/>
                        <a:ea typeface="Helvetica Neue"/>
                        <a:cs typeface="Helvetica Neue"/>
                        <a:sym typeface="Helvetica Neue"/>
                      </a:endParaRPr>
                    </a:p>
                    <a:p>
                      <a:pPr indent="0" lvl="0" marL="0" rtl="0" algn="ctr">
                        <a:spcBef>
                          <a:spcPts val="0"/>
                        </a:spcBef>
                        <a:spcAft>
                          <a:spcPts val="0"/>
                        </a:spcAft>
                        <a:buNone/>
                      </a:pPr>
                      <a:r>
                        <a:rPr b="1" lang="en" sz="1000"/>
                        <a:t>總</a:t>
                      </a:r>
                      <a:r>
                        <a:rPr b="1" lang="en" sz="1000"/>
                        <a:t>數</a:t>
                      </a:r>
                      <a:endParaRPr b="1" sz="1000"/>
                    </a:p>
                  </a:txBody>
                  <a:tcPr marT="91425" marB="91425" marR="91425" marL="91425" anchor="ctr">
                    <a:lnB cap="flat" cmpd="sng" w="9525">
                      <a:solidFill>
                        <a:srgbClr val="9E9E9E"/>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1000"/>
                        <a:t>基準日前後</a:t>
                      </a:r>
                      <a:endParaRPr b="1" sz="1000"/>
                    </a:p>
                    <a:p>
                      <a:pPr indent="0" lvl="0" marL="0" rtl="0" algn="ctr">
                        <a:spcBef>
                          <a:spcPts val="0"/>
                        </a:spcBef>
                        <a:spcAft>
                          <a:spcPts val="0"/>
                        </a:spcAft>
                        <a:buNone/>
                      </a:pPr>
                      <a:r>
                        <a:rPr b="1" lang="en" sz="1000"/>
                        <a:t>皆有事故者</a:t>
                      </a:r>
                      <a:endParaRPr b="1" sz="1000"/>
                    </a:p>
                  </a:txBody>
                  <a:tcPr marT="91425" marB="91425" marR="91425" marL="91425" anchor="ctr">
                    <a:solidFill>
                      <a:srgbClr val="9FC5E8"/>
                    </a:solidFill>
                  </a:tcPr>
                </a:tc>
                <a:tc>
                  <a:txBody>
                    <a:bodyPr/>
                    <a:lstStyle/>
                    <a:p>
                      <a:pPr indent="0" lvl="0" marL="0" rtl="0" algn="ctr">
                        <a:spcBef>
                          <a:spcPts val="0"/>
                        </a:spcBef>
                        <a:spcAft>
                          <a:spcPts val="0"/>
                        </a:spcAft>
                        <a:buNone/>
                      </a:pPr>
                      <a:r>
                        <a:rPr b="1" lang="en" sz="1000"/>
                        <a:t>基準日後</a:t>
                      </a:r>
                      <a:endParaRPr b="1" sz="1000"/>
                    </a:p>
                    <a:p>
                      <a:pPr indent="0" lvl="0" marL="0" rtl="0" algn="ctr">
                        <a:spcBef>
                          <a:spcPts val="0"/>
                        </a:spcBef>
                        <a:spcAft>
                          <a:spcPts val="0"/>
                        </a:spcAft>
                        <a:buNone/>
                      </a:pPr>
                      <a:r>
                        <a:rPr b="1" lang="en" sz="1000"/>
                        <a:t>月平均事故量</a:t>
                      </a:r>
                      <a:endParaRPr b="1" sz="1000"/>
                    </a:p>
                    <a:p>
                      <a:pPr indent="0" lvl="0" marL="0" rtl="0" algn="ctr">
                        <a:spcBef>
                          <a:spcPts val="0"/>
                        </a:spcBef>
                        <a:spcAft>
                          <a:spcPts val="0"/>
                        </a:spcAft>
                        <a:buNone/>
                      </a:pPr>
                      <a:r>
                        <a:rPr b="1" lang="en" sz="1000"/>
                        <a:t>下降者</a:t>
                      </a:r>
                      <a:endParaRPr b="1" sz="1000"/>
                    </a:p>
                  </a:txBody>
                  <a:tcPr marT="91425" marB="91425" marR="91425" marL="91425" anchor="ctr">
                    <a:solidFill>
                      <a:srgbClr val="B6D7A8"/>
                    </a:solidFill>
                  </a:tcPr>
                </a:tc>
                <a:tc>
                  <a:txBody>
                    <a:bodyPr/>
                    <a:lstStyle/>
                    <a:p>
                      <a:pPr indent="0" lvl="0" marL="0" rtl="0" algn="ctr">
                        <a:spcBef>
                          <a:spcPts val="0"/>
                        </a:spcBef>
                        <a:spcAft>
                          <a:spcPts val="0"/>
                        </a:spcAft>
                        <a:buNone/>
                      </a:pPr>
                      <a:r>
                        <a:rPr b="1" lang="en" sz="1000"/>
                        <a:t>有成效者</a:t>
                      </a:r>
                      <a:endParaRPr b="1" sz="1000"/>
                    </a:p>
                    <a:p>
                      <a:pPr indent="0" lvl="0" marL="0" rtl="0" algn="ctr">
                        <a:spcBef>
                          <a:spcPts val="0"/>
                        </a:spcBef>
                        <a:spcAft>
                          <a:spcPts val="0"/>
                        </a:spcAft>
                        <a:buNone/>
                      </a:pPr>
                      <a:r>
                        <a:rPr b="1" lang="en" sz="1000"/>
                        <a:t>佔比</a:t>
                      </a:r>
                      <a:endParaRPr b="1" sz="1000"/>
                    </a:p>
                  </a:txBody>
                  <a:tcPr marT="91425" marB="91425" marR="91425" marL="91425" anchor="ctr">
                    <a:solidFill>
                      <a:srgbClr val="FFE599"/>
                    </a:solidFill>
                  </a:tcPr>
                </a:tc>
              </a:tr>
              <a:tr h="365625">
                <a:tc>
                  <a:txBody>
                    <a:bodyPr/>
                    <a:lstStyle/>
                    <a:p>
                      <a:pPr indent="0" lvl="0" marL="0" rtl="0" algn="ctr">
                        <a:spcBef>
                          <a:spcPts val="0"/>
                        </a:spcBef>
                        <a:spcAft>
                          <a:spcPts val="0"/>
                        </a:spcAft>
                        <a:buNone/>
                      </a:pPr>
                      <a:r>
                        <a:rPr b="1" lang="en" sz="1100"/>
                        <a:t>臺北市</a:t>
                      </a:r>
                      <a:endParaRPr b="1"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lnSpc>
                          <a:spcPct val="100000"/>
                        </a:lnSpc>
                        <a:spcBef>
                          <a:spcPts val="0"/>
                        </a:spcBef>
                        <a:spcAft>
                          <a:spcPts val="0"/>
                        </a:spcAft>
                        <a:buNone/>
                      </a:pPr>
                      <a:r>
                        <a:rPr lang="en" sz="1100"/>
                        <a:t>725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600</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300</a:t>
                      </a:r>
                      <a:endParaRPr sz="1100"/>
                    </a:p>
                  </a:txBody>
                  <a:tcPr marT="91425" marB="91425" marR="91425" marL="91425"/>
                </a:tc>
                <a:tc>
                  <a:txBody>
                    <a:bodyPr/>
                    <a:lstStyle/>
                    <a:p>
                      <a:pPr indent="0" lvl="0" marL="0" rtl="0" algn="ctr">
                        <a:spcBef>
                          <a:spcPts val="0"/>
                        </a:spcBef>
                        <a:spcAft>
                          <a:spcPts val="0"/>
                        </a:spcAft>
                        <a:buNone/>
                      </a:pPr>
                      <a:r>
                        <a:rPr b="1" lang="en" sz="1200">
                          <a:solidFill>
                            <a:srgbClr val="1155CC"/>
                          </a:solidFill>
                        </a:rPr>
                        <a:t>50%</a:t>
                      </a:r>
                      <a:endParaRPr b="1" sz="1200">
                        <a:solidFill>
                          <a:srgbClr val="1155CC"/>
                        </a:solidFill>
                      </a:endParaRPr>
                    </a:p>
                  </a:txBody>
                  <a:tcPr marT="91425" marB="91425" marR="91425" marL="91425"/>
                </a:tc>
              </a:tr>
              <a:tr h="365625">
                <a:tc>
                  <a:txBody>
                    <a:bodyPr/>
                    <a:lstStyle/>
                    <a:p>
                      <a:pPr indent="0" lvl="0" marL="0" rtl="0" algn="ctr">
                        <a:spcBef>
                          <a:spcPts val="0"/>
                        </a:spcBef>
                        <a:spcAft>
                          <a:spcPts val="0"/>
                        </a:spcAft>
                        <a:buNone/>
                      </a:pPr>
                      <a:r>
                        <a:rPr b="1" lang="en" sz="1100"/>
                        <a:t>新北市</a:t>
                      </a:r>
                      <a:endParaRPr b="1"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lnSpc>
                          <a:spcPct val="100000"/>
                        </a:lnSpc>
                        <a:spcBef>
                          <a:spcPts val="0"/>
                        </a:spcBef>
                        <a:spcAft>
                          <a:spcPts val="0"/>
                        </a:spcAft>
                        <a:buNone/>
                      </a:pPr>
                      <a:r>
                        <a:rPr lang="en" sz="1100"/>
                        <a:t>959</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524</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245</a:t>
                      </a:r>
                      <a:endParaRPr sz="1100"/>
                    </a:p>
                  </a:txBody>
                  <a:tcPr marT="91425" marB="91425" marR="91425" marL="91425"/>
                </a:tc>
                <a:tc>
                  <a:txBody>
                    <a:bodyPr/>
                    <a:lstStyle/>
                    <a:p>
                      <a:pPr indent="0" lvl="0" marL="0" rtl="0" algn="ctr">
                        <a:spcBef>
                          <a:spcPts val="0"/>
                        </a:spcBef>
                        <a:spcAft>
                          <a:spcPts val="0"/>
                        </a:spcAft>
                        <a:buNone/>
                      </a:pPr>
                      <a:r>
                        <a:rPr b="1" lang="en" sz="1200">
                          <a:solidFill>
                            <a:srgbClr val="1155CC"/>
                          </a:solidFill>
                        </a:rPr>
                        <a:t>47%</a:t>
                      </a:r>
                      <a:endParaRPr b="1" sz="1200">
                        <a:solidFill>
                          <a:srgbClr val="1155CC"/>
                        </a:solidFill>
                      </a:endParaRPr>
                    </a:p>
                  </a:txBody>
                  <a:tcPr marT="91425" marB="91425" marR="91425" marL="91425"/>
                </a:tc>
              </a:tr>
              <a:tr h="365625">
                <a:tc>
                  <a:txBody>
                    <a:bodyPr/>
                    <a:lstStyle/>
                    <a:p>
                      <a:pPr indent="0" lvl="0" marL="0" rtl="0" algn="ctr">
                        <a:spcBef>
                          <a:spcPts val="0"/>
                        </a:spcBef>
                        <a:spcAft>
                          <a:spcPts val="0"/>
                        </a:spcAft>
                        <a:buNone/>
                      </a:pPr>
                      <a:r>
                        <a:rPr b="1" lang="en" sz="1100"/>
                        <a:t>桃園市</a:t>
                      </a:r>
                      <a:endParaRPr b="1"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lnSpc>
                          <a:spcPct val="100000"/>
                        </a:lnSpc>
                        <a:spcBef>
                          <a:spcPts val="0"/>
                        </a:spcBef>
                        <a:spcAft>
                          <a:spcPts val="0"/>
                        </a:spcAft>
                        <a:buNone/>
                      </a:pPr>
                      <a:r>
                        <a:rPr lang="en" sz="1100"/>
                        <a:t>461</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407</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168</a:t>
                      </a:r>
                      <a:endParaRPr sz="1100"/>
                    </a:p>
                  </a:txBody>
                  <a:tcPr marT="91425" marB="91425" marR="91425" marL="91425"/>
                </a:tc>
                <a:tc>
                  <a:txBody>
                    <a:bodyPr/>
                    <a:lstStyle/>
                    <a:p>
                      <a:pPr indent="0" lvl="0" marL="0" rtl="0" algn="ctr">
                        <a:spcBef>
                          <a:spcPts val="0"/>
                        </a:spcBef>
                        <a:spcAft>
                          <a:spcPts val="0"/>
                        </a:spcAft>
                        <a:buNone/>
                      </a:pPr>
                      <a:r>
                        <a:rPr b="1" lang="en" sz="1200">
                          <a:solidFill>
                            <a:srgbClr val="1155CC"/>
                          </a:solidFill>
                        </a:rPr>
                        <a:t>41%</a:t>
                      </a:r>
                      <a:endParaRPr b="1" sz="1200">
                        <a:solidFill>
                          <a:srgbClr val="1155CC"/>
                        </a:solidFill>
                      </a:endParaRPr>
                    </a:p>
                  </a:txBody>
                  <a:tcPr marT="91425" marB="91425" marR="91425" marL="91425"/>
                </a:tc>
              </a:tr>
              <a:tr h="365625">
                <a:tc>
                  <a:txBody>
                    <a:bodyPr/>
                    <a:lstStyle/>
                    <a:p>
                      <a:pPr indent="0" lvl="0" marL="0" rtl="0" algn="ctr">
                        <a:spcBef>
                          <a:spcPts val="0"/>
                        </a:spcBef>
                        <a:spcAft>
                          <a:spcPts val="0"/>
                        </a:spcAft>
                        <a:buNone/>
                      </a:pPr>
                      <a:r>
                        <a:rPr b="1" lang="en" sz="1100"/>
                        <a:t>臺中市</a:t>
                      </a:r>
                      <a:endParaRPr b="1"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lnSpc>
                          <a:spcPct val="100000"/>
                        </a:lnSpc>
                        <a:spcBef>
                          <a:spcPts val="0"/>
                        </a:spcBef>
                        <a:spcAft>
                          <a:spcPts val="0"/>
                        </a:spcAft>
                        <a:buNone/>
                      </a:pPr>
                      <a:r>
                        <a:rPr lang="en" sz="1100"/>
                        <a:t>658</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536</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153</a:t>
                      </a:r>
                      <a:endParaRPr sz="1100"/>
                    </a:p>
                  </a:txBody>
                  <a:tcPr marT="91425" marB="91425" marR="91425" marL="91425"/>
                </a:tc>
                <a:tc>
                  <a:txBody>
                    <a:bodyPr/>
                    <a:lstStyle/>
                    <a:p>
                      <a:pPr indent="0" lvl="0" marL="0" rtl="0" algn="ctr">
                        <a:spcBef>
                          <a:spcPts val="0"/>
                        </a:spcBef>
                        <a:spcAft>
                          <a:spcPts val="0"/>
                        </a:spcAft>
                        <a:buNone/>
                      </a:pPr>
                      <a:r>
                        <a:rPr b="1" lang="en" sz="1200">
                          <a:solidFill>
                            <a:srgbClr val="1155CC"/>
                          </a:solidFill>
                        </a:rPr>
                        <a:t>29%</a:t>
                      </a:r>
                      <a:endParaRPr b="1" sz="1200">
                        <a:solidFill>
                          <a:srgbClr val="1155CC"/>
                        </a:solidFill>
                      </a:endParaRPr>
                    </a:p>
                  </a:txBody>
                  <a:tcPr marT="91425" marB="91425" marR="91425" marL="91425"/>
                </a:tc>
              </a:tr>
              <a:tr h="365625">
                <a:tc>
                  <a:txBody>
                    <a:bodyPr/>
                    <a:lstStyle/>
                    <a:p>
                      <a:pPr indent="0" lvl="0" marL="0" rtl="0" algn="ctr">
                        <a:spcBef>
                          <a:spcPts val="0"/>
                        </a:spcBef>
                        <a:spcAft>
                          <a:spcPts val="0"/>
                        </a:spcAft>
                        <a:buNone/>
                      </a:pPr>
                      <a:r>
                        <a:rPr b="1" lang="en" sz="1100"/>
                        <a:t>臺南市</a:t>
                      </a:r>
                      <a:endParaRPr b="1"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lnSpc>
                          <a:spcPct val="100000"/>
                        </a:lnSpc>
                        <a:spcBef>
                          <a:spcPts val="0"/>
                        </a:spcBef>
                        <a:spcAft>
                          <a:spcPts val="0"/>
                        </a:spcAft>
                        <a:buNone/>
                      </a:pPr>
                      <a:r>
                        <a:rPr lang="en" sz="1100"/>
                        <a:t>135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111</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45</a:t>
                      </a:r>
                      <a:endParaRPr sz="1100"/>
                    </a:p>
                  </a:txBody>
                  <a:tcPr marT="91425" marB="91425" marR="91425" marL="91425"/>
                </a:tc>
                <a:tc>
                  <a:txBody>
                    <a:bodyPr/>
                    <a:lstStyle/>
                    <a:p>
                      <a:pPr indent="0" lvl="0" marL="0" rtl="0" algn="ctr">
                        <a:spcBef>
                          <a:spcPts val="0"/>
                        </a:spcBef>
                        <a:spcAft>
                          <a:spcPts val="0"/>
                        </a:spcAft>
                        <a:buNone/>
                      </a:pPr>
                      <a:r>
                        <a:rPr b="1" lang="en" sz="1200">
                          <a:solidFill>
                            <a:srgbClr val="1155CC"/>
                          </a:solidFill>
                        </a:rPr>
                        <a:t>41%</a:t>
                      </a:r>
                      <a:endParaRPr b="1" sz="1200">
                        <a:solidFill>
                          <a:srgbClr val="1155CC"/>
                        </a:solidFill>
                      </a:endParaRPr>
                    </a:p>
                  </a:txBody>
                  <a:tcPr marT="91425" marB="91425" marR="91425" marL="91425"/>
                </a:tc>
              </a:tr>
              <a:tr h="365625">
                <a:tc>
                  <a:txBody>
                    <a:bodyPr/>
                    <a:lstStyle/>
                    <a:p>
                      <a:pPr indent="0" lvl="0" marL="0" rtl="0" algn="ctr">
                        <a:spcBef>
                          <a:spcPts val="0"/>
                        </a:spcBef>
                        <a:spcAft>
                          <a:spcPts val="0"/>
                        </a:spcAft>
                        <a:buNone/>
                      </a:pPr>
                      <a:r>
                        <a:rPr b="1" lang="en" sz="1100"/>
                        <a:t>高雄市</a:t>
                      </a:r>
                      <a:endParaRPr b="1"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lnSpc>
                          <a:spcPct val="100000"/>
                        </a:lnSpc>
                        <a:spcBef>
                          <a:spcPts val="0"/>
                        </a:spcBef>
                        <a:spcAft>
                          <a:spcPts val="0"/>
                        </a:spcAft>
                        <a:buNone/>
                      </a:pPr>
                      <a:r>
                        <a:rPr lang="en" sz="1100"/>
                        <a:t>409</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344</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211</a:t>
                      </a:r>
                      <a:endParaRPr sz="1100"/>
                    </a:p>
                  </a:txBody>
                  <a:tcPr marT="91425" marB="91425" marR="91425" marL="91425"/>
                </a:tc>
                <a:tc>
                  <a:txBody>
                    <a:bodyPr/>
                    <a:lstStyle/>
                    <a:p>
                      <a:pPr indent="0" lvl="0" marL="0" rtl="0" algn="ctr">
                        <a:spcBef>
                          <a:spcPts val="0"/>
                        </a:spcBef>
                        <a:spcAft>
                          <a:spcPts val="0"/>
                        </a:spcAft>
                        <a:buNone/>
                      </a:pPr>
                      <a:r>
                        <a:rPr b="1" lang="en" sz="1200">
                          <a:solidFill>
                            <a:srgbClr val="1155CC"/>
                          </a:solidFill>
                        </a:rPr>
                        <a:t>61%</a:t>
                      </a:r>
                      <a:endParaRPr b="1" sz="1200">
                        <a:solidFill>
                          <a:srgbClr val="1155CC"/>
                        </a:solidFill>
                      </a:endParaRPr>
                    </a:p>
                  </a:txBody>
                  <a:tcPr marT="91425" marB="91425" marR="91425" marL="91425"/>
                </a:tc>
              </a:tr>
              <a:tr h="365625">
                <a:tc>
                  <a:txBody>
                    <a:bodyPr/>
                    <a:lstStyle/>
                    <a:p>
                      <a:pPr indent="0" lvl="0" marL="0" rtl="0" algn="ctr">
                        <a:spcBef>
                          <a:spcPts val="0"/>
                        </a:spcBef>
                        <a:spcAft>
                          <a:spcPts val="0"/>
                        </a:spcAft>
                        <a:buNone/>
                      </a:pPr>
                      <a:r>
                        <a:rPr b="1" lang="en" sz="1100"/>
                        <a:t>總計</a:t>
                      </a:r>
                      <a:endParaRPr b="1"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lnSpc>
                          <a:spcPct val="100000"/>
                        </a:lnSpc>
                        <a:spcBef>
                          <a:spcPts val="0"/>
                        </a:spcBef>
                        <a:spcAft>
                          <a:spcPts val="0"/>
                        </a:spcAft>
                        <a:buNone/>
                      </a:pPr>
                      <a:r>
                        <a:rPr lang="en" sz="1100"/>
                        <a:t>3347</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2522</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1100"/>
                        <a:t>1122</a:t>
                      </a:r>
                      <a:endParaRPr sz="1100"/>
                    </a:p>
                  </a:txBody>
                  <a:tcPr marT="91425" marB="91425" marR="91425" marL="91425"/>
                </a:tc>
                <a:tc>
                  <a:txBody>
                    <a:bodyPr/>
                    <a:lstStyle/>
                    <a:p>
                      <a:pPr indent="0" lvl="0" marL="0" rtl="0" algn="ctr">
                        <a:spcBef>
                          <a:spcPts val="0"/>
                        </a:spcBef>
                        <a:spcAft>
                          <a:spcPts val="0"/>
                        </a:spcAft>
                        <a:buNone/>
                      </a:pPr>
                      <a:r>
                        <a:rPr b="1" lang="en" sz="1200">
                          <a:solidFill>
                            <a:srgbClr val="1155CC"/>
                          </a:solidFill>
                        </a:rPr>
                        <a:t>44%</a:t>
                      </a:r>
                      <a:endParaRPr b="1" sz="1200">
                        <a:solidFill>
                          <a:srgbClr val="1155CC"/>
                        </a:solidFill>
                      </a:endParaRPr>
                    </a:p>
                  </a:txBody>
                  <a:tcPr marT="91425" marB="91425" marR="91425" marL="91425"/>
                </a:tc>
              </a:tr>
            </a:tbl>
          </a:graphicData>
        </a:graphic>
      </p:graphicFrame>
      <p:sp>
        <p:nvSpPr>
          <p:cNvPr id="997" name="Google Shape;997;p68"/>
          <p:cNvSpPr/>
          <p:nvPr/>
        </p:nvSpPr>
        <p:spPr>
          <a:xfrm>
            <a:off x="4412200" y="3813525"/>
            <a:ext cx="832500" cy="365700"/>
          </a:xfrm>
          <a:prstGeom prst="frame">
            <a:avLst>
              <a:gd fmla="val 12500" name="adj1"/>
            </a:avLst>
          </a:prstGeom>
          <a:solidFill>
            <a:srgbClr val="E69138"/>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8"/>
          <p:cNvSpPr txBox="1"/>
          <p:nvPr/>
        </p:nvSpPr>
        <p:spPr>
          <a:xfrm>
            <a:off x="789850" y="4528550"/>
            <a:ext cx="408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414141"/>
                </a:solidFill>
                <a:latin typeface="Helvetica Neue"/>
                <a:ea typeface="Helvetica Neue"/>
                <a:cs typeface="Helvetica Neue"/>
                <a:sym typeface="Helvetica Neue"/>
              </a:rPr>
              <a:t>註：每一個CAMERA_ID都代表一個科技執法地點</a:t>
            </a:r>
            <a:endParaRPr b="1" sz="1200">
              <a:solidFill>
                <a:srgbClr val="414141"/>
              </a:solidFill>
              <a:latin typeface="Helvetica Neue"/>
              <a:ea typeface="Helvetica Neue"/>
              <a:cs typeface="Helvetica Neue"/>
              <a:sym typeface="Helvetica Neue"/>
            </a:endParaRPr>
          </a:p>
        </p:txBody>
      </p:sp>
      <p:pic>
        <p:nvPicPr>
          <p:cNvPr id="999" name="Google Shape;999;p68"/>
          <p:cNvPicPr preferRelativeResize="0"/>
          <p:nvPr/>
        </p:nvPicPr>
        <p:blipFill>
          <a:blip r:embed="rId4">
            <a:alphaModFix/>
          </a:blip>
          <a:stretch>
            <a:fillRect/>
          </a:stretch>
        </p:blipFill>
        <p:spPr>
          <a:xfrm>
            <a:off x="493411" y="3817023"/>
            <a:ext cx="266001" cy="350400"/>
          </a:xfrm>
          <a:prstGeom prst="rect">
            <a:avLst/>
          </a:prstGeom>
          <a:noFill/>
          <a:ln>
            <a:noFill/>
          </a:ln>
        </p:spPr>
      </p:pic>
      <p:pic>
        <p:nvPicPr>
          <p:cNvPr id="1000" name="Google Shape;1000;p68"/>
          <p:cNvPicPr preferRelativeResize="0"/>
          <p:nvPr/>
        </p:nvPicPr>
        <p:blipFill>
          <a:blip r:embed="rId5">
            <a:alphaModFix/>
          </a:blip>
          <a:stretch>
            <a:fillRect/>
          </a:stretch>
        </p:blipFill>
        <p:spPr>
          <a:xfrm>
            <a:off x="-18288" y="4910328"/>
            <a:ext cx="9144003" cy="299145"/>
          </a:xfrm>
          <a:prstGeom prst="rect">
            <a:avLst/>
          </a:prstGeom>
          <a:noFill/>
          <a:ln>
            <a:noFill/>
          </a:ln>
        </p:spPr>
      </p:pic>
      <p:grpSp>
        <p:nvGrpSpPr>
          <p:cNvPr id="1001" name="Google Shape;1001;p68"/>
          <p:cNvGrpSpPr/>
          <p:nvPr/>
        </p:nvGrpSpPr>
        <p:grpSpPr>
          <a:xfrm>
            <a:off x="7132352" y="481590"/>
            <a:ext cx="2011644" cy="2011644"/>
            <a:chOff x="5871250" y="481600"/>
            <a:chExt cx="1728216" cy="1728216"/>
          </a:xfrm>
        </p:grpSpPr>
        <p:pic>
          <p:nvPicPr>
            <p:cNvPr id="1002" name="Google Shape;1002;p68"/>
            <p:cNvPicPr preferRelativeResize="0"/>
            <p:nvPr/>
          </p:nvPicPr>
          <p:blipFill>
            <a:blip r:embed="rId6">
              <a:alphaModFix/>
            </a:blip>
            <a:stretch>
              <a:fillRect/>
            </a:stretch>
          </p:blipFill>
          <p:spPr>
            <a:xfrm>
              <a:off x="5871250" y="481600"/>
              <a:ext cx="1728216" cy="1728216"/>
            </a:xfrm>
            <a:prstGeom prst="rect">
              <a:avLst/>
            </a:prstGeom>
            <a:noFill/>
            <a:ln>
              <a:noFill/>
            </a:ln>
          </p:spPr>
        </p:pic>
        <p:sp>
          <p:nvSpPr>
            <p:cNvPr id="1003" name="Google Shape;1003;p68"/>
            <p:cNvSpPr txBox="1"/>
            <p:nvPr/>
          </p:nvSpPr>
          <p:spPr>
            <a:xfrm>
              <a:off x="6343272" y="14997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紀佩萱</a:t>
              </a:r>
              <a:endParaRPr b="1" sz="1200">
                <a:solidFill>
                  <a:schemeClr val="lt1"/>
                </a:solidFill>
                <a:latin typeface="Helvetica Neue"/>
                <a:ea typeface="Helvetica Neue"/>
                <a:cs typeface="Helvetica Neue"/>
                <a:sym typeface="Helvetica Neue"/>
              </a:endParaRPr>
            </a:p>
          </p:txBody>
        </p:sp>
      </p:grpSp>
      <p:pic>
        <p:nvPicPr>
          <p:cNvPr id="1004" name="Google Shape;1004;p68"/>
          <p:cNvPicPr preferRelativeResize="0"/>
          <p:nvPr/>
        </p:nvPicPr>
        <p:blipFill>
          <a:blip r:embed="rId7">
            <a:alphaModFix/>
          </a:blip>
          <a:stretch>
            <a:fillRect/>
          </a:stretch>
        </p:blipFill>
        <p:spPr>
          <a:xfrm>
            <a:off x="5297500" y="1317200"/>
            <a:ext cx="2577174" cy="3458251"/>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8" name="Shape 1008"/>
        <p:cNvGrpSpPr/>
        <p:nvPr/>
      </p:nvGrpSpPr>
      <p:grpSpPr>
        <a:xfrm>
          <a:off x="0" y="0"/>
          <a:ext cx="0" cy="0"/>
          <a:chOff x="0" y="0"/>
          <a:chExt cx="0" cy="0"/>
        </a:xfrm>
      </p:grpSpPr>
      <p:pic>
        <p:nvPicPr>
          <p:cNvPr descr="photo-1684215031346-487c55714771.jpeg" id="1009" name="Google Shape;1009;p69"/>
          <p:cNvPicPr preferRelativeResize="0"/>
          <p:nvPr/>
        </p:nvPicPr>
        <p:blipFill rotWithShape="1">
          <a:blip r:embed="rId3">
            <a:alphaModFix/>
          </a:blip>
          <a:srcRect b="0" l="0" r="0" t="0"/>
          <a:stretch/>
        </p:blipFill>
        <p:spPr>
          <a:xfrm>
            <a:off x="5375849" y="-318700"/>
            <a:ext cx="4152599" cy="5538401"/>
          </a:xfrm>
          <a:prstGeom prst="rect">
            <a:avLst/>
          </a:prstGeom>
          <a:noFill/>
          <a:ln>
            <a:noFill/>
          </a:ln>
        </p:spPr>
      </p:pic>
      <p:sp>
        <p:nvSpPr>
          <p:cNvPr id="1010" name="Google Shape;1010;p69"/>
          <p:cNvSpPr/>
          <p:nvPr/>
        </p:nvSpPr>
        <p:spPr>
          <a:xfrm flipH="1" rot="10800000">
            <a:off x="-6162853" y="-432962"/>
            <a:ext cx="13569282" cy="5766930"/>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11" name="Google Shape;1011;p69"/>
          <p:cNvSpPr txBox="1"/>
          <p:nvPr/>
        </p:nvSpPr>
        <p:spPr>
          <a:xfrm>
            <a:off x="663407" y="481600"/>
            <a:ext cx="5283000" cy="4695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929292"/>
              </a:buClr>
              <a:buSzPts val="2300"/>
              <a:buFont typeface="Helvetica Neue"/>
              <a:buNone/>
            </a:pPr>
            <a:r>
              <a:rPr b="1" lang="en" sz="2800">
                <a:solidFill>
                  <a:srgbClr val="1A242E"/>
                </a:solidFill>
                <a:latin typeface="Helvetica Neue"/>
                <a:ea typeface="Helvetica Neue"/>
                <a:cs typeface="Helvetica Neue"/>
                <a:sym typeface="Helvetica Neue"/>
              </a:rPr>
              <a:t>對相關單位建議</a:t>
            </a:r>
            <a:endParaRPr b="1" sz="2800">
              <a:solidFill>
                <a:srgbClr val="1A242E"/>
              </a:solidFill>
            </a:endParaRPr>
          </a:p>
        </p:txBody>
      </p:sp>
      <p:sp>
        <p:nvSpPr>
          <p:cNvPr id="1012" name="Google Shape;1012;p69"/>
          <p:cNvSpPr txBox="1"/>
          <p:nvPr>
            <p:ph idx="1" type="body"/>
          </p:nvPr>
        </p:nvSpPr>
        <p:spPr>
          <a:xfrm>
            <a:off x="663397" y="966454"/>
            <a:ext cx="4975500" cy="350400"/>
          </a:xfrm>
          <a:prstGeom prst="rect">
            <a:avLst/>
          </a:prstGeom>
          <a:noFill/>
          <a:ln>
            <a:noFill/>
          </a:ln>
        </p:spPr>
        <p:txBody>
          <a:bodyPr anchorCtr="0" anchor="t" bIns="17150" lIns="17150" spcFirstLastPara="1" rIns="17150" wrap="square" tIns="17150">
            <a:normAutofit/>
          </a:bodyPr>
          <a:lstStyle/>
          <a:p>
            <a:pPr indent="0" lvl="0" marL="0" rtl="0" algn="l">
              <a:lnSpc>
                <a:spcPct val="100000"/>
              </a:lnSpc>
              <a:spcBef>
                <a:spcPts val="0"/>
              </a:spcBef>
              <a:spcAft>
                <a:spcPts val="0"/>
              </a:spcAft>
              <a:buClr>
                <a:srgbClr val="000000"/>
              </a:buClr>
              <a:buSzPts val="1800"/>
              <a:buFont typeface="Helvetica Neue"/>
              <a:buNone/>
            </a:pPr>
            <a:r>
              <a:rPr b="0" lang="en"/>
              <a:t>多管齊下</a:t>
            </a:r>
            <a:endParaRPr b="0"/>
          </a:p>
        </p:txBody>
      </p:sp>
      <p:sp>
        <p:nvSpPr>
          <p:cNvPr id="1013" name="Google Shape;1013;p69"/>
          <p:cNvSpPr txBox="1"/>
          <p:nvPr>
            <p:ph type="title"/>
          </p:nvPr>
        </p:nvSpPr>
        <p:spPr>
          <a:xfrm>
            <a:off x="5595399" y="404000"/>
            <a:ext cx="3156000" cy="537600"/>
          </a:xfrm>
          <a:prstGeom prst="rect">
            <a:avLst/>
          </a:prstGeom>
          <a:noFill/>
          <a:ln>
            <a:noFill/>
          </a:ln>
        </p:spPr>
        <p:txBody>
          <a:bodyPr anchorCtr="0" anchor="ctr" bIns="19050" lIns="19050" spcFirstLastPara="1" rIns="19050" wrap="square" tIns="19050">
            <a:normAutofit/>
          </a:bodyPr>
          <a:lstStyle/>
          <a:p>
            <a:pPr indent="0" lvl="0" marL="0" rtl="0" algn="r">
              <a:lnSpc>
                <a:spcPct val="80000"/>
              </a:lnSpc>
              <a:spcBef>
                <a:spcPts val="0"/>
              </a:spcBef>
              <a:spcAft>
                <a:spcPts val="0"/>
              </a:spcAft>
              <a:buClr>
                <a:srgbClr val="D5D5D5"/>
              </a:buClr>
              <a:buSzPts val="2800"/>
              <a:buFont typeface="Helvetica Neue"/>
              <a:buNone/>
            </a:pPr>
            <a:r>
              <a:rPr lang="en" sz="2400">
                <a:solidFill>
                  <a:srgbClr val="D5D5D5"/>
                </a:solidFill>
              </a:rPr>
              <a:t>數據分析</a:t>
            </a:r>
            <a:endParaRPr sz="2400">
              <a:solidFill>
                <a:srgbClr val="D5D5D5"/>
              </a:solidFill>
            </a:endParaRPr>
          </a:p>
        </p:txBody>
      </p:sp>
      <p:graphicFrame>
        <p:nvGraphicFramePr>
          <p:cNvPr id="1014" name="Google Shape;1014;p69"/>
          <p:cNvGraphicFramePr/>
          <p:nvPr/>
        </p:nvGraphicFramePr>
        <p:xfrm>
          <a:off x="918013" y="2072225"/>
          <a:ext cx="3000000" cy="3000000"/>
        </p:xfrm>
        <a:graphic>
          <a:graphicData uri="http://schemas.openxmlformats.org/drawingml/2006/table">
            <a:tbl>
              <a:tblPr>
                <a:noFill/>
                <a:tableStyleId>{C3F4F5AA-CCD9-4CF4-9B33-C30AF3E4D0AB}</a:tableStyleId>
              </a:tblPr>
              <a:tblGrid>
                <a:gridCol w="1185375"/>
                <a:gridCol w="1461125"/>
                <a:gridCol w="717450"/>
                <a:gridCol w="1563075"/>
              </a:tblGrid>
              <a:tr h="380975">
                <a:tc>
                  <a:txBody>
                    <a:bodyPr/>
                    <a:lstStyle/>
                    <a:p>
                      <a:pPr indent="0" lvl="0" marL="0" rtl="0" algn="ctr">
                        <a:spcBef>
                          <a:spcPts val="0"/>
                        </a:spcBef>
                        <a:spcAft>
                          <a:spcPts val="0"/>
                        </a:spcAft>
                        <a:buNone/>
                      </a:pPr>
                      <a:r>
                        <a:rPr b="1" lang="en" sz="1300"/>
                        <a:t>事故資料欄位</a:t>
                      </a:r>
                      <a:endParaRPr b="1" sz="1300"/>
                    </a:p>
                  </a:txBody>
                  <a:tcPr marT="91425" marB="91425" marR="91425" marL="91425">
                    <a:solidFill>
                      <a:srgbClr val="76A5AF"/>
                    </a:solidFill>
                  </a:tcPr>
                </a:tc>
                <a:tc>
                  <a:txBody>
                    <a:bodyPr/>
                    <a:lstStyle/>
                    <a:p>
                      <a:pPr indent="0" lvl="0" marL="0" rtl="0" algn="ctr">
                        <a:spcBef>
                          <a:spcPts val="0"/>
                        </a:spcBef>
                        <a:spcAft>
                          <a:spcPts val="0"/>
                        </a:spcAft>
                        <a:buNone/>
                      </a:pPr>
                      <a:r>
                        <a:rPr b="1" lang="en" sz="1300"/>
                        <a:t>集中類別</a:t>
                      </a:r>
                      <a:endParaRPr b="1" sz="1300"/>
                    </a:p>
                  </a:txBody>
                  <a:tcPr marT="91425" marB="91425" marR="91425" marL="91425">
                    <a:solidFill>
                      <a:srgbClr val="76A5AF"/>
                    </a:solidFill>
                  </a:tcPr>
                </a:tc>
                <a:tc>
                  <a:txBody>
                    <a:bodyPr/>
                    <a:lstStyle/>
                    <a:p>
                      <a:pPr indent="0" lvl="0" marL="0" rtl="0" algn="ctr">
                        <a:spcBef>
                          <a:spcPts val="0"/>
                        </a:spcBef>
                        <a:spcAft>
                          <a:spcPts val="0"/>
                        </a:spcAft>
                        <a:buNone/>
                      </a:pPr>
                      <a:r>
                        <a:rPr b="1" lang="en" sz="1300"/>
                        <a:t>佔比</a:t>
                      </a:r>
                      <a:endParaRPr b="1" sz="1300"/>
                    </a:p>
                  </a:txBody>
                  <a:tcPr marT="91425" marB="91425" marR="91425" marL="91425">
                    <a:solidFill>
                      <a:srgbClr val="76A5AF"/>
                    </a:solidFill>
                  </a:tcPr>
                </a:tc>
                <a:tc>
                  <a:txBody>
                    <a:bodyPr/>
                    <a:lstStyle/>
                    <a:p>
                      <a:pPr indent="0" lvl="0" marL="0" rtl="0" algn="ctr">
                        <a:spcBef>
                          <a:spcPts val="0"/>
                        </a:spcBef>
                        <a:spcAft>
                          <a:spcPts val="0"/>
                        </a:spcAft>
                        <a:buNone/>
                      </a:pPr>
                      <a:r>
                        <a:rPr b="1" lang="en" sz="1300"/>
                        <a:t>可改善方向</a:t>
                      </a:r>
                      <a:endParaRPr b="1" sz="1300"/>
                    </a:p>
                  </a:txBody>
                  <a:tcPr marT="91425" marB="91425" marR="91425" marL="91425">
                    <a:solidFill>
                      <a:srgbClr val="76A5AF"/>
                    </a:solidFill>
                  </a:tcPr>
                </a:tc>
              </a:tr>
              <a:tr h="576050">
                <a:tc>
                  <a:txBody>
                    <a:bodyPr/>
                    <a:lstStyle/>
                    <a:p>
                      <a:pPr indent="0" lvl="0" marL="0" rtl="0" algn="ctr">
                        <a:lnSpc>
                          <a:spcPct val="115000"/>
                        </a:lnSpc>
                        <a:spcBef>
                          <a:spcPts val="0"/>
                        </a:spcBef>
                        <a:spcAft>
                          <a:spcPts val="0"/>
                        </a:spcAft>
                        <a:buNone/>
                      </a:pPr>
                      <a:r>
                        <a:rPr b="1" lang="en" sz="1200"/>
                        <a:t>號誌種類</a:t>
                      </a:r>
                      <a:endParaRPr b="1" sz="1200"/>
                    </a:p>
                  </a:txBody>
                  <a:tcPr marT="91425" marB="91425" marR="91425" marL="91425" anchor="ctr"/>
                </a:tc>
                <a:tc>
                  <a:txBody>
                    <a:bodyPr/>
                    <a:lstStyle/>
                    <a:p>
                      <a:pPr indent="0" lvl="0" marL="0" rtl="0" algn="ctr">
                        <a:lnSpc>
                          <a:spcPct val="115000"/>
                        </a:lnSpc>
                        <a:spcBef>
                          <a:spcPts val="0"/>
                        </a:spcBef>
                        <a:spcAft>
                          <a:spcPts val="0"/>
                        </a:spcAft>
                        <a:buNone/>
                      </a:pPr>
                      <a:r>
                        <a:rPr b="1" lang="en" sz="1200"/>
                        <a:t>無號誌</a:t>
                      </a:r>
                      <a:endParaRPr b="1" sz="1200"/>
                    </a:p>
                  </a:txBody>
                  <a:tcPr marT="91425" marB="91425" marR="91425" marL="91425" anchor="ctr"/>
                </a:tc>
                <a:tc>
                  <a:txBody>
                    <a:bodyPr/>
                    <a:lstStyle/>
                    <a:p>
                      <a:pPr indent="0" lvl="0" marL="0" rtl="0" algn="ctr">
                        <a:lnSpc>
                          <a:spcPct val="115000"/>
                        </a:lnSpc>
                        <a:spcBef>
                          <a:spcPts val="0"/>
                        </a:spcBef>
                        <a:spcAft>
                          <a:spcPts val="0"/>
                        </a:spcAft>
                        <a:buNone/>
                      </a:pPr>
                      <a:r>
                        <a:rPr b="1" lang="en" sz="1500">
                          <a:solidFill>
                            <a:srgbClr val="1155CC"/>
                          </a:solidFill>
                        </a:rPr>
                        <a:t>57%</a:t>
                      </a:r>
                      <a:endParaRPr b="1" sz="1500">
                        <a:solidFill>
                          <a:srgbClr val="1155CC"/>
                        </a:solidFill>
                      </a:endParaRPr>
                    </a:p>
                  </a:txBody>
                  <a:tcPr marT="91425" marB="91425" marR="91425" marL="91425" anchor="ctr"/>
                </a:tc>
                <a:tc>
                  <a:txBody>
                    <a:bodyPr/>
                    <a:lstStyle/>
                    <a:p>
                      <a:pPr indent="0" lvl="0" marL="0" rtl="0" algn="ctr">
                        <a:lnSpc>
                          <a:spcPct val="115000"/>
                        </a:lnSpc>
                        <a:spcBef>
                          <a:spcPts val="0"/>
                        </a:spcBef>
                        <a:spcAft>
                          <a:spcPts val="0"/>
                        </a:spcAft>
                        <a:buNone/>
                      </a:pPr>
                      <a:r>
                        <a:rPr b="1" lang="en" sz="1200"/>
                        <a:t>於易肇事路段</a:t>
                      </a:r>
                      <a:endParaRPr b="1" sz="1200"/>
                    </a:p>
                    <a:p>
                      <a:pPr indent="0" lvl="0" marL="0" rtl="0" algn="ctr">
                        <a:lnSpc>
                          <a:spcPct val="115000"/>
                        </a:lnSpc>
                        <a:spcBef>
                          <a:spcPts val="0"/>
                        </a:spcBef>
                        <a:spcAft>
                          <a:spcPts val="0"/>
                        </a:spcAft>
                        <a:buNone/>
                      </a:pPr>
                      <a:r>
                        <a:rPr b="1" lang="en" sz="1200"/>
                        <a:t>增設號誌或警示牌</a:t>
                      </a:r>
                      <a:endParaRPr b="1" sz="1200"/>
                    </a:p>
                  </a:txBody>
                  <a:tcPr marT="91425" marB="91425" marR="91425" marL="91425" anchor="ctr"/>
                </a:tc>
              </a:tr>
              <a:tr h="786350">
                <a:tc>
                  <a:txBody>
                    <a:bodyPr/>
                    <a:lstStyle/>
                    <a:p>
                      <a:pPr indent="0" lvl="0" marL="0" rtl="0" algn="ctr">
                        <a:lnSpc>
                          <a:spcPct val="115000"/>
                        </a:lnSpc>
                        <a:spcBef>
                          <a:spcPts val="0"/>
                        </a:spcBef>
                        <a:spcAft>
                          <a:spcPts val="0"/>
                        </a:spcAft>
                        <a:buNone/>
                      </a:pPr>
                      <a:r>
                        <a:rPr b="1" lang="en" sz="1200"/>
                        <a:t>車道劃分設施</a:t>
                      </a:r>
                      <a:endParaRPr b="1" sz="1200"/>
                    </a:p>
                  </a:txBody>
                  <a:tcPr marT="91425" marB="91425" marR="91425" marL="91425" anchor="ctr"/>
                </a:tc>
                <a:tc>
                  <a:txBody>
                    <a:bodyPr/>
                    <a:lstStyle/>
                    <a:p>
                      <a:pPr indent="0" lvl="0" marL="0" rtl="0" algn="ctr">
                        <a:lnSpc>
                          <a:spcPct val="115000"/>
                        </a:lnSpc>
                        <a:spcBef>
                          <a:spcPts val="0"/>
                        </a:spcBef>
                        <a:spcAft>
                          <a:spcPts val="0"/>
                        </a:spcAft>
                        <a:buNone/>
                      </a:pPr>
                      <a:r>
                        <a:rPr b="1" lang="en" sz="1200"/>
                        <a:t>未繪設車道線</a:t>
                      </a:r>
                      <a:endParaRPr b="1" sz="1200"/>
                    </a:p>
                    <a:p>
                      <a:pPr indent="0" lvl="0" marL="0" rtl="0" algn="ctr">
                        <a:lnSpc>
                          <a:spcPct val="115000"/>
                        </a:lnSpc>
                        <a:spcBef>
                          <a:spcPts val="0"/>
                        </a:spcBef>
                        <a:spcAft>
                          <a:spcPts val="0"/>
                        </a:spcAft>
                        <a:buNone/>
                      </a:pPr>
                      <a:r>
                        <a:rPr b="1" lang="en" sz="1200"/>
                        <a:t>或</a:t>
                      </a:r>
                      <a:endParaRPr b="1" sz="1200"/>
                    </a:p>
                    <a:p>
                      <a:pPr indent="0" lvl="0" marL="0" rtl="0" algn="ctr">
                        <a:lnSpc>
                          <a:spcPct val="115000"/>
                        </a:lnSpc>
                        <a:spcBef>
                          <a:spcPts val="0"/>
                        </a:spcBef>
                        <a:spcAft>
                          <a:spcPts val="0"/>
                        </a:spcAft>
                        <a:buNone/>
                      </a:pPr>
                      <a:r>
                        <a:rPr b="1" lang="en" sz="1200"/>
                        <a:t>有車道線無標記</a:t>
                      </a:r>
                      <a:endParaRPr b="1" sz="1200"/>
                    </a:p>
                  </a:txBody>
                  <a:tcPr marT="91425" marB="91425" marR="91425" marL="91425" anchor="ctr"/>
                </a:tc>
                <a:tc>
                  <a:txBody>
                    <a:bodyPr/>
                    <a:lstStyle/>
                    <a:p>
                      <a:pPr indent="0" lvl="0" marL="0" rtl="0" algn="ctr">
                        <a:lnSpc>
                          <a:spcPct val="115000"/>
                        </a:lnSpc>
                        <a:spcBef>
                          <a:spcPts val="0"/>
                        </a:spcBef>
                        <a:spcAft>
                          <a:spcPts val="0"/>
                        </a:spcAft>
                        <a:buNone/>
                      </a:pPr>
                      <a:r>
                        <a:rPr b="1" lang="en" sz="1500">
                          <a:solidFill>
                            <a:srgbClr val="1155CC"/>
                          </a:solidFill>
                        </a:rPr>
                        <a:t>88</a:t>
                      </a:r>
                      <a:r>
                        <a:rPr b="1" lang="en" sz="1500">
                          <a:solidFill>
                            <a:srgbClr val="1155CC"/>
                          </a:solidFill>
                        </a:rPr>
                        <a:t>%</a:t>
                      </a:r>
                      <a:endParaRPr b="1" sz="1500">
                        <a:solidFill>
                          <a:srgbClr val="1155CC"/>
                        </a:solidFill>
                      </a:endParaRPr>
                    </a:p>
                  </a:txBody>
                  <a:tcPr marT="91425" marB="91425" marR="91425" marL="91425" anchor="ctr"/>
                </a:tc>
                <a:tc>
                  <a:txBody>
                    <a:bodyPr/>
                    <a:lstStyle/>
                    <a:p>
                      <a:pPr indent="0" lvl="0" marL="0" rtl="0" algn="ctr">
                        <a:lnSpc>
                          <a:spcPct val="115000"/>
                        </a:lnSpc>
                        <a:spcBef>
                          <a:spcPts val="0"/>
                        </a:spcBef>
                        <a:spcAft>
                          <a:spcPts val="0"/>
                        </a:spcAft>
                        <a:buNone/>
                      </a:pPr>
                      <a:r>
                        <a:rPr b="1" lang="en" sz="1200"/>
                        <a:t>於易肇事路段</a:t>
                      </a:r>
                      <a:endParaRPr b="1" sz="1200"/>
                    </a:p>
                    <a:p>
                      <a:pPr indent="0" lvl="0" marL="0" rtl="0" algn="ctr">
                        <a:lnSpc>
                          <a:spcPct val="115000"/>
                        </a:lnSpc>
                        <a:spcBef>
                          <a:spcPts val="0"/>
                        </a:spcBef>
                        <a:spcAft>
                          <a:spcPts val="0"/>
                        </a:spcAft>
                        <a:buNone/>
                      </a:pPr>
                      <a:r>
                        <a:rPr b="1" lang="en" sz="1200"/>
                        <a:t>增設路面標線或標記</a:t>
                      </a:r>
                      <a:endParaRPr b="1" sz="1200"/>
                    </a:p>
                  </a:txBody>
                  <a:tcPr marT="91425" marB="91425" marR="91425" marL="91425" anchor="ctr"/>
                </a:tc>
              </a:tr>
            </a:tbl>
          </a:graphicData>
        </a:graphic>
      </p:graphicFrame>
      <p:sp>
        <p:nvSpPr>
          <p:cNvPr id="1015" name="Google Shape;1015;p69"/>
          <p:cNvSpPr txBox="1"/>
          <p:nvPr/>
        </p:nvSpPr>
        <p:spPr>
          <a:xfrm>
            <a:off x="654325" y="1408400"/>
            <a:ext cx="5495100" cy="537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加強道路安全教育、相關法規調整。</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優化道路設計及標線、警示設施等規劃。</a:t>
            </a:r>
            <a:endParaRPr>
              <a:latin typeface="Helvetica Neue"/>
              <a:ea typeface="Helvetica Neue"/>
              <a:cs typeface="Helvetica Neue"/>
              <a:sym typeface="Helvetica Neue"/>
            </a:endParaRPr>
          </a:p>
        </p:txBody>
      </p:sp>
      <p:sp>
        <p:nvSpPr>
          <p:cNvPr id="1016" name="Google Shape;1016;p69"/>
          <p:cNvSpPr txBox="1"/>
          <p:nvPr/>
        </p:nvSpPr>
        <p:spPr>
          <a:xfrm>
            <a:off x="654325" y="3808200"/>
            <a:ext cx="46638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科技執法需加強精確度，降低誤判爭議。</a:t>
            </a:r>
            <a:endParaRPr>
              <a:latin typeface="Helvetica Neue"/>
              <a:ea typeface="Helvetica Neue"/>
              <a:cs typeface="Helvetica Neue"/>
              <a:sym typeface="Helvetica Neue"/>
            </a:endParaRPr>
          </a:p>
        </p:txBody>
      </p:sp>
      <p:pic>
        <p:nvPicPr>
          <p:cNvPr id="1017" name="Google Shape;1017;p69"/>
          <p:cNvPicPr preferRelativeResize="0"/>
          <p:nvPr/>
        </p:nvPicPr>
        <p:blipFill>
          <a:blip r:embed="rId4">
            <a:alphaModFix/>
          </a:blip>
          <a:stretch>
            <a:fillRect/>
          </a:stretch>
        </p:blipFill>
        <p:spPr>
          <a:xfrm>
            <a:off x="-18288" y="4910328"/>
            <a:ext cx="9144003" cy="299145"/>
          </a:xfrm>
          <a:prstGeom prst="rect">
            <a:avLst/>
          </a:prstGeom>
          <a:noFill/>
          <a:ln>
            <a:noFill/>
          </a:ln>
        </p:spPr>
      </p:pic>
      <p:grpSp>
        <p:nvGrpSpPr>
          <p:cNvPr id="1018" name="Google Shape;1018;p69"/>
          <p:cNvGrpSpPr/>
          <p:nvPr/>
        </p:nvGrpSpPr>
        <p:grpSpPr>
          <a:xfrm>
            <a:off x="7132352" y="481590"/>
            <a:ext cx="2011644" cy="2011644"/>
            <a:chOff x="5871250" y="481600"/>
            <a:chExt cx="1728216" cy="1728216"/>
          </a:xfrm>
        </p:grpSpPr>
        <p:pic>
          <p:nvPicPr>
            <p:cNvPr id="1019" name="Google Shape;1019;p69"/>
            <p:cNvPicPr preferRelativeResize="0"/>
            <p:nvPr/>
          </p:nvPicPr>
          <p:blipFill>
            <a:blip r:embed="rId5">
              <a:alphaModFix/>
            </a:blip>
            <a:stretch>
              <a:fillRect/>
            </a:stretch>
          </p:blipFill>
          <p:spPr>
            <a:xfrm>
              <a:off x="5871250" y="481600"/>
              <a:ext cx="1728216" cy="1728216"/>
            </a:xfrm>
            <a:prstGeom prst="rect">
              <a:avLst/>
            </a:prstGeom>
            <a:noFill/>
            <a:ln>
              <a:noFill/>
            </a:ln>
          </p:spPr>
        </p:pic>
        <p:sp>
          <p:nvSpPr>
            <p:cNvPr id="1020" name="Google Shape;1020;p69"/>
            <p:cNvSpPr txBox="1"/>
            <p:nvPr/>
          </p:nvSpPr>
          <p:spPr>
            <a:xfrm>
              <a:off x="6343272" y="14997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紀佩萱</a:t>
              </a:r>
              <a:endParaRPr b="1" sz="1200">
                <a:solidFill>
                  <a:schemeClr val="lt1"/>
                </a:solidFill>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4" name="Shape 1024"/>
        <p:cNvGrpSpPr/>
        <p:nvPr/>
      </p:nvGrpSpPr>
      <p:grpSpPr>
        <a:xfrm>
          <a:off x="0" y="0"/>
          <a:ext cx="0" cy="0"/>
          <a:chOff x="0" y="0"/>
          <a:chExt cx="0" cy="0"/>
        </a:xfrm>
      </p:grpSpPr>
      <p:sp>
        <p:nvSpPr>
          <p:cNvPr id="1025" name="Google Shape;1025;p70"/>
          <p:cNvSpPr/>
          <p:nvPr/>
        </p:nvSpPr>
        <p:spPr>
          <a:xfrm>
            <a:off x="-6392997" y="-161957"/>
            <a:ext cx="12505914" cy="5315004"/>
          </a:xfrm>
          <a:custGeom>
            <a:rect b="b" l="l" r="r" t="t"/>
            <a:pathLst>
              <a:path extrusionOk="0" h="21600" w="21600">
                <a:moveTo>
                  <a:pt x="2972" y="0"/>
                </a:moveTo>
                <a:lnTo>
                  <a:pt x="0" y="21600"/>
                </a:lnTo>
                <a:lnTo>
                  <a:pt x="21600" y="21600"/>
                </a:lnTo>
                <a:lnTo>
                  <a:pt x="18627" y="0"/>
                </a:lnTo>
                <a:lnTo>
                  <a:pt x="2972" y="0"/>
                </a:lnTo>
                <a:close/>
              </a:path>
            </a:pathLst>
          </a:custGeom>
          <a:solidFill>
            <a:srgbClr val="000000">
              <a:alpha val="58431"/>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26" name="Google Shape;1026;p70"/>
          <p:cNvSpPr txBox="1"/>
          <p:nvPr>
            <p:ph type="title"/>
          </p:nvPr>
        </p:nvSpPr>
        <p:spPr>
          <a:xfrm>
            <a:off x="452438" y="404813"/>
            <a:ext cx="8239125" cy="537436"/>
          </a:xfrm>
          <a:prstGeom prst="rect">
            <a:avLst/>
          </a:prstGeom>
          <a:noFill/>
          <a:ln>
            <a:noFill/>
          </a:ln>
        </p:spPr>
        <p:txBody>
          <a:bodyPr anchorCtr="0" anchor="t"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800">
                <a:solidFill>
                  <a:srgbClr val="D5D5D5"/>
                </a:solidFill>
              </a:rPr>
              <a:t>機器學習</a:t>
            </a:r>
            <a:endParaRPr sz="2800">
              <a:solidFill>
                <a:srgbClr val="D5D5D5"/>
              </a:solidFill>
            </a:endParaRPr>
          </a:p>
        </p:txBody>
      </p:sp>
      <p:sp>
        <p:nvSpPr>
          <p:cNvPr id="1027" name="Google Shape;1027;p70"/>
          <p:cNvSpPr txBox="1"/>
          <p:nvPr>
            <p:ph idx="2" type="body"/>
          </p:nvPr>
        </p:nvSpPr>
        <p:spPr>
          <a:xfrm>
            <a:off x="1138250" y="1615100"/>
            <a:ext cx="2821500" cy="3112200"/>
          </a:xfrm>
          <a:prstGeom prst="rect">
            <a:avLst/>
          </a:prstGeom>
          <a:noFill/>
          <a:ln>
            <a:noFill/>
          </a:ln>
        </p:spPr>
        <p:txBody>
          <a:bodyPr anchorCtr="0" anchor="ctr" bIns="19050" lIns="19050" spcFirstLastPara="1" rIns="19050" wrap="square" tIns="19050">
            <a:normAutofit/>
          </a:bodyPr>
          <a:lstStyle/>
          <a:p>
            <a:pPr indent="-317500" lvl="0" marL="457200" rtl="0" algn="l">
              <a:lnSpc>
                <a:spcPct val="150000"/>
              </a:lnSpc>
              <a:spcBef>
                <a:spcPts val="0"/>
              </a:spcBef>
              <a:spcAft>
                <a:spcPts val="0"/>
              </a:spcAft>
              <a:buClr>
                <a:srgbClr val="D5D5D5"/>
              </a:buClr>
              <a:buSzPts val="1400"/>
              <a:buChar char="•"/>
            </a:pPr>
            <a:r>
              <a:rPr b="1" lang="en" sz="1400">
                <a:solidFill>
                  <a:srgbClr val="D5D5D5"/>
                </a:solidFill>
              </a:rPr>
              <a:t>訓練資料欄位</a:t>
            </a:r>
            <a:endParaRPr b="1" sz="1400">
              <a:solidFill>
                <a:srgbClr val="D5D5D5"/>
              </a:solidFill>
            </a:endParaRPr>
          </a:p>
          <a:p>
            <a:pPr indent="-317500" lvl="0" marL="457200" rtl="0" algn="l">
              <a:lnSpc>
                <a:spcPct val="150000"/>
              </a:lnSpc>
              <a:spcBef>
                <a:spcPts val="0"/>
              </a:spcBef>
              <a:spcAft>
                <a:spcPts val="0"/>
              </a:spcAft>
              <a:buClr>
                <a:srgbClr val="D5D5D5"/>
              </a:buClr>
              <a:buSzPts val="1400"/>
              <a:buChar char="•"/>
            </a:pPr>
            <a:r>
              <a:rPr b="1" lang="en" sz="1400">
                <a:solidFill>
                  <a:srgbClr val="D5D5D5"/>
                </a:solidFill>
              </a:rPr>
              <a:t>特徵種類＆模型選擇</a:t>
            </a:r>
            <a:endParaRPr b="1" sz="1400">
              <a:solidFill>
                <a:srgbClr val="D5D5D5"/>
              </a:solidFill>
            </a:endParaRPr>
          </a:p>
          <a:p>
            <a:pPr indent="-317500" lvl="0" marL="457200" rtl="0" algn="l">
              <a:lnSpc>
                <a:spcPct val="150000"/>
              </a:lnSpc>
              <a:spcBef>
                <a:spcPts val="0"/>
              </a:spcBef>
              <a:spcAft>
                <a:spcPts val="0"/>
              </a:spcAft>
              <a:buClr>
                <a:srgbClr val="D5D5D5"/>
              </a:buClr>
              <a:buSzPts val="1400"/>
              <a:buChar char="•"/>
            </a:pPr>
            <a:r>
              <a:rPr b="1" lang="en" sz="1400">
                <a:solidFill>
                  <a:srgbClr val="D5D5D5"/>
                </a:solidFill>
              </a:rPr>
              <a:t>編碼＆標準化</a:t>
            </a:r>
            <a:endParaRPr b="1" sz="1400">
              <a:solidFill>
                <a:srgbClr val="D5D5D5"/>
              </a:solidFill>
            </a:endParaRPr>
          </a:p>
          <a:p>
            <a:pPr indent="-317500" lvl="0" marL="457200" rtl="0" algn="l">
              <a:lnSpc>
                <a:spcPct val="150000"/>
              </a:lnSpc>
              <a:spcBef>
                <a:spcPts val="0"/>
              </a:spcBef>
              <a:spcAft>
                <a:spcPts val="0"/>
              </a:spcAft>
              <a:buClr>
                <a:srgbClr val="D5D5D5"/>
              </a:buClr>
              <a:buSzPts val="1400"/>
              <a:buChar char="•"/>
            </a:pPr>
            <a:r>
              <a:rPr b="1" lang="en" sz="1400">
                <a:solidFill>
                  <a:srgbClr val="D5D5D5"/>
                </a:solidFill>
              </a:rPr>
              <a:t>特徵工程</a:t>
            </a:r>
            <a:endParaRPr b="1" sz="1400">
              <a:solidFill>
                <a:srgbClr val="D5D5D5"/>
              </a:solidFill>
            </a:endParaRPr>
          </a:p>
          <a:p>
            <a:pPr indent="-317500" lvl="0" marL="457200" rtl="0" algn="l">
              <a:lnSpc>
                <a:spcPct val="150000"/>
              </a:lnSpc>
              <a:spcBef>
                <a:spcPts val="0"/>
              </a:spcBef>
              <a:spcAft>
                <a:spcPts val="0"/>
              </a:spcAft>
              <a:buClr>
                <a:srgbClr val="D5D5D5"/>
              </a:buClr>
              <a:buSzPts val="1400"/>
              <a:buChar char="•"/>
            </a:pPr>
            <a:r>
              <a:rPr b="1" lang="en" sz="1400">
                <a:solidFill>
                  <a:srgbClr val="D5D5D5"/>
                </a:solidFill>
              </a:rPr>
              <a:t>模型評估指標</a:t>
            </a:r>
            <a:endParaRPr b="1" sz="1400">
              <a:solidFill>
                <a:srgbClr val="D5D5D5"/>
              </a:solidFill>
            </a:endParaRPr>
          </a:p>
          <a:p>
            <a:pPr indent="-317500" lvl="0" marL="457200" rtl="0" algn="l">
              <a:lnSpc>
                <a:spcPct val="150000"/>
              </a:lnSpc>
              <a:spcBef>
                <a:spcPts val="0"/>
              </a:spcBef>
              <a:spcAft>
                <a:spcPts val="0"/>
              </a:spcAft>
              <a:buClr>
                <a:srgbClr val="D5D5D5"/>
              </a:buClr>
              <a:buSzPts val="1400"/>
              <a:buChar char="•"/>
            </a:pPr>
            <a:r>
              <a:rPr b="1" lang="en" sz="1400">
                <a:solidFill>
                  <a:srgbClr val="D5D5D5"/>
                </a:solidFill>
              </a:rPr>
              <a:t>資料偏態調整</a:t>
            </a:r>
            <a:endParaRPr b="1" sz="1400">
              <a:solidFill>
                <a:srgbClr val="D5D5D5"/>
              </a:solidFill>
            </a:endParaRPr>
          </a:p>
          <a:p>
            <a:pPr indent="-317500" lvl="0" marL="457200" rtl="0" algn="l">
              <a:lnSpc>
                <a:spcPct val="150000"/>
              </a:lnSpc>
              <a:spcBef>
                <a:spcPts val="0"/>
              </a:spcBef>
              <a:spcAft>
                <a:spcPts val="0"/>
              </a:spcAft>
              <a:buClr>
                <a:srgbClr val="D5D5D5"/>
              </a:buClr>
              <a:buSzPts val="1400"/>
              <a:buChar char="•"/>
            </a:pPr>
            <a:r>
              <a:rPr b="1" lang="en" sz="1400">
                <a:solidFill>
                  <a:srgbClr val="D5D5D5"/>
                </a:solidFill>
              </a:rPr>
              <a:t>模型最佳參數調校</a:t>
            </a:r>
            <a:endParaRPr b="1" sz="1400">
              <a:solidFill>
                <a:srgbClr val="D5D5D5"/>
              </a:solidFill>
            </a:endParaRPr>
          </a:p>
          <a:p>
            <a:pPr indent="-317500" lvl="0" marL="457200" rtl="0" algn="l">
              <a:lnSpc>
                <a:spcPct val="150000"/>
              </a:lnSpc>
              <a:spcBef>
                <a:spcPts val="0"/>
              </a:spcBef>
              <a:spcAft>
                <a:spcPts val="0"/>
              </a:spcAft>
              <a:buClr>
                <a:srgbClr val="D5D5D5"/>
              </a:buClr>
              <a:buSzPts val="1400"/>
              <a:buChar char="•"/>
            </a:pPr>
            <a:r>
              <a:rPr b="1" lang="en" sz="1400">
                <a:solidFill>
                  <a:srgbClr val="D5D5D5"/>
                </a:solidFill>
              </a:rPr>
              <a:t>模型評估</a:t>
            </a:r>
            <a:endParaRPr b="1" sz="1400">
              <a:solidFill>
                <a:srgbClr val="D5D5D5"/>
              </a:solidFill>
            </a:endParaRPr>
          </a:p>
          <a:p>
            <a:pPr indent="-317500" lvl="0" marL="457200" rtl="0" algn="l">
              <a:lnSpc>
                <a:spcPct val="150000"/>
              </a:lnSpc>
              <a:spcBef>
                <a:spcPts val="0"/>
              </a:spcBef>
              <a:spcAft>
                <a:spcPts val="0"/>
              </a:spcAft>
              <a:buClr>
                <a:srgbClr val="D5D5D5"/>
              </a:buClr>
              <a:buSzPts val="1400"/>
              <a:buChar char="•"/>
            </a:pPr>
            <a:r>
              <a:rPr b="1" lang="en" sz="1400">
                <a:solidFill>
                  <a:srgbClr val="D5D5D5"/>
                </a:solidFill>
              </a:rPr>
              <a:t>檢視模型表現</a:t>
            </a:r>
            <a:endParaRPr b="1">
              <a:solidFill>
                <a:srgbClr val="D5D5D5"/>
              </a:solidFill>
            </a:endParaRPr>
          </a:p>
        </p:txBody>
      </p:sp>
      <p:sp>
        <p:nvSpPr>
          <p:cNvPr id="1028" name="Google Shape;1028;p70"/>
          <p:cNvSpPr txBox="1"/>
          <p:nvPr/>
        </p:nvSpPr>
        <p:spPr>
          <a:xfrm>
            <a:off x="376250" y="942250"/>
            <a:ext cx="4009500" cy="877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500">
                <a:solidFill>
                  <a:schemeClr val="lt2"/>
                </a:solidFill>
                <a:latin typeface="Helvetica Neue"/>
                <a:ea typeface="Helvetica Neue"/>
                <a:cs typeface="Helvetica Neue"/>
                <a:sym typeface="Helvetica Neue"/>
              </a:rPr>
              <a:t>結合天氣，事故及科技執法資料訓練模型，</a:t>
            </a:r>
            <a:endParaRPr b="1" sz="1500">
              <a:solidFill>
                <a:schemeClr val="lt2"/>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b="1" lang="en" sz="1500">
                <a:solidFill>
                  <a:schemeClr val="lt2"/>
                </a:solidFill>
                <a:latin typeface="Helvetica Neue"/>
                <a:ea typeface="Helvetica Neue"/>
                <a:cs typeface="Helvetica Neue"/>
                <a:sym typeface="Helvetica Neue"/>
              </a:rPr>
              <a:t>透過機器學習，根據相關特徵值預測重大事故發生機率</a:t>
            </a:r>
            <a:endParaRPr b="1" sz="1500">
              <a:latin typeface="Helvetica Neue"/>
              <a:ea typeface="Helvetica Neue"/>
              <a:cs typeface="Helvetica Neue"/>
              <a:sym typeface="Helvetica Neue"/>
            </a:endParaRPr>
          </a:p>
        </p:txBody>
      </p:sp>
      <p:grpSp>
        <p:nvGrpSpPr>
          <p:cNvPr id="1029" name="Google Shape;1029;p70"/>
          <p:cNvGrpSpPr/>
          <p:nvPr/>
        </p:nvGrpSpPr>
        <p:grpSpPr>
          <a:xfrm>
            <a:off x="7397496" y="323697600"/>
            <a:ext cx="1728216" cy="1728216"/>
            <a:chOff x="6265317" y="1094649"/>
            <a:chExt cx="1728216" cy="1728216"/>
          </a:xfrm>
        </p:grpSpPr>
        <p:pic>
          <p:nvPicPr>
            <p:cNvPr id="1030" name="Google Shape;1030;p70"/>
            <p:cNvPicPr preferRelativeResize="0"/>
            <p:nvPr/>
          </p:nvPicPr>
          <p:blipFill>
            <a:blip r:embed="rId4">
              <a:alphaModFix/>
            </a:blip>
            <a:stretch>
              <a:fillRect/>
            </a:stretch>
          </p:blipFill>
          <p:spPr>
            <a:xfrm>
              <a:off x="6265317" y="1094649"/>
              <a:ext cx="1728216" cy="1728216"/>
            </a:xfrm>
            <a:prstGeom prst="rect">
              <a:avLst/>
            </a:prstGeom>
            <a:noFill/>
            <a:ln>
              <a:noFill/>
            </a:ln>
          </p:spPr>
        </p:pic>
        <p:sp>
          <p:nvSpPr>
            <p:cNvPr id="1031" name="Google Shape;1031;p70"/>
            <p:cNvSpPr txBox="1"/>
            <p:nvPr/>
          </p:nvSpPr>
          <p:spPr>
            <a:xfrm>
              <a:off x="6737322" y="21102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Helvetica Neue"/>
                  <a:ea typeface="Helvetica Neue"/>
                  <a:cs typeface="Helvetica Neue"/>
                  <a:sym typeface="Helvetica Neue"/>
                </a:rPr>
                <a:t>蕭郁傑</a:t>
              </a:r>
              <a:endParaRPr sz="1000">
                <a:solidFill>
                  <a:schemeClr val="lt1"/>
                </a:solidFill>
                <a:latin typeface="Helvetica Neue"/>
                <a:ea typeface="Helvetica Neue"/>
                <a:cs typeface="Helvetica Neue"/>
                <a:sym typeface="Helvetica Neue"/>
              </a:endParaRPr>
            </a:p>
          </p:txBody>
        </p:sp>
      </p:grpSp>
      <p:pic>
        <p:nvPicPr>
          <p:cNvPr id="1032" name="Google Shape;1032;p70"/>
          <p:cNvPicPr preferRelativeResize="0"/>
          <p:nvPr/>
        </p:nvPicPr>
        <p:blipFill>
          <a:blip r:embed="rId5">
            <a:alphaModFix/>
          </a:blip>
          <a:stretch>
            <a:fillRect/>
          </a:stretch>
        </p:blipFill>
        <p:spPr>
          <a:xfrm>
            <a:off x="-18288" y="4910328"/>
            <a:ext cx="9144003" cy="299145"/>
          </a:xfrm>
          <a:prstGeom prst="rect">
            <a:avLst/>
          </a:prstGeom>
          <a:noFill/>
          <a:ln>
            <a:noFill/>
          </a:ln>
        </p:spPr>
      </p:pic>
      <p:grpSp>
        <p:nvGrpSpPr>
          <p:cNvPr id="1033" name="Google Shape;1033;p70"/>
          <p:cNvGrpSpPr/>
          <p:nvPr/>
        </p:nvGrpSpPr>
        <p:grpSpPr>
          <a:xfrm>
            <a:off x="7142502" y="91160"/>
            <a:ext cx="2011644" cy="2011644"/>
            <a:chOff x="6265317" y="1094649"/>
            <a:chExt cx="1728216" cy="1728216"/>
          </a:xfrm>
        </p:grpSpPr>
        <p:pic>
          <p:nvPicPr>
            <p:cNvPr id="1034" name="Google Shape;1034;p70"/>
            <p:cNvPicPr preferRelativeResize="0"/>
            <p:nvPr/>
          </p:nvPicPr>
          <p:blipFill>
            <a:blip r:embed="rId4">
              <a:alphaModFix/>
            </a:blip>
            <a:stretch>
              <a:fillRect/>
            </a:stretch>
          </p:blipFill>
          <p:spPr>
            <a:xfrm>
              <a:off x="6265317" y="1094649"/>
              <a:ext cx="1728216" cy="1728216"/>
            </a:xfrm>
            <a:prstGeom prst="rect">
              <a:avLst/>
            </a:prstGeom>
            <a:noFill/>
            <a:ln>
              <a:noFill/>
            </a:ln>
          </p:spPr>
        </p:pic>
        <p:sp>
          <p:nvSpPr>
            <p:cNvPr id="1035" name="Google Shape;1035;p70"/>
            <p:cNvSpPr txBox="1"/>
            <p:nvPr/>
          </p:nvSpPr>
          <p:spPr>
            <a:xfrm>
              <a:off x="6737322" y="21102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蕭郁傑</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8E7"/>
        </a:solidFill>
      </p:bgPr>
    </p:bg>
    <p:spTree>
      <p:nvGrpSpPr>
        <p:cNvPr id="1039" name="Shape 1039"/>
        <p:cNvGrpSpPr/>
        <p:nvPr/>
      </p:nvGrpSpPr>
      <p:grpSpPr>
        <a:xfrm>
          <a:off x="0" y="0"/>
          <a:ext cx="0" cy="0"/>
          <a:chOff x="0" y="0"/>
          <a:chExt cx="0" cy="0"/>
        </a:xfrm>
      </p:grpSpPr>
      <p:pic>
        <p:nvPicPr>
          <p:cNvPr id="1040" name="Google Shape;1040;p71"/>
          <p:cNvPicPr preferRelativeResize="0"/>
          <p:nvPr/>
        </p:nvPicPr>
        <p:blipFill>
          <a:blip r:embed="rId3">
            <a:alphaModFix/>
          </a:blip>
          <a:stretch>
            <a:fillRect/>
          </a:stretch>
        </p:blipFill>
        <p:spPr>
          <a:xfrm>
            <a:off x="5817069" y="0"/>
            <a:ext cx="3428163" cy="5143501"/>
          </a:xfrm>
          <a:prstGeom prst="rect">
            <a:avLst/>
          </a:prstGeom>
          <a:noFill/>
          <a:ln>
            <a:noFill/>
          </a:ln>
        </p:spPr>
      </p:pic>
      <p:sp>
        <p:nvSpPr>
          <p:cNvPr id="1041" name="Google Shape;1041;p71"/>
          <p:cNvSpPr/>
          <p:nvPr/>
        </p:nvSpPr>
        <p:spPr>
          <a:xfrm flipH="1" rot="10800000">
            <a:off x="-5608878" y="-448700"/>
            <a:ext cx="13569282" cy="5766930"/>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42" name="Google Shape;1042;p71"/>
          <p:cNvSpPr txBox="1"/>
          <p:nvPr>
            <p:ph type="title"/>
          </p:nvPr>
        </p:nvSpPr>
        <p:spPr>
          <a:xfrm>
            <a:off x="5800749" y="576150"/>
            <a:ext cx="3156000" cy="537600"/>
          </a:xfrm>
          <a:prstGeom prst="rect">
            <a:avLst/>
          </a:prstGeom>
          <a:noFill/>
          <a:ln>
            <a:noFill/>
          </a:ln>
        </p:spPr>
        <p:txBody>
          <a:bodyPr anchorCtr="0" anchor="t" bIns="19050" lIns="19050" spcFirstLastPara="1" rIns="19050" wrap="square" tIns="19050">
            <a:normAutofit/>
          </a:bodyPr>
          <a:lstStyle/>
          <a:p>
            <a:pPr indent="0" lvl="0" marL="0" rtl="0" algn="r">
              <a:lnSpc>
                <a:spcPct val="80000"/>
              </a:lnSpc>
              <a:spcBef>
                <a:spcPts val="0"/>
              </a:spcBef>
              <a:spcAft>
                <a:spcPts val="0"/>
              </a:spcAft>
              <a:buClr>
                <a:srgbClr val="D5D5D5"/>
              </a:buClr>
              <a:buSzPts val="2800"/>
              <a:buFont typeface="Helvetica Neue"/>
              <a:buNone/>
            </a:pPr>
            <a:r>
              <a:rPr lang="en" sz="2400">
                <a:solidFill>
                  <a:srgbClr val="D5D5D5"/>
                </a:solidFill>
              </a:rPr>
              <a:t>機器學習</a:t>
            </a:r>
            <a:endParaRPr sz="2400">
              <a:solidFill>
                <a:srgbClr val="D5D5D5"/>
              </a:solidFill>
            </a:endParaRPr>
          </a:p>
        </p:txBody>
      </p:sp>
      <p:sp>
        <p:nvSpPr>
          <p:cNvPr id="1043" name="Google Shape;1043;p71"/>
          <p:cNvSpPr txBox="1"/>
          <p:nvPr>
            <p:ph idx="1" type="body"/>
          </p:nvPr>
        </p:nvSpPr>
        <p:spPr>
          <a:xfrm>
            <a:off x="247372" y="217079"/>
            <a:ext cx="4975500" cy="350400"/>
          </a:xfrm>
          <a:prstGeom prst="rect">
            <a:avLst/>
          </a:prstGeom>
          <a:noFill/>
          <a:ln>
            <a:noFill/>
          </a:ln>
        </p:spPr>
        <p:txBody>
          <a:bodyPr anchorCtr="0" anchor="t" bIns="17150" lIns="17150" spcFirstLastPara="1" rIns="17150" wrap="square" tIns="17150">
            <a:noAutofit/>
          </a:bodyPr>
          <a:lstStyle/>
          <a:p>
            <a:pPr indent="0" lvl="0" marL="0" rtl="0" algn="l">
              <a:lnSpc>
                <a:spcPct val="100000"/>
              </a:lnSpc>
              <a:spcBef>
                <a:spcPts val="0"/>
              </a:spcBef>
              <a:spcAft>
                <a:spcPts val="0"/>
              </a:spcAft>
              <a:buClr>
                <a:srgbClr val="000000"/>
              </a:buClr>
              <a:buSzPts val="1800"/>
              <a:buFont typeface="Helvetica Neue"/>
              <a:buNone/>
            </a:pPr>
            <a:r>
              <a:rPr lang="en" sz="2800"/>
              <a:t>訓練資料欄位</a:t>
            </a:r>
            <a:endParaRPr b="1" sz="2800"/>
          </a:p>
        </p:txBody>
      </p:sp>
      <p:graphicFrame>
        <p:nvGraphicFramePr>
          <p:cNvPr id="1044" name="Google Shape;1044;p71"/>
          <p:cNvGraphicFramePr/>
          <p:nvPr/>
        </p:nvGraphicFramePr>
        <p:xfrm>
          <a:off x="327675" y="1113750"/>
          <a:ext cx="3000000" cy="3000000"/>
        </p:xfrm>
        <a:graphic>
          <a:graphicData uri="http://schemas.openxmlformats.org/drawingml/2006/table">
            <a:tbl>
              <a:tblPr>
                <a:noFill/>
                <a:tableStyleId>{C3F4F5AA-CCD9-4CF4-9B33-C30AF3E4D0AB}</a:tableStyleId>
              </a:tblPr>
              <a:tblGrid>
                <a:gridCol w="1317225"/>
                <a:gridCol w="4798800"/>
              </a:tblGrid>
              <a:tr h="634025">
                <a:tc>
                  <a:txBody>
                    <a:bodyPr/>
                    <a:lstStyle/>
                    <a:p>
                      <a:pPr indent="0" lvl="0" marL="0" rtl="0" algn="ctr">
                        <a:spcBef>
                          <a:spcPts val="0"/>
                        </a:spcBef>
                        <a:spcAft>
                          <a:spcPts val="0"/>
                        </a:spcAft>
                        <a:buNone/>
                      </a:pPr>
                      <a:r>
                        <a:rPr b="1" lang="en" sz="1600">
                          <a:solidFill>
                            <a:schemeClr val="lt1"/>
                          </a:solidFill>
                          <a:latin typeface="Helvetica Neue"/>
                          <a:ea typeface="Helvetica Neue"/>
                          <a:cs typeface="Helvetica Neue"/>
                          <a:sym typeface="Helvetica Neue"/>
                        </a:rPr>
                        <a:t>資料種類</a:t>
                      </a:r>
                      <a:endParaRPr b="1" sz="1600">
                        <a:solidFill>
                          <a:schemeClr val="lt1"/>
                        </a:solidFill>
                        <a:latin typeface="Helvetica Neue"/>
                        <a:ea typeface="Helvetica Neue"/>
                        <a:cs typeface="Helvetica Neue"/>
                        <a:sym typeface="Helvetica Neue"/>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7391AB"/>
                    </a:solidFill>
                  </a:tcPr>
                </a:tc>
                <a:tc>
                  <a:txBody>
                    <a:bodyPr/>
                    <a:lstStyle/>
                    <a:p>
                      <a:pPr indent="0" lvl="0" marL="0" rtl="0" algn="ctr">
                        <a:spcBef>
                          <a:spcPts val="0"/>
                        </a:spcBef>
                        <a:spcAft>
                          <a:spcPts val="0"/>
                        </a:spcAft>
                        <a:buNone/>
                      </a:pPr>
                      <a:r>
                        <a:rPr b="1" lang="en" sz="1600">
                          <a:solidFill>
                            <a:schemeClr val="lt1"/>
                          </a:solidFill>
                          <a:latin typeface="Helvetica Neue"/>
                          <a:ea typeface="Helvetica Neue"/>
                          <a:cs typeface="Helvetica Neue"/>
                          <a:sym typeface="Helvetica Neue"/>
                        </a:rPr>
                        <a:t>欄位</a:t>
                      </a:r>
                      <a:endParaRPr b="1" sz="1600">
                        <a:solidFill>
                          <a:schemeClr val="lt1"/>
                        </a:solidFill>
                        <a:latin typeface="Helvetica Neue"/>
                        <a:ea typeface="Helvetica Neue"/>
                        <a:cs typeface="Helvetica Neue"/>
                        <a:sym typeface="Helvetica Neue"/>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7391AB"/>
                    </a:solidFill>
                  </a:tcPr>
                </a:tc>
              </a:tr>
              <a:tr h="714300">
                <a:tc>
                  <a:txBody>
                    <a:bodyPr/>
                    <a:lstStyle/>
                    <a:p>
                      <a:pPr indent="0" lvl="0" marL="0" rtl="0" algn="ctr">
                        <a:spcBef>
                          <a:spcPts val="0"/>
                        </a:spcBef>
                        <a:spcAft>
                          <a:spcPts val="0"/>
                        </a:spcAft>
                        <a:buNone/>
                      </a:pPr>
                      <a:r>
                        <a:rPr lang="en">
                          <a:latin typeface="Helvetica Neue"/>
                          <a:ea typeface="Helvetica Neue"/>
                          <a:cs typeface="Helvetica Neue"/>
                          <a:sym typeface="Helvetica Neue"/>
                        </a:rPr>
                        <a:t>事故基本資訊</a:t>
                      </a:r>
                      <a:endParaRPr>
                        <a:latin typeface="Helvetica Neue"/>
                        <a:ea typeface="Helvetica Neue"/>
                        <a:cs typeface="Helvetica Neue"/>
                        <a:sym typeface="Helvetica Neue"/>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Helvetica Neue"/>
                          <a:ea typeface="Helvetica Neue"/>
                          <a:cs typeface="Helvetica Neue"/>
                          <a:sym typeface="Helvetica Neue"/>
                        </a:rPr>
                        <a:t>日期、時間、縣市、地點、科技執法種類、有無科技執法、事故型態、經度、緯度、肇因、年齡、性別、車種</a:t>
                      </a:r>
                      <a:endParaRPr>
                        <a:latin typeface="Helvetica Neue"/>
                        <a:ea typeface="Helvetica Neue"/>
                        <a:cs typeface="Helvetica Neue"/>
                        <a:sym typeface="Helvetica Neue"/>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17900">
                <a:tc>
                  <a:txBody>
                    <a:bodyPr/>
                    <a:lstStyle/>
                    <a:p>
                      <a:pPr indent="0" lvl="0" marL="0" rtl="0" algn="ctr">
                        <a:spcBef>
                          <a:spcPts val="0"/>
                        </a:spcBef>
                        <a:spcAft>
                          <a:spcPts val="0"/>
                        </a:spcAft>
                        <a:buNone/>
                      </a:pPr>
                      <a:r>
                        <a:rPr lang="en">
                          <a:latin typeface="Helvetica Neue"/>
                          <a:ea typeface="Helvetica Neue"/>
                          <a:cs typeface="Helvetica Neue"/>
                          <a:sym typeface="Helvetica Neue"/>
                        </a:rPr>
                        <a:t>天氣資訊</a:t>
                      </a:r>
                      <a:endParaRPr>
                        <a:latin typeface="Helvetica Neue"/>
                        <a:ea typeface="Helvetica Neue"/>
                        <a:cs typeface="Helvetica Neue"/>
                        <a:sym typeface="Helvetica Neue"/>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Helvetica Neue"/>
                          <a:ea typeface="Helvetica Neue"/>
                          <a:cs typeface="Helvetica Neue"/>
                          <a:sym typeface="Helvetica Neue"/>
                        </a:rPr>
                        <a:t>天候名稱、光線名稱、氣溫、溼度、風速、風向、雨量</a:t>
                      </a:r>
                      <a:endParaRPr>
                        <a:latin typeface="Helvetica Neue"/>
                        <a:ea typeface="Helvetica Neue"/>
                        <a:cs typeface="Helvetica Neue"/>
                        <a:sym typeface="Helvetica Neue"/>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877900">
                <a:tc>
                  <a:txBody>
                    <a:bodyPr/>
                    <a:lstStyle/>
                    <a:p>
                      <a:pPr indent="0" lvl="0" marL="0" rtl="0" algn="ctr">
                        <a:spcBef>
                          <a:spcPts val="0"/>
                        </a:spcBef>
                        <a:spcAft>
                          <a:spcPts val="0"/>
                        </a:spcAft>
                        <a:buNone/>
                      </a:pPr>
                      <a:r>
                        <a:rPr lang="en">
                          <a:latin typeface="Helvetica Neue"/>
                          <a:ea typeface="Helvetica Neue"/>
                          <a:cs typeface="Helvetica Neue"/>
                          <a:sym typeface="Helvetica Neue"/>
                        </a:rPr>
                        <a:t>道路資訊</a:t>
                      </a:r>
                      <a:endParaRPr>
                        <a:latin typeface="Helvetica Neue"/>
                        <a:ea typeface="Helvetica Neue"/>
                        <a:cs typeface="Helvetica Neue"/>
                        <a:sym typeface="Helvetica Neue"/>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Helvetica Neue"/>
                          <a:ea typeface="Helvetica Neue"/>
                          <a:cs typeface="Helvetica Neue"/>
                          <a:sym typeface="Helvetica Neue"/>
                        </a:rPr>
                        <a:t>道路類別、速限、道路型態、事故位置、路面狀況、道路障礙、號誌種類、車道劃分設施</a:t>
                      </a:r>
                      <a:endParaRPr>
                        <a:latin typeface="Helvetica Neue"/>
                        <a:ea typeface="Helvetica Neue"/>
                        <a:cs typeface="Helvetica Neue"/>
                        <a:sym typeface="Helvetica Neue"/>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pic>
        <p:nvPicPr>
          <p:cNvPr id="1045" name="Google Shape;1045;p71"/>
          <p:cNvPicPr preferRelativeResize="0"/>
          <p:nvPr/>
        </p:nvPicPr>
        <p:blipFill>
          <a:blip r:embed="rId4">
            <a:alphaModFix/>
          </a:blip>
          <a:stretch>
            <a:fillRect/>
          </a:stretch>
        </p:blipFill>
        <p:spPr>
          <a:xfrm>
            <a:off x="-18288" y="4910328"/>
            <a:ext cx="9144003" cy="299145"/>
          </a:xfrm>
          <a:prstGeom prst="rect">
            <a:avLst/>
          </a:prstGeom>
          <a:noFill/>
          <a:ln>
            <a:noFill/>
          </a:ln>
        </p:spPr>
      </p:pic>
      <p:grpSp>
        <p:nvGrpSpPr>
          <p:cNvPr id="1046" name="Google Shape;1046;p71"/>
          <p:cNvGrpSpPr/>
          <p:nvPr/>
        </p:nvGrpSpPr>
        <p:grpSpPr>
          <a:xfrm>
            <a:off x="7321577" y="576160"/>
            <a:ext cx="2011644" cy="2011644"/>
            <a:chOff x="6265317" y="1094649"/>
            <a:chExt cx="1728216" cy="1728216"/>
          </a:xfrm>
        </p:grpSpPr>
        <p:pic>
          <p:nvPicPr>
            <p:cNvPr id="1047" name="Google Shape;1047;p71"/>
            <p:cNvPicPr preferRelativeResize="0"/>
            <p:nvPr/>
          </p:nvPicPr>
          <p:blipFill>
            <a:blip r:embed="rId5">
              <a:alphaModFix/>
            </a:blip>
            <a:stretch>
              <a:fillRect/>
            </a:stretch>
          </p:blipFill>
          <p:spPr>
            <a:xfrm>
              <a:off x="6265317" y="1094649"/>
              <a:ext cx="1728216" cy="1728216"/>
            </a:xfrm>
            <a:prstGeom prst="rect">
              <a:avLst/>
            </a:prstGeom>
            <a:noFill/>
            <a:ln>
              <a:noFill/>
            </a:ln>
          </p:spPr>
        </p:pic>
        <p:sp>
          <p:nvSpPr>
            <p:cNvPr id="1048" name="Google Shape;1048;p71"/>
            <p:cNvSpPr txBox="1"/>
            <p:nvPr/>
          </p:nvSpPr>
          <p:spPr>
            <a:xfrm>
              <a:off x="6737322" y="21102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蕭郁傑</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8E7"/>
        </a:solidFill>
      </p:bgPr>
    </p:bg>
    <p:spTree>
      <p:nvGrpSpPr>
        <p:cNvPr id="1052" name="Shape 1052"/>
        <p:cNvGrpSpPr/>
        <p:nvPr/>
      </p:nvGrpSpPr>
      <p:grpSpPr>
        <a:xfrm>
          <a:off x="0" y="0"/>
          <a:ext cx="0" cy="0"/>
          <a:chOff x="0" y="0"/>
          <a:chExt cx="0" cy="0"/>
        </a:xfrm>
      </p:grpSpPr>
      <p:pic>
        <p:nvPicPr>
          <p:cNvPr id="1053" name="Google Shape;1053;p72"/>
          <p:cNvPicPr preferRelativeResize="0"/>
          <p:nvPr/>
        </p:nvPicPr>
        <p:blipFill>
          <a:blip r:embed="rId3">
            <a:alphaModFix/>
          </a:blip>
          <a:stretch>
            <a:fillRect/>
          </a:stretch>
        </p:blipFill>
        <p:spPr>
          <a:xfrm>
            <a:off x="5817069" y="0"/>
            <a:ext cx="3428163" cy="5143501"/>
          </a:xfrm>
          <a:prstGeom prst="rect">
            <a:avLst/>
          </a:prstGeom>
          <a:noFill/>
          <a:ln>
            <a:noFill/>
          </a:ln>
        </p:spPr>
      </p:pic>
      <p:sp>
        <p:nvSpPr>
          <p:cNvPr id="1054" name="Google Shape;1054;p72"/>
          <p:cNvSpPr/>
          <p:nvPr/>
        </p:nvSpPr>
        <p:spPr>
          <a:xfrm flipH="1" rot="10800000">
            <a:off x="-5608878" y="-448700"/>
            <a:ext cx="13569282" cy="5766930"/>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55" name="Google Shape;1055;p72"/>
          <p:cNvSpPr txBox="1"/>
          <p:nvPr>
            <p:ph type="title"/>
          </p:nvPr>
        </p:nvSpPr>
        <p:spPr>
          <a:xfrm>
            <a:off x="5800749" y="576150"/>
            <a:ext cx="3156000" cy="537600"/>
          </a:xfrm>
          <a:prstGeom prst="rect">
            <a:avLst/>
          </a:prstGeom>
          <a:noFill/>
          <a:ln>
            <a:noFill/>
          </a:ln>
        </p:spPr>
        <p:txBody>
          <a:bodyPr anchorCtr="0" anchor="t" bIns="19050" lIns="19050" spcFirstLastPara="1" rIns="19050" wrap="square" tIns="19050">
            <a:normAutofit/>
          </a:bodyPr>
          <a:lstStyle/>
          <a:p>
            <a:pPr indent="0" lvl="0" marL="0" rtl="0" algn="r">
              <a:lnSpc>
                <a:spcPct val="80000"/>
              </a:lnSpc>
              <a:spcBef>
                <a:spcPts val="0"/>
              </a:spcBef>
              <a:spcAft>
                <a:spcPts val="0"/>
              </a:spcAft>
              <a:buClr>
                <a:srgbClr val="D5D5D5"/>
              </a:buClr>
              <a:buSzPts val="2800"/>
              <a:buFont typeface="Helvetica Neue"/>
              <a:buNone/>
            </a:pPr>
            <a:r>
              <a:rPr lang="en" sz="2400">
                <a:solidFill>
                  <a:srgbClr val="D5D5D5"/>
                </a:solidFill>
              </a:rPr>
              <a:t>機器學習</a:t>
            </a:r>
            <a:endParaRPr sz="2400">
              <a:solidFill>
                <a:srgbClr val="D5D5D5"/>
              </a:solidFill>
            </a:endParaRPr>
          </a:p>
        </p:txBody>
      </p:sp>
      <p:sp>
        <p:nvSpPr>
          <p:cNvPr id="1056" name="Google Shape;1056;p72"/>
          <p:cNvSpPr txBox="1"/>
          <p:nvPr>
            <p:ph idx="1" type="body"/>
          </p:nvPr>
        </p:nvSpPr>
        <p:spPr>
          <a:xfrm>
            <a:off x="247372" y="217079"/>
            <a:ext cx="4975500" cy="350400"/>
          </a:xfrm>
          <a:prstGeom prst="rect">
            <a:avLst/>
          </a:prstGeom>
          <a:noFill/>
          <a:ln>
            <a:noFill/>
          </a:ln>
        </p:spPr>
        <p:txBody>
          <a:bodyPr anchorCtr="0" anchor="t" bIns="17150" lIns="17150" spcFirstLastPara="1" rIns="17150" wrap="square" tIns="17150">
            <a:noAutofit/>
          </a:bodyPr>
          <a:lstStyle/>
          <a:p>
            <a:pPr indent="0" lvl="0" marL="0" rtl="0" algn="l">
              <a:lnSpc>
                <a:spcPct val="100000"/>
              </a:lnSpc>
              <a:spcBef>
                <a:spcPts val="0"/>
              </a:spcBef>
              <a:spcAft>
                <a:spcPts val="0"/>
              </a:spcAft>
              <a:buClr>
                <a:srgbClr val="000000"/>
              </a:buClr>
              <a:buSzPts val="1800"/>
              <a:buFont typeface="Helvetica Neue"/>
              <a:buNone/>
            </a:pPr>
            <a:r>
              <a:rPr lang="en" sz="2800"/>
              <a:t>特徵種類＆模型選擇</a:t>
            </a:r>
            <a:endParaRPr b="1" sz="2800"/>
          </a:p>
        </p:txBody>
      </p:sp>
      <p:sp>
        <p:nvSpPr>
          <p:cNvPr id="1057" name="Google Shape;1057;p72"/>
          <p:cNvSpPr/>
          <p:nvPr/>
        </p:nvSpPr>
        <p:spPr>
          <a:xfrm>
            <a:off x="374575" y="1011800"/>
            <a:ext cx="1854600" cy="785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Helvetica Neue"/>
                <a:ea typeface="Helvetica Neue"/>
                <a:cs typeface="Helvetica Neue"/>
                <a:sym typeface="Helvetica Neue"/>
              </a:rPr>
              <a:t>天氣特徵：</a:t>
            </a:r>
            <a:endParaRPr b="1">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氣溫、相對濕度、降雨量、風速,氣象觀測站經緯度...,etc</a:t>
            </a:r>
            <a:endParaRPr sz="1000">
              <a:latin typeface="Helvetica Neue"/>
              <a:ea typeface="Helvetica Neue"/>
              <a:cs typeface="Helvetica Neue"/>
              <a:sym typeface="Helvetica Neue"/>
            </a:endParaRPr>
          </a:p>
        </p:txBody>
      </p:sp>
      <p:sp>
        <p:nvSpPr>
          <p:cNvPr id="1058" name="Google Shape;1058;p72"/>
          <p:cNvSpPr/>
          <p:nvPr/>
        </p:nvSpPr>
        <p:spPr>
          <a:xfrm>
            <a:off x="374575" y="2178900"/>
            <a:ext cx="1854600" cy="785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Helvetica Neue"/>
                <a:ea typeface="Helvetica Neue"/>
                <a:cs typeface="Helvetica Neue"/>
                <a:sym typeface="Helvetica Neue"/>
              </a:rPr>
              <a:t>事故</a:t>
            </a:r>
            <a:r>
              <a:rPr b="1" lang="en">
                <a:latin typeface="Helvetica Neue"/>
                <a:ea typeface="Helvetica Neue"/>
                <a:cs typeface="Helvetica Neue"/>
                <a:sym typeface="Helvetica Neue"/>
              </a:rPr>
              <a:t>特徵：</a:t>
            </a:r>
            <a:endParaRPr b="1">
              <a:latin typeface="Helvetica Neue"/>
              <a:ea typeface="Helvetica Neue"/>
              <a:cs typeface="Helvetica Neue"/>
              <a:sym typeface="Helvetica Neue"/>
            </a:endParaRPr>
          </a:p>
          <a:p>
            <a:pPr indent="0" lvl="0" marL="0" rtl="0" algn="l">
              <a:spcBef>
                <a:spcPts val="0"/>
              </a:spcBef>
              <a:spcAft>
                <a:spcPts val="0"/>
              </a:spcAft>
              <a:buNone/>
            </a:pPr>
            <a:r>
              <a:rPr b="1" lang="en" sz="1000">
                <a:latin typeface="Helvetica Neue"/>
                <a:ea typeface="Helvetica Neue"/>
                <a:cs typeface="Helvetica Neue"/>
                <a:sym typeface="Helvetica Neue"/>
              </a:rPr>
              <a:t>速限</a:t>
            </a:r>
            <a:r>
              <a:rPr b="1" lang="en" sz="1000">
                <a:latin typeface="Helvetica Neue"/>
                <a:ea typeface="Helvetica Neue"/>
                <a:cs typeface="Helvetica Neue"/>
                <a:sym typeface="Helvetica Neue"/>
              </a:rPr>
              <a:t>、</a:t>
            </a:r>
            <a:r>
              <a:rPr b="1" lang="en" sz="1000">
                <a:latin typeface="Helvetica Neue"/>
                <a:ea typeface="Helvetica Neue"/>
                <a:cs typeface="Helvetica Neue"/>
                <a:sym typeface="Helvetica Neue"/>
              </a:rPr>
              <a:t>車輛型態</a:t>
            </a:r>
            <a:r>
              <a:rPr b="1" lang="en" sz="1000">
                <a:latin typeface="Helvetica Neue"/>
                <a:ea typeface="Helvetica Neue"/>
                <a:cs typeface="Helvetica Neue"/>
                <a:sym typeface="Helvetica Neue"/>
              </a:rPr>
              <a:t>、</a:t>
            </a:r>
            <a:r>
              <a:rPr b="1" lang="en" sz="1000">
                <a:latin typeface="Helvetica Neue"/>
                <a:ea typeface="Helvetica Neue"/>
                <a:cs typeface="Helvetica Neue"/>
                <a:sym typeface="Helvetica Neue"/>
              </a:rPr>
              <a:t>道路型態、當事者年齡</a:t>
            </a:r>
            <a:r>
              <a:rPr b="1" lang="en" sz="1000">
                <a:latin typeface="Helvetica Neue"/>
                <a:ea typeface="Helvetica Neue"/>
                <a:cs typeface="Helvetica Neue"/>
                <a:sym typeface="Helvetica Neue"/>
              </a:rPr>
              <a:t>,...,etc</a:t>
            </a:r>
            <a:endParaRPr b="1" sz="1000">
              <a:latin typeface="Helvetica Neue"/>
              <a:ea typeface="Helvetica Neue"/>
              <a:cs typeface="Helvetica Neue"/>
              <a:sym typeface="Helvetica Neue"/>
            </a:endParaRPr>
          </a:p>
        </p:txBody>
      </p:sp>
      <p:sp>
        <p:nvSpPr>
          <p:cNvPr id="1059" name="Google Shape;1059;p72"/>
          <p:cNvSpPr/>
          <p:nvPr/>
        </p:nvSpPr>
        <p:spPr>
          <a:xfrm>
            <a:off x="374575" y="3323550"/>
            <a:ext cx="1854600" cy="785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Helvetica Neue"/>
                <a:ea typeface="Helvetica Neue"/>
                <a:cs typeface="Helvetica Neue"/>
                <a:sym typeface="Helvetica Neue"/>
              </a:rPr>
              <a:t>科技執法</a:t>
            </a:r>
            <a:r>
              <a:rPr b="1" lang="en">
                <a:latin typeface="Helvetica Neue"/>
                <a:ea typeface="Helvetica Neue"/>
                <a:cs typeface="Helvetica Neue"/>
                <a:sym typeface="Helvetica Neue"/>
              </a:rPr>
              <a:t>特徵：</a:t>
            </a:r>
            <a:endParaRPr b="1">
              <a:latin typeface="Helvetica Neue"/>
              <a:ea typeface="Helvetica Neue"/>
              <a:cs typeface="Helvetica Neue"/>
              <a:sym typeface="Helvetica Neue"/>
            </a:endParaRPr>
          </a:p>
          <a:p>
            <a:pPr indent="0" lvl="0" marL="0" rtl="0" algn="l">
              <a:spcBef>
                <a:spcPts val="0"/>
              </a:spcBef>
              <a:spcAft>
                <a:spcPts val="0"/>
              </a:spcAft>
              <a:buNone/>
            </a:pPr>
            <a:r>
              <a:rPr b="1" lang="en" sz="1000">
                <a:latin typeface="Helvetica Neue"/>
                <a:ea typeface="Helvetica Neue"/>
                <a:cs typeface="Helvetica Neue"/>
                <a:sym typeface="Helvetica Neue"/>
              </a:rPr>
              <a:t>科技執法種類，經緯度</a:t>
            </a:r>
            <a:endParaRPr b="1" sz="1000">
              <a:latin typeface="Helvetica Neue"/>
              <a:ea typeface="Helvetica Neue"/>
              <a:cs typeface="Helvetica Neue"/>
              <a:sym typeface="Helvetica Neue"/>
            </a:endParaRPr>
          </a:p>
        </p:txBody>
      </p:sp>
      <p:cxnSp>
        <p:nvCxnSpPr>
          <p:cNvPr id="1060" name="Google Shape;1060;p72"/>
          <p:cNvCxnSpPr>
            <a:stCxn id="1057" idx="2"/>
            <a:endCxn id="1058" idx="0"/>
          </p:cNvCxnSpPr>
          <p:nvPr/>
        </p:nvCxnSpPr>
        <p:spPr>
          <a:xfrm>
            <a:off x="1301875" y="1797500"/>
            <a:ext cx="0" cy="381300"/>
          </a:xfrm>
          <a:prstGeom prst="straightConnector1">
            <a:avLst/>
          </a:prstGeom>
          <a:solidFill>
            <a:schemeClr val="lt2"/>
          </a:solidFill>
          <a:ln cap="flat" cmpd="sng" w="38100">
            <a:solidFill>
              <a:schemeClr val="dk2"/>
            </a:solidFill>
            <a:prstDash val="solid"/>
            <a:round/>
            <a:headEnd len="med" w="med" type="none"/>
            <a:tailEnd len="med" w="med" type="none"/>
          </a:ln>
        </p:spPr>
      </p:cxnSp>
      <p:cxnSp>
        <p:nvCxnSpPr>
          <p:cNvPr id="1061" name="Google Shape;1061;p72"/>
          <p:cNvCxnSpPr>
            <a:stCxn id="1058" idx="2"/>
            <a:endCxn id="1059" idx="0"/>
          </p:cNvCxnSpPr>
          <p:nvPr/>
        </p:nvCxnSpPr>
        <p:spPr>
          <a:xfrm>
            <a:off x="1301875" y="2964600"/>
            <a:ext cx="0" cy="359100"/>
          </a:xfrm>
          <a:prstGeom prst="straightConnector1">
            <a:avLst/>
          </a:prstGeom>
          <a:solidFill>
            <a:schemeClr val="lt2"/>
          </a:solidFill>
          <a:ln cap="flat" cmpd="sng" w="38100">
            <a:solidFill>
              <a:schemeClr val="dk2"/>
            </a:solidFill>
            <a:prstDash val="solid"/>
            <a:round/>
            <a:headEnd len="med" w="med" type="none"/>
            <a:tailEnd len="med" w="med" type="none"/>
          </a:ln>
        </p:spPr>
      </p:cxnSp>
      <p:sp>
        <p:nvSpPr>
          <p:cNvPr id="1062" name="Google Shape;1062;p72"/>
          <p:cNvSpPr txBox="1"/>
          <p:nvPr/>
        </p:nvSpPr>
        <p:spPr>
          <a:xfrm>
            <a:off x="877050" y="3012825"/>
            <a:ext cx="15657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Helvetica Neue"/>
              <a:buChar char="●"/>
            </a:pPr>
            <a:r>
              <a:rPr b="1" lang="en" sz="1000">
                <a:latin typeface="Helvetica Neue"/>
                <a:ea typeface="Helvetica Neue"/>
                <a:cs typeface="Helvetica Neue"/>
                <a:sym typeface="Helvetica Neue"/>
              </a:rPr>
              <a:t>有無科技執法</a:t>
            </a:r>
            <a:endParaRPr b="1" sz="1000">
              <a:latin typeface="Helvetica Neue"/>
              <a:ea typeface="Helvetica Neue"/>
              <a:cs typeface="Helvetica Neue"/>
              <a:sym typeface="Helvetica Neue"/>
            </a:endParaRPr>
          </a:p>
        </p:txBody>
      </p:sp>
      <p:sp>
        <p:nvSpPr>
          <p:cNvPr id="1063" name="Google Shape;1063;p72"/>
          <p:cNvSpPr txBox="1"/>
          <p:nvPr/>
        </p:nvSpPr>
        <p:spPr>
          <a:xfrm>
            <a:off x="892200" y="1818850"/>
            <a:ext cx="19467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Helvetica Neue"/>
              <a:buChar char="●"/>
            </a:pPr>
            <a:r>
              <a:rPr b="1" lang="en" sz="1000">
                <a:latin typeface="Helvetica Neue"/>
                <a:ea typeface="Helvetica Neue"/>
                <a:cs typeface="Helvetica Neue"/>
                <a:sym typeface="Helvetica Neue"/>
              </a:rPr>
              <a:t>氣象觀測站資訊輸入</a:t>
            </a:r>
            <a:endParaRPr b="1" sz="1000">
              <a:latin typeface="Helvetica Neue"/>
              <a:ea typeface="Helvetica Neue"/>
              <a:cs typeface="Helvetica Neue"/>
              <a:sym typeface="Helvetica Neue"/>
            </a:endParaRPr>
          </a:p>
        </p:txBody>
      </p:sp>
      <p:sp>
        <p:nvSpPr>
          <p:cNvPr id="1064" name="Google Shape;1064;p72"/>
          <p:cNvSpPr/>
          <p:nvPr/>
        </p:nvSpPr>
        <p:spPr>
          <a:xfrm>
            <a:off x="3197575" y="2281800"/>
            <a:ext cx="1098900" cy="537600"/>
          </a:xfrm>
          <a:prstGeom prst="homePlate">
            <a:avLst>
              <a:gd fmla="val 50000"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特徵轉換</a:t>
            </a:r>
            <a:endParaRPr b="1">
              <a:latin typeface="Helvetica Neue"/>
              <a:ea typeface="Helvetica Neue"/>
              <a:cs typeface="Helvetica Neue"/>
              <a:sym typeface="Helvetica Neue"/>
            </a:endParaRPr>
          </a:p>
        </p:txBody>
      </p:sp>
      <p:cxnSp>
        <p:nvCxnSpPr>
          <p:cNvPr id="1065" name="Google Shape;1065;p72"/>
          <p:cNvCxnSpPr>
            <a:stCxn id="1057" idx="3"/>
            <a:endCxn id="1064" idx="1"/>
          </p:cNvCxnSpPr>
          <p:nvPr/>
        </p:nvCxnSpPr>
        <p:spPr>
          <a:xfrm>
            <a:off x="2229175" y="1404650"/>
            <a:ext cx="968400" cy="1146000"/>
          </a:xfrm>
          <a:prstGeom prst="straightConnector1">
            <a:avLst/>
          </a:prstGeom>
          <a:noFill/>
          <a:ln cap="flat" cmpd="sng" w="19050">
            <a:solidFill>
              <a:schemeClr val="dk2"/>
            </a:solidFill>
            <a:prstDash val="solid"/>
            <a:round/>
            <a:headEnd len="med" w="med" type="none"/>
            <a:tailEnd len="med" w="med" type="triangle"/>
          </a:ln>
        </p:spPr>
      </p:cxnSp>
      <p:cxnSp>
        <p:nvCxnSpPr>
          <p:cNvPr id="1066" name="Google Shape;1066;p72"/>
          <p:cNvCxnSpPr>
            <a:stCxn id="1058" idx="3"/>
            <a:endCxn id="1064" idx="1"/>
          </p:cNvCxnSpPr>
          <p:nvPr/>
        </p:nvCxnSpPr>
        <p:spPr>
          <a:xfrm flipH="1" rot="10800000">
            <a:off x="2229175" y="2550750"/>
            <a:ext cx="968400" cy="21000"/>
          </a:xfrm>
          <a:prstGeom prst="straightConnector1">
            <a:avLst/>
          </a:prstGeom>
          <a:noFill/>
          <a:ln cap="flat" cmpd="sng" w="19050">
            <a:solidFill>
              <a:schemeClr val="dk2"/>
            </a:solidFill>
            <a:prstDash val="solid"/>
            <a:round/>
            <a:headEnd len="med" w="med" type="none"/>
            <a:tailEnd len="med" w="med" type="triangle"/>
          </a:ln>
        </p:spPr>
      </p:cxnSp>
      <p:cxnSp>
        <p:nvCxnSpPr>
          <p:cNvPr id="1067" name="Google Shape;1067;p72"/>
          <p:cNvCxnSpPr>
            <a:stCxn id="1059" idx="3"/>
            <a:endCxn id="1064" idx="1"/>
          </p:cNvCxnSpPr>
          <p:nvPr/>
        </p:nvCxnSpPr>
        <p:spPr>
          <a:xfrm flipH="1" rot="10800000">
            <a:off x="2229175" y="2550600"/>
            <a:ext cx="968400" cy="1165800"/>
          </a:xfrm>
          <a:prstGeom prst="straightConnector1">
            <a:avLst/>
          </a:prstGeom>
          <a:noFill/>
          <a:ln cap="flat" cmpd="sng" w="19050">
            <a:solidFill>
              <a:schemeClr val="dk2"/>
            </a:solidFill>
            <a:prstDash val="solid"/>
            <a:round/>
            <a:headEnd len="med" w="med" type="none"/>
            <a:tailEnd len="med" w="med" type="triangle"/>
          </a:ln>
        </p:spPr>
      </p:cxnSp>
      <p:sp>
        <p:nvSpPr>
          <p:cNvPr id="1068" name="Google Shape;1068;p72"/>
          <p:cNvSpPr/>
          <p:nvPr/>
        </p:nvSpPr>
        <p:spPr>
          <a:xfrm>
            <a:off x="4068275" y="2315850"/>
            <a:ext cx="1098900" cy="4695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模型</a:t>
            </a:r>
            <a:endParaRPr b="1">
              <a:latin typeface="Helvetica Neue"/>
              <a:ea typeface="Helvetica Neue"/>
              <a:cs typeface="Helvetica Neue"/>
              <a:sym typeface="Helvetica Neue"/>
            </a:endParaRPr>
          </a:p>
        </p:txBody>
      </p:sp>
      <p:sp>
        <p:nvSpPr>
          <p:cNvPr id="1069" name="Google Shape;1069;p72"/>
          <p:cNvSpPr/>
          <p:nvPr/>
        </p:nvSpPr>
        <p:spPr>
          <a:xfrm>
            <a:off x="5471650" y="1663400"/>
            <a:ext cx="1144800" cy="537600"/>
          </a:xfrm>
          <a:prstGeom prst="round2DiagRect">
            <a:avLst>
              <a:gd fmla="val 16667" name="adj1"/>
              <a:gd fmla="val 0" name="adj2"/>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非重大事故</a:t>
            </a:r>
            <a:endParaRPr b="1">
              <a:latin typeface="Helvetica Neue"/>
              <a:ea typeface="Helvetica Neue"/>
              <a:cs typeface="Helvetica Neue"/>
              <a:sym typeface="Helvetica Neue"/>
            </a:endParaRPr>
          </a:p>
        </p:txBody>
      </p:sp>
      <p:sp>
        <p:nvSpPr>
          <p:cNvPr id="1070" name="Google Shape;1070;p72"/>
          <p:cNvSpPr/>
          <p:nvPr/>
        </p:nvSpPr>
        <p:spPr>
          <a:xfrm>
            <a:off x="5471650" y="2799150"/>
            <a:ext cx="1144800" cy="537600"/>
          </a:xfrm>
          <a:prstGeom prst="round2DiagRect">
            <a:avLst>
              <a:gd fmla="val 16667" name="adj1"/>
              <a:gd fmla="val 0" name="adj2"/>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重大事故</a:t>
            </a:r>
            <a:endParaRPr b="1">
              <a:latin typeface="Helvetica Neue"/>
              <a:ea typeface="Helvetica Neue"/>
              <a:cs typeface="Helvetica Neue"/>
              <a:sym typeface="Helvetica Neue"/>
            </a:endParaRPr>
          </a:p>
        </p:txBody>
      </p:sp>
      <p:cxnSp>
        <p:nvCxnSpPr>
          <p:cNvPr id="1071" name="Google Shape;1071;p72"/>
          <p:cNvCxnSpPr>
            <a:stCxn id="1069" idx="2"/>
            <a:endCxn id="1068" idx="3"/>
          </p:cNvCxnSpPr>
          <p:nvPr/>
        </p:nvCxnSpPr>
        <p:spPr>
          <a:xfrm flipH="1">
            <a:off x="5167150" y="1932200"/>
            <a:ext cx="304500" cy="618300"/>
          </a:xfrm>
          <a:prstGeom prst="straightConnector1">
            <a:avLst/>
          </a:prstGeom>
          <a:noFill/>
          <a:ln cap="flat" cmpd="sng" w="9525">
            <a:solidFill>
              <a:schemeClr val="dk2"/>
            </a:solidFill>
            <a:prstDash val="solid"/>
            <a:round/>
            <a:headEnd len="med" w="med" type="triangle"/>
            <a:tailEnd len="med" w="med" type="none"/>
          </a:ln>
        </p:spPr>
      </p:cxnSp>
      <p:cxnSp>
        <p:nvCxnSpPr>
          <p:cNvPr id="1072" name="Google Shape;1072;p72"/>
          <p:cNvCxnSpPr>
            <a:stCxn id="1070" idx="2"/>
            <a:endCxn id="1068" idx="3"/>
          </p:cNvCxnSpPr>
          <p:nvPr/>
        </p:nvCxnSpPr>
        <p:spPr>
          <a:xfrm rot="10800000">
            <a:off x="5167150" y="2550450"/>
            <a:ext cx="304500" cy="517500"/>
          </a:xfrm>
          <a:prstGeom prst="straightConnector1">
            <a:avLst/>
          </a:prstGeom>
          <a:noFill/>
          <a:ln cap="flat" cmpd="sng" w="9525">
            <a:solidFill>
              <a:schemeClr val="dk2"/>
            </a:solidFill>
            <a:prstDash val="solid"/>
            <a:round/>
            <a:headEnd len="med" w="med" type="triangle"/>
            <a:tailEnd len="med" w="med" type="none"/>
          </a:ln>
        </p:spPr>
      </p:cxnSp>
      <p:cxnSp>
        <p:nvCxnSpPr>
          <p:cNvPr id="1073" name="Google Shape;1073;p72"/>
          <p:cNvCxnSpPr>
            <a:stCxn id="1068" idx="2"/>
            <a:endCxn id="1074" idx="3"/>
          </p:cNvCxnSpPr>
          <p:nvPr/>
        </p:nvCxnSpPr>
        <p:spPr>
          <a:xfrm>
            <a:off x="4500350" y="2785350"/>
            <a:ext cx="14100" cy="854400"/>
          </a:xfrm>
          <a:prstGeom prst="straightConnector1">
            <a:avLst/>
          </a:prstGeom>
          <a:solidFill>
            <a:schemeClr val="lt2"/>
          </a:solidFill>
          <a:ln cap="flat" cmpd="sng" w="28575">
            <a:solidFill>
              <a:schemeClr val="dk2"/>
            </a:solidFill>
            <a:prstDash val="dash"/>
            <a:round/>
            <a:headEnd len="med" w="med" type="none"/>
            <a:tailEnd len="med" w="med" type="none"/>
          </a:ln>
        </p:spPr>
      </p:cxnSp>
      <p:sp>
        <p:nvSpPr>
          <p:cNvPr id="1074" name="Google Shape;1074;p72"/>
          <p:cNvSpPr/>
          <p:nvPr/>
        </p:nvSpPr>
        <p:spPr>
          <a:xfrm>
            <a:off x="3251963" y="3639750"/>
            <a:ext cx="2525100" cy="870000"/>
          </a:xfrm>
          <a:prstGeom prst="snip2DiagRect">
            <a:avLst>
              <a:gd fmla="val 0" name="adj1"/>
              <a:gd fmla="val 16667" name="adj2"/>
            </a:avLst>
          </a:prstGeom>
          <a:solidFill>
            <a:srgbClr val="F1C232"/>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Helvetica Neue"/>
                <a:ea typeface="Helvetica Neue"/>
                <a:cs typeface="Helvetica Neue"/>
                <a:sym typeface="Helvetica Neue"/>
              </a:rPr>
              <a:t>使用模型：</a:t>
            </a:r>
            <a:endParaRPr b="1">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Logistic Regression、RandomForest、XGBoost &amp; CatBoost</a:t>
            </a:r>
            <a:endParaRPr sz="1000">
              <a:latin typeface="Helvetica Neue"/>
              <a:ea typeface="Helvetica Neue"/>
              <a:cs typeface="Helvetica Neue"/>
              <a:sym typeface="Helvetica Neue"/>
            </a:endParaRPr>
          </a:p>
        </p:txBody>
      </p:sp>
      <p:sp>
        <p:nvSpPr>
          <p:cNvPr id="1075" name="Google Shape;1075;p72"/>
          <p:cNvSpPr txBox="1"/>
          <p:nvPr/>
        </p:nvSpPr>
        <p:spPr>
          <a:xfrm>
            <a:off x="5479275" y="2518325"/>
            <a:ext cx="367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76" name="Google Shape;1076;p72"/>
          <p:cNvSpPr txBox="1"/>
          <p:nvPr/>
        </p:nvSpPr>
        <p:spPr>
          <a:xfrm>
            <a:off x="5074075" y="2391900"/>
            <a:ext cx="1206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Helvetica Neue"/>
              <a:buChar char="●"/>
            </a:pPr>
            <a:r>
              <a:rPr b="1" lang="en" sz="1000">
                <a:latin typeface="Helvetica Neue"/>
                <a:ea typeface="Helvetica Neue"/>
                <a:cs typeface="Helvetica Neue"/>
                <a:sym typeface="Helvetica Neue"/>
              </a:rPr>
              <a:t>預測</a:t>
            </a:r>
            <a:endParaRPr b="1" sz="1000">
              <a:latin typeface="Helvetica Neue"/>
              <a:ea typeface="Helvetica Neue"/>
              <a:cs typeface="Helvetica Neue"/>
              <a:sym typeface="Helvetica Neue"/>
            </a:endParaRPr>
          </a:p>
        </p:txBody>
      </p:sp>
      <p:pic>
        <p:nvPicPr>
          <p:cNvPr id="1077" name="Google Shape;1077;p72"/>
          <p:cNvPicPr preferRelativeResize="0"/>
          <p:nvPr/>
        </p:nvPicPr>
        <p:blipFill>
          <a:blip r:embed="rId4">
            <a:alphaModFix/>
          </a:blip>
          <a:stretch>
            <a:fillRect/>
          </a:stretch>
        </p:blipFill>
        <p:spPr>
          <a:xfrm>
            <a:off x="-18288" y="4910328"/>
            <a:ext cx="9144003" cy="299145"/>
          </a:xfrm>
          <a:prstGeom prst="rect">
            <a:avLst/>
          </a:prstGeom>
          <a:noFill/>
          <a:ln>
            <a:noFill/>
          </a:ln>
        </p:spPr>
      </p:pic>
      <p:grpSp>
        <p:nvGrpSpPr>
          <p:cNvPr id="1078" name="Google Shape;1078;p72"/>
          <p:cNvGrpSpPr/>
          <p:nvPr/>
        </p:nvGrpSpPr>
        <p:grpSpPr>
          <a:xfrm>
            <a:off x="7321577" y="576160"/>
            <a:ext cx="2011644" cy="2011644"/>
            <a:chOff x="6265317" y="1094649"/>
            <a:chExt cx="1728216" cy="1728216"/>
          </a:xfrm>
        </p:grpSpPr>
        <p:pic>
          <p:nvPicPr>
            <p:cNvPr id="1079" name="Google Shape;1079;p72"/>
            <p:cNvPicPr preferRelativeResize="0"/>
            <p:nvPr/>
          </p:nvPicPr>
          <p:blipFill>
            <a:blip r:embed="rId5">
              <a:alphaModFix/>
            </a:blip>
            <a:stretch>
              <a:fillRect/>
            </a:stretch>
          </p:blipFill>
          <p:spPr>
            <a:xfrm>
              <a:off x="6265317" y="1094649"/>
              <a:ext cx="1728216" cy="1728216"/>
            </a:xfrm>
            <a:prstGeom prst="rect">
              <a:avLst/>
            </a:prstGeom>
            <a:noFill/>
            <a:ln>
              <a:noFill/>
            </a:ln>
          </p:spPr>
        </p:pic>
        <p:sp>
          <p:nvSpPr>
            <p:cNvPr id="1080" name="Google Shape;1080;p72"/>
            <p:cNvSpPr txBox="1"/>
            <p:nvPr/>
          </p:nvSpPr>
          <p:spPr>
            <a:xfrm>
              <a:off x="6737322" y="21102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蕭郁傑</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8E7"/>
        </a:solidFill>
      </p:bgPr>
    </p:bg>
    <p:spTree>
      <p:nvGrpSpPr>
        <p:cNvPr id="1084" name="Shape 1084"/>
        <p:cNvGrpSpPr/>
        <p:nvPr/>
      </p:nvGrpSpPr>
      <p:grpSpPr>
        <a:xfrm>
          <a:off x="0" y="0"/>
          <a:ext cx="0" cy="0"/>
          <a:chOff x="0" y="0"/>
          <a:chExt cx="0" cy="0"/>
        </a:xfrm>
      </p:grpSpPr>
      <p:pic>
        <p:nvPicPr>
          <p:cNvPr id="1085" name="Google Shape;1085;p73"/>
          <p:cNvPicPr preferRelativeResize="0"/>
          <p:nvPr/>
        </p:nvPicPr>
        <p:blipFill>
          <a:blip r:embed="rId3">
            <a:alphaModFix/>
          </a:blip>
          <a:stretch>
            <a:fillRect/>
          </a:stretch>
        </p:blipFill>
        <p:spPr>
          <a:xfrm>
            <a:off x="5817069" y="0"/>
            <a:ext cx="3428163" cy="5143501"/>
          </a:xfrm>
          <a:prstGeom prst="rect">
            <a:avLst/>
          </a:prstGeom>
          <a:noFill/>
          <a:ln>
            <a:noFill/>
          </a:ln>
        </p:spPr>
      </p:pic>
      <p:sp>
        <p:nvSpPr>
          <p:cNvPr id="1086" name="Google Shape;1086;p73"/>
          <p:cNvSpPr/>
          <p:nvPr/>
        </p:nvSpPr>
        <p:spPr>
          <a:xfrm flipH="1" rot="10800000">
            <a:off x="-5608878" y="-448700"/>
            <a:ext cx="13569282" cy="5766930"/>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87" name="Google Shape;1087;p73"/>
          <p:cNvSpPr txBox="1"/>
          <p:nvPr/>
        </p:nvSpPr>
        <p:spPr>
          <a:xfrm>
            <a:off x="663386" y="481600"/>
            <a:ext cx="4728300" cy="4695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929292"/>
              </a:buClr>
              <a:buSzPts val="2300"/>
              <a:buFont typeface="Helvetica Neue"/>
              <a:buNone/>
            </a:pPr>
            <a:r>
              <a:t/>
            </a:r>
            <a:endParaRPr b="1" sz="2800">
              <a:solidFill>
                <a:srgbClr val="1A242E"/>
              </a:solidFill>
            </a:endParaRPr>
          </a:p>
        </p:txBody>
      </p:sp>
      <p:sp>
        <p:nvSpPr>
          <p:cNvPr id="1088" name="Google Shape;1088;p73"/>
          <p:cNvSpPr txBox="1"/>
          <p:nvPr>
            <p:ph type="title"/>
          </p:nvPr>
        </p:nvSpPr>
        <p:spPr>
          <a:xfrm>
            <a:off x="5800749" y="576150"/>
            <a:ext cx="3156000" cy="537600"/>
          </a:xfrm>
          <a:prstGeom prst="rect">
            <a:avLst/>
          </a:prstGeom>
          <a:noFill/>
          <a:ln>
            <a:noFill/>
          </a:ln>
        </p:spPr>
        <p:txBody>
          <a:bodyPr anchorCtr="0" anchor="t" bIns="19050" lIns="19050" spcFirstLastPara="1" rIns="19050" wrap="square" tIns="19050">
            <a:normAutofit/>
          </a:bodyPr>
          <a:lstStyle/>
          <a:p>
            <a:pPr indent="0" lvl="0" marL="0" rtl="0" algn="r">
              <a:lnSpc>
                <a:spcPct val="80000"/>
              </a:lnSpc>
              <a:spcBef>
                <a:spcPts val="0"/>
              </a:spcBef>
              <a:spcAft>
                <a:spcPts val="0"/>
              </a:spcAft>
              <a:buClr>
                <a:srgbClr val="D5D5D5"/>
              </a:buClr>
              <a:buSzPts val="2800"/>
              <a:buFont typeface="Helvetica Neue"/>
              <a:buNone/>
            </a:pPr>
            <a:r>
              <a:rPr lang="en" sz="2400">
                <a:solidFill>
                  <a:srgbClr val="D5D5D5"/>
                </a:solidFill>
              </a:rPr>
              <a:t>機器學習</a:t>
            </a:r>
            <a:endParaRPr sz="2400">
              <a:solidFill>
                <a:srgbClr val="D5D5D5"/>
              </a:solidFill>
            </a:endParaRPr>
          </a:p>
        </p:txBody>
      </p:sp>
      <p:sp>
        <p:nvSpPr>
          <p:cNvPr id="1089" name="Google Shape;1089;p73"/>
          <p:cNvSpPr txBox="1"/>
          <p:nvPr>
            <p:ph idx="1" type="body"/>
          </p:nvPr>
        </p:nvSpPr>
        <p:spPr>
          <a:xfrm>
            <a:off x="247372" y="293279"/>
            <a:ext cx="4975500" cy="350400"/>
          </a:xfrm>
          <a:prstGeom prst="rect">
            <a:avLst/>
          </a:prstGeom>
          <a:noFill/>
          <a:ln>
            <a:noFill/>
          </a:ln>
        </p:spPr>
        <p:txBody>
          <a:bodyPr anchorCtr="0" anchor="t" bIns="17150" lIns="17150" spcFirstLastPara="1" rIns="17150" wrap="square" tIns="17150">
            <a:noAutofit/>
          </a:bodyPr>
          <a:lstStyle/>
          <a:p>
            <a:pPr indent="0" lvl="0" marL="0" rtl="0" algn="l">
              <a:lnSpc>
                <a:spcPct val="100000"/>
              </a:lnSpc>
              <a:spcBef>
                <a:spcPts val="0"/>
              </a:spcBef>
              <a:spcAft>
                <a:spcPts val="0"/>
              </a:spcAft>
              <a:buClr>
                <a:srgbClr val="000000"/>
              </a:buClr>
              <a:buSzPts val="1800"/>
              <a:buFont typeface="Helvetica Neue"/>
              <a:buNone/>
            </a:pPr>
            <a:r>
              <a:rPr lang="en" sz="2800"/>
              <a:t>編碼 ＆ 標準化</a:t>
            </a:r>
            <a:endParaRPr b="1" sz="2800"/>
          </a:p>
        </p:txBody>
      </p:sp>
      <p:sp>
        <p:nvSpPr>
          <p:cNvPr id="1090" name="Google Shape;1090;p73"/>
          <p:cNvSpPr txBox="1"/>
          <p:nvPr/>
        </p:nvSpPr>
        <p:spPr>
          <a:xfrm>
            <a:off x="548150" y="858775"/>
            <a:ext cx="52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091" name="Google Shape;1091;p73"/>
          <p:cNvSpPr txBox="1"/>
          <p:nvPr/>
        </p:nvSpPr>
        <p:spPr>
          <a:xfrm>
            <a:off x="584700" y="730675"/>
            <a:ext cx="4728300" cy="1809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a:buChar char="●"/>
            </a:pPr>
            <a:r>
              <a:rPr b="1" lang="en" sz="1800">
                <a:latin typeface="Helvetica Neue"/>
                <a:ea typeface="Helvetica Neue"/>
                <a:cs typeface="Helvetica Neue"/>
                <a:sym typeface="Helvetica Neue"/>
              </a:rPr>
              <a:t>Label Encoder :</a:t>
            </a:r>
            <a:endParaRPr b="1" sz="1800">
              <a:latin typeface="Helvetica Neue"/>
              <a:ea typeface="Helvetica Neue"/>
              <a:cs typeface="Helvetica Neue"/>
              <a:sym typeface="Helvetica Neue"/>
            </a:endParaRPr>
          </a:p>
          <a:p>
            <a:pPr indent="-317500" lvl="1" marL="9144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針對object類別，進行標籤化處理，給予每種類別獨立標籤</a:t>
            </a:r>
            <a:endParaRPr>
              <a:latin typeface="Helvetica Neue"/>
              <a:ea typeface="Helvetica Neue"/>
              <a:cs typeface="Helvetica Neue"/>
              <a:sym typeface="Helvetica Neue"/>
            </a:endParaRPr>
          </a:p>
          <a:p>
            <a:pPr indent="0" lvl="0" marL="457200" rtl="0" algn="l">
              <a:spcBef>
                <a:spcPts val="0"/>
              </a:spcBef>
              <a:spcAft>
                <a:spcPts val="0"/>
              </a:spcAft>
              <a:buNone/>
            </a:pPr>
            <a:r>
              <a:t/>
            </a:r>
            <a:endParaRPr>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b="1" lang="en" sz="1800">
                <a:latin typeface="Helvetica Neue"/>
                <a:ea typeface="Helvetica Neue"/>
                <a:cs typeface="Helvetica Neue"/>
                <a:sym typeface="Helvetica Neue"/>
              </a:rPr>
              <a:t>MinMaxScaler</a:t>
            </a:r>
            <a:r>
              <a:rPr b="1" lang="en" sz="1800">
                <a:latin typeface="Helvetica Neue"/>
                <a:ea typeface="Helvetica Neue"/>
                <a:cs typeface="Helvetica Neue"/>
                <a:sym typeface="Helvetica Neue"/>
              </a:rPr>
              <a:t> :</a:t>
            </a:r>
            <a:endParaRPr b="1" sz="1800">
              <a:latin typeface="Helvetica Neue"/>
              <a:ea typeface="Helvetica Neue"/>
              <a:cs typeface="Helvetica Neue"/>
              <a:sym typeface="Helvetica Neue"/>
            </a:endParaRPr>
          </a:p>
          <a:p>
            <a:pPr indent="-317500" lvl="1" marL="9144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避免機器學習易被範圍過大的特徵影響</a:t>
            </a:r>
            <a:endParaRPr>
              <a:latin typeface="Helvetica Neue"/>
              <a:ea typeface="Helvetica Neue"/>
              <a:cs typeface="Helvetica Neue"/>
              <a:sym typeface="Helvetica Neue"/>
            </a:endParaRPr>
          </a:p>
          <a:p>
            <a:pPr indent="-317500" lvl="1" marL="914400" rtl="0" algn="l">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將所數值範圍壓縮到[0,1]之間</a:t>
            </a:r>
            <a:endParaRPr>
              <a:latin typeface="Helvetica Neue"/>
              <a:ea typeface="Helvetica Neue"/>
              <a:cs typeface="Helvetica Neue"/>
              <a:sym typeface="Helvetica Neue"/>
            </a:endParaRPr>
          </a:p>
        </p:txBody>
      </p:sp>
      <p:sp>
        <p:nvSpPr>
          <p:cNvPr id="1092" name="Google Shape;1092;p73"/>
          <p:cNvSpPr txBox="1"/>
          <p:nvPr/>
        </p:nvSpPr>
        <p:spPr>
          <a:xfrm>
            <a:off x="354200" y="2577938"/>
            <a:ext cx="23016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Helvetica Neue"/>
              <a:buChar char="●"/>
            </a:pPr>
            <a:r>
              <a:rPr b="1" lang="en" sz="1000">
                <a:latin typeface="Helvetica Neue"/>
                <a:ea typeface="Helvetica Neue"/>
                <a:cs typeface="Helvetica Neue"/>
                <a:sym typeface="Helvetica Neue"/>
              </a:rPr>
              <a:t>資料轉換前後</a:t>
            </a:r>
            <a:endParaRPr b="1" sz="1000">
              <a:latin typeface="Helvetica Neue"/>
              <a:ea typeface="Helvetica Neue"/>
              <a:cs typeface="Helvetica Neue"/>
              <a:sym typeface="Helvetica Neue"/>
            </a:endParaRPr>
          </a:p>
        </p:txBody>
      </p:sp>
      <p:cxnSp>
        <p:nvCxnSpPr>
          <p:cNvPr id="1093" name="Google Shape;1093;p73"/>
          <p:cNvCxnSpPr/>
          <p:nvPr/>
        </p:nvCxnSpPr>
        <p:spPr>
          <a:xfrm>
            <a:off x="1784600" y="4491750"/>
            <a:ext cx="2695200" cy="0"/>
          </a:xfrm>
          <a:prstGeom prst="straightConnector1">
            <a:avLst/>
          </a:prstGeom>
          <a:noFill/>
          <a:ln cap="flat" cmpd="sng" w="9525">
            <a:solidFill>
              <a:schemeClr val="dk2"/>
            </a:solidFill>
            <a:prstDash val="solid"/>
            <a:round/>
            <a:headEnd len="med" w="med" type="none"/>
            <a:tailEnd len="med" w="med" type="triangle"/>
          </a:ln>
        </p:spPr>
      </p:cxnSp>
      <p:cxnSp>
        <p:nvCxnSpPr>
          <p:cNvPr id="1094" name="Google Shape;1094;p73"/>
          <p:cNvCxnSpPr/>
          <p:nvPr/>
        </p:nvCxnSpPr>
        <p:spPr>
          <a:xfrm>
            <a:off x="1784600" y="2724150"/>
            <a:ext cx="2695200" cy="0"/>
          </a:xfrm>
          <a:prstGeom prst="straightConnector1">
            <a:avLst/>
          </a:prstGeom>
          <a:noFill/>
          <a:ln cap="flat" cmpd="sng" w="9525">
            <a:solidFill>
              <a:schemeClr val="dk2"/>
            </a:solidFill>
            <a:prstDash val="solid"/>
            <a:round/>
            <a:headEnd len="med" w="med" type="none"/>
            <a:tailEnd len="med" w="med" type="triangle"/>
          </a:ln>
        </p:spPr>
      </p:cxnSp>
      <p:sp>
        <p:nvSpPr>
          <p:cNvPr id="1095" name="Google Shape;1095;p73"/>
          <p:cNvSpPr txBox="1"/>
          <p:nvPr/>
        </p:nvSpPr>
        <p:spPr>
          <a:xfrm>
            <a:off x="312900" y="4267450"/>
            <a:ext cx="16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0000"/>
              </a:solidFill>
              <a:latin typeface="Helvetica Neue"/>
              <a:ea typeface="Helvetica Neue"/>
              <a:cs typeface="Helvetica Neue"/>
              <a:sym typeface="Helvetica Neue"/>
            </a:endParaRPr>
          </a:p>
        </p:txBody>
      </p:sp>
      <p:pic>
        <p:nvPicPr>
          <p:cNvPr id="1096" name="Google Shape;1096;p73"/>
          <p:cNvPicPr preferRelativeResize="0"/>
          <p:nvPr/>
        </p:nvPicPr>
        <p:blipFill>
          <a:blip r:embed="rId4">
            <a:alphaModFix/>
          </a:blip>
          <a:stretch>
            <a:fillRect/>
          </a:stretch>
        </p:blipFill>
        <p:spPr>
          <a:xfrm>
            <a:off x="-18288" y="4910328"/>
            <a:ext cx="9144003" cy="299145"/>
          </a:xfrm>
          <a:prstGeom prst="rect">
            <a:avLst/>
          </a:prstGeom>
          <a:noFill/>
          <a:ln>
            <a:noFill/>
          </a:ln>
        </p:spPr>
      </p:pic>
      <p:graphicFrame>
        <p:nvGraphicFramePr>
          <p:cNvPr id="1097" name="Google Shape;1097;p73"/>
          <p:cNvGraphicFramePr/>
          <p:nvPr/>
        </p:nvGraphicFramePr>
        <p:xfrm>
          <a:off x="516000" y="2954925"/>
          <a:ext cx="3000000" cy="3000000"/>
        </p:xfrm>
        <a:graphic>
          <a:graphicData uri="http://schemas.openxmlformats.org/drawingml/2006/table">
            <a:tbl>
              <a:tblPr>
                <a:noFill/>
                <a:tableStyleId>{796FFFE3-D19E-4BC2-8322-CDC5D90BD6B5}</a:tableStyleId>
              </a:tblPr>
              <a:tblGrid>
                <a:gridCol w="417125"/>
                <a:gridCol w="676600"/>
                <a:gridCol w="413225"/>
                <a:gridCol w="405750"/>
                <a:gridCol w="478175"/>
                <a:gridCol w="668825"/>
                <a:gridCol w="382850"/>
                <a:gridCol w="382850"/>
                <a:gridCol w="478175"/>
                <a:gridCol w="478175"/>
                <a:gridCol w="413375"/>
                <a:gridCol w="542975"/>
              </a:tblGrid>
              <a:tr h="205000">
                <a:tc gridSpan="2">
                  <a:txBody>
                    <a:bodyPr/>
                    <a:lstStyle/>
                    <a:p>
                      <a:pPr indent="0" lvl="0" marL="0" rtl="0" algn="ctr">
                        <a:spcBef>
                          <a:spcPts val="0"/>
                        </a:spcBef>
                        <a:spcAft>
                          <a:spcPts val="0"/>
                        </a:spcAft>
                        <a:buNone/>
                      </a:pPr>
                      <a:r>
                        <a:rPr b="1" lang="en">
                          <a:solidFill>
                            <a:schemeClr val="lt1"/>
                          </a:solidFill>
                          <a:latin typeface="Helvetica Neue"/>
                          <a:ea typeface="Helvetica Neue"/>
                          <a:cs typeface="Helvetica Neue"/>
                          <a:sym typeface="Helvetica Neue"/>
                        </a:rPr>
                        <a:t>氣溫</a:t>
                      </a:r>
                      <a:endParaRPr b="1">
                        <a:solidFill>
                          <a:schemeClr val="lt1"/>
                        </a:solidFill>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391AB"/>
                    </a:solidFill>
                  </a:tcPr>
                </a:tc>
                <a:tc hMerge="1"/>
                <a:tc gridSpan="2">
                  <a:txBody>
                    <a:bodyPr/>
                    <a:lstStyle/>
                    <a:p>
                      <a:pPr indent="0" lvl="0" marL="0" rtl="0" algn="ctr">
                        <a:spcBef>
                          <a:spcPts val="0"/>
                        </a:spcBef>
                        <a:spcAft>
                          <a:spcPts val="0"/>
                        </a:spcAft>
                        <a:buNone/>
                      </a:pPr>
                      <a:r>
                        <a:rPr b="1" lang="en">
                          <a:solidFill>
                            <a:schemeClr val="lt1"/>
                          </a:solidFill>
                          <a:latin typeface="Helvetica Neue"/>
                          <a:ea typeface="Helvetica Neue"/>
                          <a:cs typeface="Helvetica Neue"/>
                          <a:sym typeface="Helvetica Neue"/>
                        </a:rPr>
                        <a:t>濕度</a:t>
                      </a:r>
                      <a:endParaRPr b="1">
                        <a:solidFill>
                          <a:schemeClr val="lt1"/>
                        </a:solidFill>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391AB"/>
                    </a:solidFill>
                  </a:tcPr>
                </a:tc>
                <a:tc hMerge="1"/>
                <a:tc gridSpan="2">
                  <a:txBody>
                    <a:bodyPr/>
                    <a:lstStyle/>
                    <a:p>
                      <a:pPr indent="0" lvl="0" marL="0" rtl="0" algn="ctr">
                        <a:spcBef>
                          <a:spcPts val="0"/>
                        </a:spcBef>
                        <a:spcAft>
                          <a:spcPts val="0"/>
                        </a:spcAft>
                        <a:buNone/>
                      </a:pPr>
                      <a:r>
                        <a:rPr b="1" lang="en">
                          <a:solidFill>
                            <a:schemeClr val="lt1"/>
                          </a:solidFill>
                          <a:latin typeface="Helvetica Neue"/>
                          <a:ea typeface="Helvetica Neue"/>
                          <a:cs typeface="Helvetica Neue"/>
                          <a:sym typeface="Helvetica Neue"/>
                        </a:rPr>
                        <a:t>風速</a:t>
                      </a:r>
                      <a:endParaRPr b="1">
                        <a:solidFill>
                          <a:schemeClr val="lt1"/>
                        </a:solidFill>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391AB"/>
                    </a:solidFill>
                  </a:tcPr>
                </a:tc>
                <a:tc hMerge="1"/>
                <a:tc gridSpan="2">
                  <a:txBody>
                    <a:bodyPr/>
                    <a:lstStyle/>
                    <a:p>
                      <a:pPr indent="0" lvl="0" marL="0" rtl="0" algn="ctr">
                        <a:spcBef>
                          <a:spcPts val="0"/>
                        </a:spcBef>
                        <a:spcAft>
                          <a:spcPts val="0"/>
                        </a:spcAft>
                        <a:buNone/>
                      </a:pPr>
                      <a:r>
                        <a:rPr b="1" lang="en">
                          <a:solidFill>
                            <a:schemeClr val="lt1"/>
                          </a:solidFill>
                          <a:latin typeface="Helvetica Neue"/>
                          <a:ea typeface="Helvetica Neue"/>
                          <a:cs typeface="Helvetica Neue"/>
                          <a:sym typeface="Helvetica Neue"/>
                        </a:rPr>
                        <a:t>雨量</a:t>
                      </a:r>
                      <a:endParaRPr b="1">
                        <a:solidFill>
                          <a:schemeClr val="lt1"/>
                        </a:solidFill>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391AB"/>
                    </a:solidFill>
                  </a:tcPr>
                </a:tc>
                <a:tc hMerge="1"/>
                <a:tc gridSpan="2">
                  <a:txBody>
                    <a:bodyPr/>
                    <a:lstStyle/>
                    <a:p>
                      <a:pPr indent="0" lvl="0" marL="0" rtl="0" algn="ctr">
                        <a:spcBef>
                          <a:spcPts val="0"/>
                        </a:spcBef>
                        <a:spcAft>
                          <a:spcPts val="0"/>
                        </a:spcAft>
                        <a:buNone/>
                      </a:pPr>
                      <a:r>
                        <a:rPr b="1" lang="en">
                          <a:solidFill>
                            <a:schemeClr val="lt1"/>
                          </a:solidFill>
                          <a:latin typeface="Helvetica Neue"/>
                          <a:ea typeface="Helvetica Neue"/>
                          <a:cs typeface="Helvetica Neue"/>
                          <a:sym typeface="Helvetica Neue"/>
                        </a:rPr>
                        <a:t>道路類別</a:t>
                      </a:r>
                      <a:endParaRPr b="1">
                        <a:solidFill>
                          <a:schemeClr val="lt1"/>
                        </a:solidFill>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391AB"/>
                    </a:solidFill>
                  </a:tcPr>
                </a:tc>
                <a:tc hMerge="1"/>
                <a:tc gridSpan="2">
                  <a:txBody>
                    <a:bodyPr/>
                    <a:lstStyle/>
                    <a:p>
                      <a:pPr indent="0" lvl="0" marL="0" rtl="0" algn="ctr">
                        <a:spcBef>
                          <a:spcPts val="0"/>
                        </a:spcBef>
                        <a:spcAft>
                          <a:spcPts val="0"/>
                        </a:spcAft>
                        <a:buNone/>
                      </a:pPr>
                      <a:r>
                        <a:rPr b="1" lang="en">
                          <a:solidFill>
                            <a:schemeClr val="lt1"/>
                          </a:solidFill>
                          <a:latin typeface="Helvetica Neue"/>
                          <a:ea typeface="Helvetica Neue"/>
                          <a:cs typeface="Helvetica Neue"/>
                          <a:sym typeface="Helvetica Neue"/>
                        </a:rPr>
                        <a:t>速限</a:t>
                      </a:r>
                      <a:endParaRPr b="1">
                        <a:solidFill>
                          <a:schemeClr val="lt1"/>
                        </a:solidFill>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391AB"/>
                    </a:solidFill>
                  </a:tcPr>
                </a:tc>
                <a:tc hMerge="1"/>
              </a:tr>
              <a:tr h="314500">
                <a:tc>
                  <a:txBody>
                    <a:bodyPr/>
                    <a:lstStyle/>
                    <a:p>
                      <a:pPr indent="0" lvl="0" marL="0" rtl="0" algn="ctr">
                        <a:spcBef>
                          <a:spcPts val="0"/>
                        </a:spcBef>
                        <a:spcAft>
                          <a:spcPts val="0"/>
                        </a:spcAft>
                        <a:buNone/>
                      </a:pPr>
                      <a:r>
                        <a:rPr lang="en" sz="1000">
                          <a:latin typeface="Helvetica Neue"/>
                          <a:ea typeface="Helvetica Neue"/>
                          <a:cs typeface="Helvetica Neue"/>
                          <a:sym typeface="Helvetica Neue"/>
                        </a:rPr>
                        <a:t>前</a:t>
                      </a:r>
                      <a:endParaRPr sz="10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D5D5"/>
                    </a:solidFill>
                  </a:tcPr>
                </a:tc>
                <a:tc>
                  <a:txBody>
                    <a:bodyPr/>
                    <a:lstStyle/>
                    <a:p>
                      <a:pPr indent="0" lvl="0" marL="0" rtl="0" algn="ctr">
                        <a:spcBef>
                          <a:spcPts val="0"/>
                        </a:spcBef>
                        <a:spcAft>
                          <a:spcPts val="0"/>
                        </a:spcAft>
                        <a:buNone/>
                      </a:pPr>
                      <a:r>
                        <a:rPr lang="en" sz="1000">
                          <a:latin typeface="Helvetica Neue"/>
                          <a:ea typeface="Helvetica Neue"/>
                          <a:cs typeface="Helvetica Neue"/>
                          <a:sym typeface="Helvetica Neue"/>
                        </a:rPr>
                        <a:t>後</a:t>
                      </a:r>
                      <a:endParaRPr sz="10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Helvetica Neue"/>
                          <a:ea typeface="Helvetica Neue"/>
                          <a:cs typeface="Helvetica Neue"/>
                          <a:sym typeface="Helvetica Neue"/>
                        </a:rPr>
                        <a:t>前</a:t>
                      </a:r>
                      <a:endParaRPr sz="10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D5D5"/>
                    </a:solidFill>
                  </a:tcPr>
                </a:tc>
                <a:tc>
                  <a:txBody>
                    <a:bodyPr/>
                    <a:lstStyle/>
                    <a:p>
                      <a:pPr indent="0" lvl="0" marL="0" rtl="0" algn="ctr">
                        <a:spcBef>
                          <a:spcPts val="0"/>
                        </a:spcBef>
                        <a:spcAft>
                          <a:spcPts val="0"/>
                        </a:spcAft>
                        <a:buNone/>
                      </a:pPr>
                      <a:r>
                        <a:rPr lang="en" sz="1000">
                          <a:latin typeface="Helvetica Neue"/>
                          <a:ea typeface="Helvetica Neue"/>
                          <a:cs typeface="Helvetica Neue"/>
                          <a:sym typeface="Helvetica Neue"/>
                        </a:rPr>
                        <a:t>後</a:t>
                      </a:r>
                      <a:endParaRPr sz="10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Helvetica Neue"/>
                          <a:ea typeface="Helvetica Neue"/>
                          <a:cs typeface="Helvetica Neue"/>
                          <a:sym typeface="Helvetica Neue"/>
                        </a:rPr>
                        <a:t>前</a:t>
                      </a:r>
                      <a:endParaRPr sz="10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D5D5"/>
                    </a:solidFill>
                  </a:tcPr>
                </a:tc>
                <a:tc>
                  <a:txBody>
                    <a:bodyPr/>
                    <a:lstStyle/>
                    <a:p>
                      <a:pPr indent="0" lvl="0" marL="0" rtl="0" algn="ctr">
                        <a:spcBef>
                          <a:spcPts val="0"/>
                        </a:spcBef>
                        <a:spcAft>
                          <a:spcPts val="0"/>
                        </a:spcAft>
                        <a:buNone/>
                      </a:pPr>
                      <a:r>
                        <a:rPr lang="en" sz="1000">
                          <a:latin typeface="Helvetica Neue"/>
                          <a:ea typeface="Helvetica Neue"/>
                          <a:cs typeface="Helvetica Neue"/>
                          <a:sym typeface="Helvetica Neue"/>
                        </a:rPr>
                        <a:t>後</a:t>
                      </a:r>
                      <a:endParaRPr sz="10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Helvetica Neue"/>
                          <a:ea typeface="Helvetica Neue"/>
                          <a:cs typeface="Helvetica Neue"/>
                          <a:sym typeface="Helvetica Neue"/>
                        </a:rPr>
                        <a:t>前</a:t>
                      </a:r>
                      <a:endParaRPr sz="10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D5D5"/>
                    </a:solidFill>
                  </a:tcPr>
                </a:tc>
                <a:tc>
                  <a:txBody>
                    <a:bodyPr/>
                    <a:lstStyle/>
                    <a:p>
                      <a:pPr indent="0" lvl="0" marL="0" rtl="0" algn="ctr">
                        <a:spcBef>
                          <a:spcPts val="0"/>
                        </a:spcBef>
                        <a:spcAft>
                          <a:spcPts val="0"/>
                        </a:spcAft>
                        <a:buNone/>
                      </a:pPr>
                      <a:r>
                        <a:rPr lang="en" sz="1000">
                          <a:latin typeface="Helvetica Neue"/>
                          <a:ea typeface="Helvetica Neue"/>
                          <a:cs typeface="Helvetica Neue"/>
                          <a:sym typeface="Helvetica Neue"/>
                        </a:rPr>
                        <a:t>後</a:t>
                      </a:r>
                      <a:endParaRPr sz="10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Helvetica Neue"/>
                          <a:ea typeface="Helvetica Neue"/>
                          <a:cs typeface="Helvetica Neue"/>
                          <a:sym typeface="Helvetica Neue"/>
                        </a:rPr>
                        <a:t>前</a:t>
                      </a:r>
                      <a:endParaRPr sz="10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D5D5"/>
                    </a:solidFill>
                  </a:tcPr>
                </a:tc>
                <a:tc>
                  <a:txBody>
                    <a:bodyPr/>
                    <a:lstStyle/>
                    <a:p>
                      <a:pPr indent="0" lvl="0" marL="0" rtl="0" algn="ctr">
                        <a:spcBef>
                          <a:spcPts val="0"/>
                        </a:spcBef>
                        <a:spcAft>
                          <a:spcPts val="0"/>
                        </a:spcAft>
                        <a:buNone/>
                      </a:pPr>
                      <a:r>
                        <a:rPr lang="en" sz="1000">
                          <a:latin typeface="Helvetica Neue"/>
                          <a:ea typeface="Helvetica Neue"/>
                          <a:cs typeface="Helvetica Neue"/>
                          <a:sym typeface="Helvetica Neue"/>
                        </a:rPr>
                        <a:t>後</a:t>
                      </a:r>
                      <a:endParaRPr sz="10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Helvetica Neue"/>
                          <a:ea typeface="Helvetica Neue"/>
                          <a:cs typeface="Helvetica Neue"/>
                          <a:sym typeface="Helvetica Neue"/>
                        </a:rPr>
                        <a:t>前</a:t>
                      </a:r>
                      <a:endParaRPr sz="10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D5D5"/>
                    </a:solidFill>
                  </a:tcPr>
                </a:tc>
                <a:tc>
                  <a:txBody>
                    <a:bodyPr/>
                    <a:lstStyle/>
                    <a:p>
                      <a:pPr indent="0" lvl="0" marL="0" rtl="0" algn="ctr">
                        <a:spcBef>
                          <a:spcPts val="0"/>
                        </a:spcBef>
                        <a:spcAft>
                          <a:spcPts val="0"/>
                        </a:spcAft>
                        <a:buNone/>
                      </a:pPr>
                      <a:r>
                        <a:rPr lang="en" sz="1000">
                          <a:latin typeface="Helvetica Neue"/>
                          <a:ea typeface="Helvetica Neue"/>
                          <a:cs typeface="Helvetica Neue"/>
                          <a:sym typeface="Helvetica Neue"/>
                        </a:rPr>
                        <a:t>後</a:t>
                      </a:r>
                      <a:endParaRPr sz="10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4300">
                <a:tc>
                  <a:txBody>
                    <a:bodyPr/>
                    <a:lstStyle/>
                    <a:p>
                      <a:pPr indent="0" lvl="0" marL="0" rtl="0" algn="ctr">
                        <a:lnSpc>
                          <a:spcPct val="115000"/>
                        </a:lnSpc>
                        <a:spcBef>
                          <a:spcPts val="0"/>
                        </a:spcBef>
                        <a:spcAft>
                          <a:spcPts val="0"/>
                        </a:spcAft>
                        <a:buNone/>
                      </a:pPr>
                      <a:r>
                        <a:rPr lang="en" sz="900">
                          <a:latin typeface="Helvetica Neue"/>
                          <a:ea typeface="Helvetica Neue"/>
                          <a:cs typeface="Helvetica Neue"/>
                          <a:sym typeface="Helvetica Neue"/>
                        </a:rPr>
                        <a:t>22.9</a:t>
                      </a:r>
                      <a:endParaRPr sz="9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D5D5"/>
                    </a:solidFill>
                  </a:tcPr>
                </a:tc>
                <a:tc>
                  <a:txBody>
                    <a:bodyPr/>
                    <a:lstStyle/>
                    <a:p>
                      <a:pPr indent="0" lvl="0" marL="0" rtl="0" algn="ctr">
                        <a:lnSpc>
                          <a:spcPct val="115000"/>
                        </a:lnSpc>
                        <a:spcBef>
                          <a:spcPts val="0"/>
                        </a:spcBef>
                        <a:spcAft>
                          <a:spcPts val="0"/>
                        </a:spcAft>
                        <a:buNone/>
                      </a:pPr>
                      <a:r>
                        <a:rPr lang="en" sz="900">
                          <a:latin typeface="Helvetica Neue"/>
                          <a:ea typeface="Helvetica Neue"/>
                          <a:cs typeface="Helvetica Neue"/>
                          <a:sym typeface="Helvetica Neue"/>
                        </a:rPr>
                        <a:t>0.710092</a:t>
                      </a:r>
                      <a:endParaRPr sz="9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Helvetica Neue"/>
                          <a:ea typeface="Helvetica Neue"/>
                          <a:cs typeface="Helvetica Neue"/>
                          <a:sym typeface="Helvetica Neue"/>
                        </a:rPr>
                        <a:t>83.0</a:t>
                      </a:r>
                      <a:endParaRPr sz="9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D5D5"/>
                    </a:solidFill>
                  </a:tcPr>
                </a:tc>
                <a:tc>
                  <a:txBody>
                    <a:bodyPr/>
                    <a:lstStyle/>
                    <a:p>
                      <a:pPr indent="0" lvl="0" marL="0" rtl="0" algn="ctr">
                        <a:lnSpc>
                          <a:spcPct val="115000"/>
                        </a:lnSpc>
                        <a:spcBef>
                          <a:spcPts val="0"/>
                        </a:spcBef>
                        <a:spcAft>
                          <a:spcPts val="0"/>
                        </a:spcAft>
                        <a:buNone/>
                      </a:pPr>
                      <a:r>
                        <a:rPr lang="en" sz="900">
                          <a:latin typeface="Helvetica Neue"/>
                          <a:ea typeface="Helvetica Neue"/>
                          <a:cs typeface="Helvetica Neue"/>
                          <a:sym typeface="Helvetica Neue"/>
                        </a:rPr>
                        <a:t>0.83</a:t>
                      </a:r>
                      <a:endParaRPr sz="9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Helvetica Neue"/>
                          <a:ea typeface="Helvetica Neue"/>
                          <a:cs typeface="Helvetica Neue"/>
                          <a:sym typeface="Helvetica Neue"/>
                        </a:rPr>
                        <a:t>0.8</a:t>
                      </a:r>
                      <a:endParaRPr sz="9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D5D5"/>
                    </a:solidFill>
                  </a:tcPr>
                </a:tc>
                <a:tc>
                  <a:txBody>
                    <a:bodyPr/>
                    <a:lstStyle/>
                    <a:p>
                      <a:pPr indent="0" lvl="0" marL="0" rtl="0" algn="ctr">
                        <a:lnSpc>
                          <a:spcPct val="115000"/>
                        </a:lnSpc>
                        <a:spcBef>
                          <a:spcPts val="0"/>
                        </a:spcBef>
                        <a:spcAft>
                          <a:spcPts val="0"/>
                        </a:spcAft>
                        <a:buNone/>
                      </a:pPr>
                      <a:r>
                        <a:rPr lang="en" sz="900">
                          <a:latin typeface="Helvetica Neue"/>
                          <a:ea typeface="Helvetica Neue"/>
                          <a:cs typeface="Helvetica Neue"/>
                          <a:sym typeface="Helvetica Neue"/>
                        </a:rPr>
                        <a:t>0.067227</a:t>
                      </a:r>
                      <a:endParaRPr sz="9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Helvetica Neue"/>
                          <a:ea typeface="Helvetica Neue"/>
                          <a:cs typeface="Helvetica Neue"/>
                          <a:sym typeface="Helvetica Neue"/>
                        </a:rPr>
                        <a:t>0.0</a:t>
                      </a:r>
                      <a:endParaRPr sz="9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D5D5"/>
                    </a:solidFill>
                  </a:tcPr>
                </a:tc>
                <a:tc>
                  <a:txBody>
                    <a:bodyPr/>
                    <a:lstStyle/>
                    <a:p>
                      <a:pPr indent="0" lvl="0" marL="0" rtl="0" algn="ctr">
                        <a:lnSpc>
                          <a:spcPct val="115000"/>
                        </a:lnSpc>
                        <a:spcBef>
                          <a:spcPts val="0"/>
                        </a:spcBef>
                        <a:spcAft>
                          <a:spcPts val="0"/>
                        </a:spcAft>
                        <a:buNone/>
                      </a:pPr>
                      <a:r>
                        <a:rPr lang="en" sz="900">
                          <a:latin typeface="Helvetica Neue"/>
                          <a:ea typeface="Helvetica Neue"/>
                          <a:cs typeface="Helvetica Neue"/>
                          <a:sym typeface="Helvetica Neue"/>
                        </a:rPr>
                        <a:t>0.0</a:t>
                      </a:r>
                      <a:endParaRPr sz="9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Helvetica Neue"/>
                          <a:ea typeface="Helvetica Neue"/>
                          <a:cs typeface="Helvetica Neue"/>
                          <a:sym typeface="Helvetica Neue"/>
                        </a:rPr>
                        <a:t>市區道路</a:t>
                      </a:r>
                      <a:endParaRPr sz="9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D5D5"/>
                    </a:solidFill>
                  </a:tcPr>
                </a:tc>
                <a:tc>
                  <a:txBody>
                    <a:bodyPr/>
                    <a:lstStyle/>
                    <a:p>
                      <a:pPr indent="0" lvl="0" marL="0" rtl="0" algn="ctr">
                        <a:lnSpc>
                          <a:spcPct val="115000"/>
                        </a:lnSpc>
                        <a:spcBef>
                          <a:spcPts val="0"/>
                        </a:spcBef>
                        <a:spcAft>
                          <a:spcPts val="0"/>
                        </a:spcAft>
                        <a:buNone/>
                      </a:pPr>
                      <a:r>
                        <a:rPr lang="en" sz="900">
                          <a:latin typeface="Helvetica Neue"/>
                          <a:ea typeface="Helvetica Neue"/>
                          <a:cs typeface="Helvetica Neue"/>
                          <a:sym typeface="Helvetica Neue"/>
                        </a:rPr>
                        <a:t>3</a:t>
                      </a:r>
                      <a:endParaRPr sz="9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latin typeface="Helvetica Neue"/>
                          <a:ea typeface="Helvetica Neue"/>
                          <a:cs typeface="Helvetica Neue"/>
                          <a:sym typeface="Helvetica Neue"/>
                        </a:rPr>
                        <a:t>40.0</a:t>
                      </a:r>
                      <a:endParaRPr sz="9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D5D5"/>
                    </a:solidFill>
                  </a:tcPr>
                </a:tc>
                <a:tc>
                  <a:txBody>
                    <a:bodyPr/>
                    <a:lstStyle/>
                    <a:p>
                      <a:pPr indent="0" lvl="0" marL="0" rtl="0" algn="ctr">
                        <a:lnSpc>
                          <a:spcPct val="115000"/>
                        </a:lnSpc>
                        <a:spcBef>
                          <a:spcPts val="0"/>
                        </a:spcBef>
                        <a:spcAft>
                          <a:spcPts val="0"/>
                        </a:spcAft>
                        <a:buNone/>
                      </a:pPr>
                      <a:r>
                        <a:rPr lang="en" sz="900">
                          <a:latin typeface="Helvetica Neue"/>
                          <a:ea typeface="Helvetica Neue"/>
                          <a:cs typeface="Helvetica Neue"/>
                          <a:sym typeface="Helvetica Neue"/>
                        </a:rPr>
                        <a:t>0.3333</a:t>
                      </a:r>
                      <a:endParaRPr sz="900">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pSp>
        <p:nvGrpSpPr>
          <p:cNvPr id="1098" name="Google Shape;1098;p73"/>
          <p:cNvGrpSpPr/>
          <p:nvPr/>
        </p:nvGrpSpPr>
        <p:grpSpPr>
          <a:xfrm>
            <a:off x="7321577" y="576160"/>
            <a:ext cx="2011644" cy="2011644"/>
            <a:chOff x="6265317" y="1094649"/>
            <a:chExt cx="1728216" cy="1728216"/>
          </a:xfrm>
        </p:grpSpPr>
        <p:pic>
          <p:nvPicPr>
            <p:cNvPr id="1099" name="Google Shape;1099;p73"/>
            <p:cNvPicPr preferRelativeResize="0"/>
            <p:nvPr/>
          </p:nvPicPr>
          <p:blipFill>
            <a:blip r:embed="rId5">
              <a:alphaModFix/>
            </a:blip>
            <a:stretch>
              <a:fillRect/>
            </a:stretch>
          </p:blipFill>
          <p:spPr>
            <a:xfrm>
              <a:off x="6265317" y="1094649"/>
              <a:ext cx="1728216" cy="1728216"/>
            </a:xfrm>
            <a:prstGeom prst="rect">
              <a:avLst/>
            </a:prstGeom>
            <a:noFill/>
            <a:ln>
              <a:noFill/>
            </a:ln>
          </p:spPr>
        </p:pic>
        <p:sp>
          <p:nvSpPr>
            <p:cNvPr id="1100" name="Google Shape;1100;p73"/>
            <p:cNvSpPr txBox="1"/>
            <p:nvPr/>
          </p:nvSpPr>
          <p:spPr>
            <a:xfrm>
              <a:off x="6737322" y="21102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蕭郁傑</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8E7"/>
        </a:solidFill>
      </p:bgPr>
    </p:bg>
    <p:spTree>
      <p:nvGrpSpPr>
        <p:cNvPr id="1104" name="Shape 1104"/>
        <p:cNvGrpSpPr/>
        <p:nvPr/>
      </p:nvGrpSpPr>
      <p:grpSpPr>
        <a:xfrm>
          <a:off x="0" y="0"/>
          <a:ext cx="0" cy="0"/>
          <a:chOff x="0" y="0"/>
          <a:chExt cx="0" cy="0"/>
        </a:xfrm>
      </p:grpSpPr>
      <p:pic>
        <p:nvPicPr>
          <p:cNvPr id="1105" name="Google Shape;1105;p74"/>
          <p:cNvPicPr preferRelativeResize="0"/>
          <p:nvPr/>
        </p:nvPicPr>
        <p:blipFill>
          <a:blip r:embed="rId3">
            <a:alphaModFix/>
          </a:blip>
          <a:stretch>
            <a:fillRect/>
          </a:stretch>
        </p:blipFill>
        <p:spPr>
          <a:xfrm>
            <a:off x="5817069" y="0"/>
            <a:ext cx="3428163" cy="5143501"/>
          </a:xfrm>
          <a:prstGeom prst="rect">
            <a:avLst/>
          </a:prstGeom>
          <a:noFill/>
          <a:ln>
            <a:noFill/>
          </a:ln>
        </p:spPr>
      </p:pic>
      <p:sp>
        <p:nvSpPr>
          <p:cNvPr id="1106" name="Google Shape;1106;p74"/>
          <p:cNvSpPr/>
          <p:nvPr/>
        </p:nvSpPr>
        <p:spPr>
          <a:xfrm flipH="1" rot="10800000">
            <a:off x="-5608878" y="-448700"/>
            <a:ext cx="13569282" cy="5766930"/>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 </a:t>
            </a:r>
            <a:endParaRPr b="0" i="0" sz="1200" u="none" cap="none" strike="noStrike">
              <a:solidFill>
                <a:srgbClr val="FFFFFF"/>
              </a:solidFill>
              <a:latin typeface="Helvetica Neue"/>
              <a:ea typeface="Helvetica Neue"/>
              <a:cs typeface="Helvetica Neue"/>
              <a:sym typeface="Helvetica Neue"/>
            </a:endParaRPr>
          </a:p>
        </p:txBody>
      </p:sp>
      <p:sp>
        <p:nvSpPr>
          <p:cNvPr id="1107" name="Google Shape;1107;p74"/>
          <p:cNvSpPr txBox="1"/>
          <p:nvPr>
            <p:ph type="title"/>
          </p:nvPr>
        </p:nvSpPr>
        <p:spPr>
          <a:xfrm>
            <a:off x="5800749" y="576150"/>
            <a:ext cx="3156000" cy="537600"/>
          </a:xfrm>
          <a:prstGeom prst="rect">
            <a:avLst/>
          </a:prstGeom>
          <a:noFill/>
          <a:ln>
            <a:noFill/>
          </a:ln>
        </p:spPr>
        <p:txBody>
          <a:bodyPr anchorCtr="0" anchor="t" bIns="19050" lIns="19050" spcFirstLastPara="1" rIns="19050" wrap="square" tIns="19050">
            <a:normAutofit/>
          </a:bodyPr>
          <a:lstStyle/>
          <a:p>
            <a:pPr indent="0" lvl="0" marL="0" rtl="0" algn="r">
              <a:lnSpc>
                <a:spcPct val="80000"/>
              </a:lnSpc>
              <a:spcBef>
                <a:spcPts val="0"/>
              </a:spcBef>
              <a:spcAft>
                <a:spcPts val="0"/>
              </a:spcAft>
              <a:buClr>
                <a:srgbClr val="D5D5D5"/>
              </a:buClr>
              <a:buSzPts val="2800"/>
              <a:buFont typeface="Helvetica Neue"/>
              <a:buNone/>
            </a:pPr>
            <a:r>
              <a:rPr lang="en" sz="2400">
                <a:solidFill>
                  <a:srgbClr val="D5D5D5"/>
                </a:solidFill>
              </a:rPr>
              <a:t>機器學習</a:t>
            </a:r>
            <a:endParaRPr sz="2400">
              <a:solidFill>
                <a:srgbClr val="D5D5D5"/>
              </a:solidFill>
            </a:endParaRPr>
          </a:p>
        </p:txBody>
      </p:sp>
      <p:sp>
        <p:nvSpPr>
          <p:cNvPr id="1108" name="Google Shape;1108;p74"/>
          <p:cNvSpPr txBox="1"/>
          <p:nvPr>
            <p:ph idx="1" type="body"/>
          </p:nvPr>
        </p:nvSpPr>
        <p:spPr>
          <a:xfrm>
            <a:off x="247372" y="293279"/>
            <a:ext cx="4975500" cy="350400"/>
          </a:xfrm>
          <a:prstGeom prst="rect">
            <a:avLst/>
          </a:prstGeom>
          <a:noFill/>
          <a:ln>
            <a:noFill/>
          </a:ln>
        </p:spPr>
        <p:txBody>
          <a:bodyPr anchorCtr="0" anchor="t" bIns="17150" lIns="17150" spcFirstLastPara="1" rIns="17150" wrap="square" tIns="17150">
            <a:noAutofit/>
          </a:bodyPr>
          <a:lstStyle/>
          <a:p>
            <a:pPr indent="0" lvl="0" marL="0" rtl="0" algn="l">
              <a:lnSpc>
                <a:spcPct val="100000"/>
              </a:lnSpc>
              <a:spcBef>
                <a:spcPts val="0"/>
              </a:spcBef>
              <a:spcAft>
                <a:spcPts val="0"/>
              </a:spcAft>
              <a:buClr>
                <a:srgbClr val="000000"/>
              </a:buClr>
              <a:buSzPts val="1800"/>
              <a:buFont typeface="Helvetica Neue"/>
              <a:buNone/>
            </a:pPr>
            <a:r>
              <a:rPr lang="en" sz="2800"/>
              <a:t>特徵工程</a:t>
            </a:r>
            <a:endParaRPr b="1" sz="2800"/>
          </a:p>
        </p:txBody>
      </p:sp>
      <p:sp>
        <p:nvSpPr>
          <p:cNvPr id="1109" name="Google Shape;1109;p74"/>
          <p:cNvSpPr txBox="1"/>
          <p:nvPr/>
        </p:nvSpPr>
        <p:spPr>
          <a:xfrm>
            <a:off x="554775" y="745250"/>
            <a:ext cx="5262300" cy="3118500"/>
          </a:xfrm>
          <a:prstGeom prst="rect">
            <a:avLst/>
          </a:prstGeom>
          <a:noFill/>
          <a:ln>
            <a:noFill/>
          </a:ln>
        </p:spPr>
        <p:txBody>
          <a:bodyPr anchorCtr="0" anchor="t" bIns="91425" lIns="91425" spcFirstLastPara="1" rIns="91425" wrap="square" tIns="91425">
            <a:spAutoFit/>
          </a:bodyPr>
          <a:lstStyle/>
          <a:p>
            <a:pPr indent="-317500" lvl="0" marL="457200" rtl="0" algn="l">
              <a:lnSpc>
                <a:spcPct val="120000"/>
              </a:lnSpc>
              <a:spcBef>
                <a:spcPts val="0"/>
              </a:spcBef>
              <a:spcAft>
                <a:spcPts val="0"/>
              </a:spcAft>
              <a:buSzPts val="1400"/>
              <a:buFont typeface="Helvetica Neue"/>
              <a:buChar char="●"/>
            </a:pPr>
            <a:r>
              <a:rPr b="1" lang="en" sz="1900">
                <a:latin typeface="Helvetica Neue"/>
                <a:ea typeface="Helvetica Neue"/>
                <a:cs typeface="Helvetica Neue"/>
                <a:sym typeface="Helvetica Neue"/>
              </a:rPr>
              <a:t>Drop</a:t>
            </a:r>
            <a:r>
              <a:rPr b="1" lang="en" sz="1900">
                <a:latin typeface="Helvetica Neue"/>
                <a:ea typeface="Helvetica Neue"/>
                <a:cs typeface="Helvetica Neue"/>
                <a:sym typeface="Helvetica Neue"/>
              </a:rPr>
              <a:t>:</a:t>
            </a:r>
            <a:r>
              <a:rPr b="1" lang="en" sz="1300">
                <a:latin typeface="Helvetica Neue"/>
                <a:ea typeface="Helvetica Neue"/>
                <a:cs typeface="Helvetica Neue"/>
                <a:sym typeface="Helvetica Neue"/>
              </a:rPr>
              <a:t> </a:t>
            </a:r>
            <a:endParaRPr b="1" sz="1300">
              <a:latin typeface="Helvetica Neue"/>
              <a:ea typeface="Helvetica Neue"/>
              <a:cs typeface="Helvetica Neue"/>
              <a:sym typeface="Helvetica Neue"/>
            </a:endParaRPr>
          </a:p>
          <a:p>
            <a:pPr indent="-311150" lvl="1" marL="914400" rtl="0" algn="l">
              <a:lnSpc>
                <a:spcPct val="120000"/>
              </a:lnSpc>
              <a:spcBef>
                <a:spcPts val="0"/>
              </a:spcBef>
              <a:spcAft>
                <a:spcPts val="0"/>
              </a:spcAft>
              <a:buSzPts val="1300"/>
              <a:buFont typeface="Helvetica Neue"/>
              <a:buChar char="○"/>
            </a:pPr>
            <a:r>
              <a:rPr lang="en" sz="1300">
                <a:latin typeface="Helvetica Neue"/>
                <a:ea typeface="Helvetica Neue"/>
                <a:cs typeface="Helvetica Neue"/>
                <a:sym typeface="Helvetica Neue"/>
              </a:rPr>
              <a:t>過度集中於單一類別的特徵</a:t>
            </a:r>
            <a:endParaRPr sz="1300">
              <a:latin typeface="Helvetica Neue"/>
              <a:ea typeface="Helvetica Neue"/>
              <a:cs typeface="Helvetica Neue"/>
              <a:sym typeface="Helvetica Neue"/>
            </a:endParaRPr>
          </a:p>
          <a:p>
            <a:pPr indent="-311150" lvl="1" marL="914400" rtl="0" algn="l">
              <a:lnSpc>
                <a:spcPct val="120000"/>
              </a:lnSpc>
              <a:spcBef>
                <a:spcPts val="0"/>
              </a:spcBef>
              <a:spcAft>
                <a:spcPts val="0"/>
              </a:spcAft>
              <a:buSzPts val="1300"/>
              <a:buFont typeface="Helvetica Neue"/>
              <a:buChar char="○"/>
            </a:pPr>
            <a:r>
              <a:rPr lang="en" sz="1300">
                <a:latin typeface="Helvetica Neue"/>
                <a:ea typeface="Helvetica Neue"/>
                <a:cs typeface="Helvetica Neue"/>
                <a:sym typeface="Helvetica Neue"/>
              </a:rPr>
              <a:t>事故發生後才可知的特徵</a:t>
            </a:r>
            <a:endParaRPr sz="1300">
              <a:latin typeface="Helvetica Neue"/>
              <a:ea typeface="Helvetica Neue"/>
              <a:cs typeface="Helvetica Neue"/>
              <a:sym typeface="Helvetica Neue"/>
            </a:endParaRPr>
          </a:p>
          <a:p>
            <a:pPr indent="-311150" lvl="1" marL="914400" rtl="0" algn="l">
              <a:lnSpc>
                <a:spcPct val="120000"/>
              </a:lnSpc>
              <a:spcBef>
                <a:spcPts val="0"/>
              </a:spcBef>
              <a:spcAft>
                <a:spcPts val="0"/>
              </a:spcAft>
              <a:buSzPts val="1300"/>
              <a:buFont typeface="Helvetica Neue"/>
              <a:buChar char="○"/>
            </a:pPr>
            <a:r>
              <a:rPr lang="en" sz="1300">
                <a:latin typeface="Helvetica Neue"/>
                <a:ea typeface="Helvetica Neue"/>
                <a:cs typeface="Helvetica Neue"/>
                <a:sym typeface="Helvetica Neue"/>
              </a:rPr>
              <a:t>與預測目的無關的特徵</a:t>
            </a:r>
            <a:endParaRPr sz="1300">
              <a:latin typeface="Helvetica Neue"/>
              <a:ea typeface="Helvetica Neue"/>
              <a:cs typeface="Helvetica Neue"/>
              <a:sym typeface="Helvetica Neue"/>
            </a:endParaRPr>
          </a:p>
          <a:p>
            <a:pPr indent="-311150" lvl="1" marL="914400" rtl="0" algn="l">
              <a:lnSpc>
                <a:spcPct val="120000"/>
              </a:lnSpc>
              <a:spcBef>
                <a:spcPts val="0"/>
              </a:spcBef>
              <a:spcAft>
                <a:spcPts val="0"/>
              </a:spcAft>
              <a:buSzPts val="1300"/>
              <a:buFont typeface="Helvetica Neue"/>
              <a:buChar char="○"/>
            </a:pPr>
            <a:r>
              <a:rPr lang="en" sz="1300">
                <a:latin typeface="Helvetica Neue"/>
                <a:ea typeface="Helvetica Neue"/>
                <a:cs typeface="Helvetica Neue"/>
                <a:sym typeface="Helvetica Neue"/>
              </a:rPr>
              <a:t>P-value 大於 [0.5, 0.7, 0.9,...,etc] 的特徵</a:t>
            </a:r>
            <a:endParaRPr sz="1300">
              <a:latin typeface="Helvetica Neue"/>
              <a:ea typeface="Helvetica Neue"/>
              <a:cs typeface="Helvetica Neue"/>
              <a:sym typeface="Helvetica Neue"/>
            </a:endParaRPr>
          </a:p>
          <a:p>
            <a:pPr indent="-311150" lvl="0" marL="457200" rtl="0" algn="l">
              <a:lnSpc>
                <a:spcPct val="120000"/>
              </a:lnSpc>
              <a:spcBef>
                <a:spcPts val="0"/>
              </a:spcBef>
              <a:spcAft>
                <a:spcPts val="0"/>
              </a:spcAft>
              <a:buSzPts val="1300"/>
              <a:buFont typeface="Helvetica Neue"/>
              <a:buChar char="●"/>
            </a:pPr>
            <a:r>
              <a:rPr b="1" lang="en" sz="1900">
                <a:latin typeface="Helvetica Neue"/>
                <a:ea typeface="Helvetica Neue"/>
                <a:cs typeface="Helvetica Neue"/>
                <a:sym typeface="Helvetica Neue"/>
              </a:rPr>
              <a:t>Select:</a:t>
            </a:r>
            <a:endParaRPr b="1" sz="1900">
              <a:latin typeface="Helvetica Neue"/>
              <a:ea typeface="Helvetica Neue"/>
              <a:cs typeface="Helvetica Neue"/>
              <a:sym typeface="Helvetica Neue"/>
            </a:endParaRPr>
          </a:p>
          <a:p>
            <a:pPr indent="-311150" lvl="1" marL="914400" rtl="0" algn="l">
              <a:lnSpc>
                <a:spcPct val="120000"/>
              </a:lnSpc>
              <a:spcBef>
                <a:spcPts val="0"/>
              </a:spcBef>
              <a:spcAft>
                <a:spcPts val="0"/>
              </a:spcAft>
              <a:buSzPts val="1300"/>
              <a:buFont typeface="Helvetica Neue"/>
              <a:buChar char="○"/>
            </a:pPr>
            <a:r>
              <a:rPr lang="en" sz="1300">
                <a:latin typeface="Helvetica Neue"/>
                <a:ea typeface="Helvetica Neue"/>
                <a:cs typeface="Helvetica Neue"/>
                <a:sym typeface="Helvetica Neue"/>
              </a:rPr>
              <a:t>分析模型挑出重要性或貢獻度較高的特徵</a:t>
            </a:r>
            <a:endParaRPr sz="1300">
              <a:latin typeface="Helvetica Neue"/>
              <a:ea typeface="Helvetica Neue"/>
              <a:cs typeface="Helvetica Neue"/>
              <a:sym typeface="Helvetica Neue"/>
            </a:endParaRPr>
          </a:p>
          <a:p>
            <a:pPr indent="-311150" lvl="1" marL="914400" rtl="0" algn="l">
              <a:lnSpc>
                <a:spcPct val="120000"/>
              </a:lnSpc>
              <a:spcBef>
                <a:spcPts val="0"/>
              </a:spcBef>
              <a:spcAft>
                <a:spcPts val="0"/>
              </a:spcAft>
              <a:buSzPts val="1300"/>
              <a:buFont typeface="Helvetica Neue"/>
              <a:buChar char="○"/>
            </a:pPr>
            <a:r>
              <a:rPr lang="en" sz="1300">
                <a:latin typeface="Helvetica Neue"/>
                <a:ea typeface="Helvetica Neue"/>
                <a:cs typeface="Helvetica Neue"/>
                <a:sym typeface="Helvetica Neue"/>
              </a:rPr>
              <a:t>模型算出特徵重要性TOP 15</a:t>
            </a:r>
            <a:endParaRPr sz="1300">
              <a:latin typeface="Helvetica Neue"/>
              <a:ea typeface="Helvetica Neue"/>
              <a:cs typeface="Helvetica Neue"/>
              <a:sym typeface="Helvetica Neue"/>
            </a:endParaRPr>
          </a:p>
          <a:p>
            <a:pPr indent="-311150" lvl="1" marL="914400" rtl="0" algn="l">
              <a:lnSpc>
                <a:spcPct val="120000"/>
              </a:lnSpc>
              <a:spcBef>
                <a:spcPts val="0"/>
              </a:spcBef>
              <a:spcAft>
                <a:spcPts val="0"/>
              </a:spcAft>
              <a:buSzPts val="1300"/>
              <a:buFont typeface="Helvetica Neue"/>
              <a:buChar char="○"/>
            </a:pPr>
            <a:r>
              <a:rPr lang="en" sz="1300">
                <a:latin typeface="Helvetica Neue"/>
                <a:ea typeface="Helvetica Neue"/>
                <a:cs typeface="Helvetica Neue"/>
                <a:sym typeface="Helvetica Neue"/>
              </a:rPr>
              <a:t>具解釋性的特徵</a:t>
            </a:r>
            <a:endParaRPr sz="1300">
              <a:latin typeface="Helvetica Neue"/>
              <a:ea typeface="Helvetica Neue"/>
              <a:cs typeface="Helvetica Neue"/>
              <a:sym typeface="Helvetica Neue"/>
            </a:endParaRPr>
          </a:p>
          <a:p>
            <a:pPr indent="-311150" lvl="0" marL="457200" rtl="0" algn="l">
              <a:lnSpc>
                <a:spcPct val="120000"/>
              </a:lnSpc>
              <a:spcBef>
                <a:spcPts val="0"/>
              </a:spcBef>
              <a:spcAft>
                <a:spcPts val="0"/>
              </a:spcAft>
              <a:buSzPts val="1300"/>
              <a:buFont typeface="Helvetica Neue"/>
              <a:buChar char="●"/>
            </a:pPr>
            <a:r>
              <a:rPr b="1" lang="en" sz="1900">
                <a:latin typeface="Helvetica Neue"/>
                <a:ea typeface="Helvetica Neue"/>
                <a:cs typeface="Helvetica Neue"/>
                <a:sym typeface="Helvetica Neue"/>
              </a:rPr>
              <a:t>實驗:</a:t>
            </a:r>
            <a:endParaRPr b="1" sz="1900">
              <a:latin typeface="Helvetica Neue"/>
              <a:ea typeface="Helvetica Neue"/>
              <a:cs typeface="Helvetica Neue"/>
              <a:sym typeface="Helvetica Neue"/>
            </a:endParaRPr>
          </a:p>
          <a:p>
            <a:pPr indent="-311150" lvl="1" marL="914400" rtl="0" algn="l">
              <a:lnSpc>
                <a:spcPct val="120000"/>
              </a:lnSpc>
              <a:spcBef>
                <a:spcPts val="0"/>
              </a:spcBef>
              <a:spcAft>
                <a:spcPts val="0"/>
              </a:spcAft>
              <a:buSzPts val="1300"/>
              <a:buFont typeface="Helvetica Neue"/>
              <a:buChar char="○"/>
            </a:pPr>
            <a:r>
              <a:rPr lang="en" sz="1300">
                <a:latin typeface="Helvetica Neue"/>
                <a:ea typeface="Helvetica Neue"/>
                <a:cs typeface="Helvetica Neue"/>
                <a:sym typeface="Helvetica Neue"/>
              </a:rPr>
              <a:t>保留篩選特徵進行模型訓練，根據模型表現評估</a:t>
            </a:r>
            <a:endParaRPr sz="1300">
              <a:latin typeface="Helvetica Neue"/>
              <a:ea typeface="Helvetica Neue"/>
              <a:cs typeface="Helvetica Neue"/>
              <a:sym typeface="Helvetica Neue"/>
            </a:endParaRPr>
          </a:p>
        </p:txBody>
      </p:sp>
      <p:sp>
        <p:nvSpPr>
          <p:cNvPr id="1110" name="Google Shape;1110;p74"/>
          <p:cNvSpPr txBox="1"/>
          <p:nvPr/>
        </p:nvSpPr>
        <p:spPr>
          <a:xfrm>
            <a:off x="1274450" y="4566650"/>
            <a:ext cx="439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0000"/>
              </a:solidFill>
              <a:latin typeface="Helvetica Neue"/>
              <a:ea typeface="Helvetica Neue"/>
              <a:cs typeface="Helvetica Neue"/>
              <a:sym typeface="Helvetica Neue"/>
            </a:endParaRPr>
          </a:p>
        </p:txBody>
      </p:sp>
      <p:pic>
        <p:nvPicPr>
          <p:cNvPr id="1111" name="Google Shape;1111;p74"/>
          <p:cNvPicPr preferRelativeResize="0"/>
          <p:nvPr/>
        </p:nvPicPr>
        <p:blipFill>
          <a:blip r:embed="rId4">
            <a:alphaModFix/>
          </a:blip>
          <a:stretch>
            <a:fillRect/>
          </a:stretch>
        </p:blipFill>
        <p:spPr>
          <a:xfrm>
            <a:off x="-18288" y="4910328"/>
            <a:ext cx="9144003" cy="299145"/>
          </a:xfrm>
          <a:prstGeom prst="rect">
            <a:avLst/>
          </a:prstGeom>
          <a:noFill/>
          <a:ln>
            <a:noFill/>
          </a:ln>
        </p:spPr>
      </p:pic>
      <p:grpSp>
        <p:nvGrpSpPr>
          <p:cNvPr id="1112" name="Google Shape;1112;p74"/>
          <p:cNvGrpSpPr/>
          <p:nvPr/>
        </p:nvGrpSpPr>
        <p:grpSpPr>
          <a:xfrm>
            <a:off x="7321577" y="576160"/>
            <a:ext cx="2011644" cy="2011644"/>
            <a:chOff x="6265317" y="1094649"/>
            <a:chExt cx="1728216" cy="1728216"/>
          </a:xfrm>
        </p:grpSpPr>
        <p:pic>
          <p:nvPicPr>
            <p:cNvPr id="1113" name="Google Shape;1113;p74"/>
            <p:cNvPicPr preferRelativeResize="0"/>
            <p:nvPr/>
          </p:nvPicPr>
          <p:blipFill>
            <a:blip r:embed="rId5">
              <a:alphaModFix/>
            </a:blip>
            <a:stretch>
              <a:fillRect/>
            </a:stretch>
          </p:blipFill>
          <p:spPr>
            <a:xfrm>
              <a:off x="6265317" y="1094649"/>
              <a:ext cx="1728216" cy="1728216"/>
            </a:xfrm>
            <a:prstGeom prst="rect">
              <a:avLst/>
            </a:prstGeom>
            <a:noFill/>
            <a:ln>
              <a:noFill/>
            </a:ln>
          </p:spPr>
        </p:pic>
        <p:sp>
          <p:nvSpPr>
            <p:cNvPr id="1114" name="Google Shape;1114;p74"/>
            <p:cNvSpPr txBox="1"/>
            <p:nvPr/>
          </p:nvSpPr>
          <p:spPr>
            <a:xfrm>
              <a:off x="6737322" y="21102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蕭郁傑</a:t>
              </a:r>
              <a:endParaRPr b="1" sz="1200">
                <a:solidFill>
                  <a:schemeClr val="lt1"/>
                </a:solidFill>
                <a:latin typeface="Helvetica Neue"/>
                <a:ea typeface="Helvetica Neue"/>
                <a:cs typeface="Helvetica Neue"/>
                <a:sym typeface="Helvetica Neue"/>
              </a:endParaRPr>
            </a:p>
          </p:txBody>
        </p:sp>
      </p:grpSp>
      <p:sp>
        <p:nvSpPr>
          <p:cNvPr id="1115" name="Google Shape;1115;p74"/>
          <p:cNvSpPr txBox="1"/>
          <p:nvPr/>
        </p:nvSpPr>
        <p:spPr>
          <a:xfrm>
            <a:off x="611450" y="3863750"/>
            <a:ext cx="5262300" cy="903900"/>
          </a:xfrm>
          <a:prstGeom prst="rect">
            <a:avLst/>
          </a:prstGeom>
          <a:solidFill>
            <a:srgbClr val="FFF2CC"/>
          </a:solidFill>
          <a:ln cap="flat" cmpd="sng" w="9525">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a:latin typeface="Helvetica Neue"/>
                <a:ea typeface="Helvetica Neue"/>
                <a:cs typeface="Helvetica Neue"/>
                <a:sym typeface="Helvetica Neue"/>
              </a:rPr>
              <a:t>Top 15 features : </a:t>
            </a:r>
            <a:endParaRPr b="1">
              <a:latin typeface="Helvetica Neue"/>
              <a:ea typeface="Helvetica Neue"/>
              <a:cs typeface="Helvetica Neue"/>
              <a:sym typeface="Helvetica Neue"/>
            </a:endParaRPr>
          </a:p>
          <a:p>
            <a:pPr indent="0" lvl="0" marL="457200" rtl="0" algn="l">
              <a:lnSpc>
                <a:spcPct val="120000"/>
              </a:lnSpc>
              <a:spcBef>
                <a:spcPts val="0"/>
              </a:spcBef>
              <a:spcAft>
                <a:spcPts val="0"/>
              </a:spcAft>
              <a:buNone/>
            </a:pPr>
            <a:r>
              <a:rPr b="1" lang="en" sz="1200">
                <a:solidFill>
                  <a:srgbClr val="980000"/>
                </a:solidFill>
                <a:latin typeface="Helvetica Neue"/>
                <a:ea typeface="Helvetica Neue"/>
                <a:cs typeface="Helvetica Neue"/>
                <a:sym typeface="Helvetica Neue"/>
              </a:rPr>
              <a:t>氣溫、溼度、風速、時間、縣市、號誌種類、科技執法種類、道路類別、車種、雨量、光線名稱、年齡、有無科技執法、性別</a:t>
            </a:r>
            <a:endParaRPr b="1" sz="1200">
              <a:solidFill>
                <a:srgbClr val="980000"/>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500">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8E7"/>
        </a:solidFill>
      </p:bgPr>
    </p:bg>
    <p:spTree>
      <p:nvGrpSpPr>
        <p:cNvPr id="1119" name="Shape 1119"/>
        <p:cNvGrpSpPr/>
        <p:nvPr/>
      </p:nvGrpSpPr>
      <p:grpSpPr>
        <a:xfrm>
          <a:off x="0" y="0"/>
          <a:ext cx="0" cy="0"/>
          <a:chOff x="0" y="0"/>
          <a:chExt cx="0" cy="0"/>
        </a:xfrm>
      </p:grpSpPr>
      <p:pic>
        <p:nvPicPr>
          <p:cNvPr id="1120" name="Google Shape;1120;p75"/>
          <p:cNvPicPr preferRelativeResize="0"/>
          <p:nvPr/>
        </p:nvPicPr>
        <p:blipFill>
          <a:blip r:embed="rId3">
            <a:alphaModFix/>
          </a:blip>
          <a:stretch>
            <a:fillRect/>
          </a:stretch>
        </p:blipFill>
        <p:spPr>
          <a:xfrm>
            <a:off x="5817069" y="0"/>
            <a:ext cx="3428163" cy="5143501"/>
          </a:xfrm>
          <a:prstGeom prst="rect">
            <a:avLst/>
          </a:prstGeom>
          <a:noFill/>
          <a:ln>
            <a:noFill/>
          </a:ln>
        </p:spPr>
      </p:pic>
      <p:sp>
        <p:nvSpPr>
          <p:cNvPr id="1121" name="Google Shape;1121;p75"/>
          <p:cNvSpPr/>
          <p:nvPr/>
        </p:nvSpPr>
        <p:spPr>
          <a:xfrm flipH="1" rot="10800000">
            <a:off x="-5608878" y="-448700"/>
            <a:ext cx="13569282" cy="5766930"/>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22" name="Google Shape;1122;p75"/>
          <p:cNvSpPr txBox="1"/>
          <p:nvPr>
            <p:ph type="title"/>
          </p:nvPr>
        </p:nvSpPr>
        <p:spPr>
          <a:xfrm>
            <a:off x="5800749" y="576150"/>
            <a:ext cx="3156000" cy="537600"/>
          </a:xfrm>
          <a:prstGeom prst="rect">
            <a:avLst/>
          </a:prstGeom>
          <a:noFill/>
          <a:ln>
            <a:noFill/>
          </a:ln>
        </p:spPr>
        <p:txBody>
          <a:bodyPr anchorCtr="0" anchor="t" bIns="19050" lIns="19050" spcFirstLastPara="1" rIns="19050" wrap="square" tIns="19050">
            <a:normAutofit/>
          </a:bodyPr>
          <a:lstStyle/>
          <a:p>
            <a:pPr indent="0" lvl="0" marL="0" rtl="0" algn="r">
              <a:lnSpc>
                <a:spcPct val="80000"/>
              </a:lnSpc>
              <a:spcBef>
                <a:spcPts val="0"/>
              </a:spcBef>
              <a:spcAft>
                <a:spcPts val="0"/>
              </a:spcAft>
              <a:buClr>
                <a:srgbClr val="D5D5D5"/>
              </a:buClr>
              <a:buSzPts val="2800"/>
              <a:buFont typeface="Helvetica Neue"/>
              <a:buNone/>
            </a:pPr>
            <a:r>
              <a:rPr lang="en" sz="2400">
                <a:solidFill>
                  <a:srgbClr val="D5D5D5"/>
                </a:solidFill>
              </a:rPr>
              <a:t>機器學習</a:t>
            </a:r>
            <a:endParaRPr sz="2400">
              <a:solidFill>
                <a:srgbClr val="D5D5D5"/>
              </a:solidFill>
            </a:endParaRPr>
          </a:p>
        </p:txBody>
      </p:sp>
      <p:sp>
        <p:nvSpPr>
          <p:cNvPr id="1123" name="Google Shape;1123;p75"/>
          <p:cNvSpPr txBox="1"/>
          <p:nvPr>
            <p:ph idx="1" type="body"/>
          </p:nvPr>
        </p:nvSpPr>
        <p:spPr>
          <a:xfrm>
            <a:off x="247372" y="293279"/>
            <a:ext cx="4975500" cy="350400"/>
          </a:xfrm>
          <a:prstGeom prst="rect">
            <a:avLst/>
          </a:prstGeom>
          <a:noFill/>
          <a:ln>
            <a:noFill/>
          </a:ln>
        </p:spPr>
        <p:txBody>
          <a:bodyPr anchorCtr="0" anchor="t" bIns="17150" lIns="17150" spcFirstLastPara="1" rIns="17150" wrap="square" tIns="17150">
            <a:noAutofit/>
          </a:bodyPr>
          <a:lstStyle/>
          <a:p>
            <a:pPr indent="0" lvl="0" marL="0" rtl="0" algn="l">
              <a:lnSpc>
                <a:spcPct val="100000"/>
              </a:lnSpc>
              <a:spcBef>
                <a:spcPts val="0"/>
              </a:spcBef>
              <a:spcAft>
                <a:spcPts val="0"/>
              </a:spcAft>
              <a:buClr>
                <a:srgbClr val="000000"/>
              </a:buClr>
              <a:buSzPts val="1800"/>
              <a:buFont typeface="Helvetica Neue"/>
              <a:buNone/>
            </a:pPr>
            <a:r>
              <a:rPr lang="en" sz="2800"/>
              <a:t>模型評估指標</a:t>
            </a:r>
            <a:endParaRPr b="1" sz="2800"/>
          </a:p>
        </p:txBody>
      </p:sp>
      <p:pic>
        <p:nvPicPr>
          <p:cNvPr id="1124" name="Google Shape;1124;p75"/>
          <p:cNvPicPr preferRelativeResize="0"/>
          <p:nvPr/>
        </p:nvPicPr>
        <p:blipFill>
          <a:blip r:embed="rId4">
            <a:alphaModFix/>
          </a:blip>
          <a:stretch>
            <a:fillRect/>
          </a:stretch>
        </p:blipFill>
        <p:spPr>
          <a:xfrm>
            <a:off x="3508173" y="2802050"/>
            <a:ext cx="2682200" cy="1975750"/>
          </a:xfrm>
          <a:prstGeom prst="rect">
            <a:avLst/>
          </a:prstGeom>
          <a:noFill/>
          <a:ln>
            <a:noFill/>
          </a:ln>
        </p:spPr>
      </p:pic>
      <p:sp>
        <p:nvSpPr>
          <p:cNvPr id="1125" name="Google Shape;1125;p75"/>
          <p:cNvSpPr txBox="1"/>
          <p:nvPr/>
        </p:nvSpPr>
        <p:spPr>
          <a:xfrm>
            <a:off x="554775" y="745250"/>
            <a:ext cx="5886000" cy="2262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Helvetica Neue"/>
              <a:buChar char="●"/>
            </a:pPr>
            <a:r>
              <a:rPr lang="en" sz="2000">
                <a:latin typeface="Helvetica Neue"/>
                <a:ea typeface="Helvetica Neue"/>
                <a:cs typeface="Helvetica Neue"/>
                <a:sym typeface="Helvetica Neue"/>
              </a:rPr>
              <a:t>Accuracy</a:t>
            </a:r>
            <a:r>
              <a:rPr lang="en" sz="2000">
                <a:latin typeface="Helvetica Neue"/>
                <a:ea typeface="Helvetica Neue"/>
                <a:cs typeface="Helvetica Neue"/>
                <a:sym typeface="Helvetica Neue"/>
              </a:rPr>
              <a:t> :</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a:p>
            <a:pPr indent="-304800" lvl="1" marL="9144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在所有資料中，模型正確分類的比例</a:t>
            </a:r>
            <a:endParaRPr sz="1200">
              <a:latin typeface="Helvetica Neue"/>
              <a:ea typeface="Helvetica Neue"/>
              <a:cs typeface="Helvetica Neue"/>
              <a:sym typeface="Helvetica Neue"/>
            </a:endParaRPr>
          </a:p>
          <a:p>
            <a:pPr indent="-304800" lvl="1" marL="9144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優先評估模型的選擇標準，代表模型整體的準確性</a:t>
            </a:r>
            <a:endParaRPr sz="1200">
              <a:latin typeface="Helvetica Neue"/>
              <a:ea typeface="Helvetica Neue"/>
              <a:cs typeface="Helvetica Neue"/>
              <a:sym typeface="Helvetica Neue"/>
            </a:endParaRPr>
          </a:p>
          <a:p>
            <a:pPr indent="0" lvl="0" marL="457200" rtl="0" algn="l">
              <a:spcBef>
                <a:spcPts val="0"/>
              </a:spcBef>
              <a:spcAft>
                <a:spcPts val="0"/>
              </a:spcAft>
              <a:buNone/>
            </a:pP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sz="2000">
                <a:latin typeface="Helvetica Neue"/>
                <a:ea typeface="Helvetica Neue"/>
                <a:cs typeface="Helvetica Neue"/>
                <a:sym typeface="Helvetica Neue"/>
              </a:rPr>
              <a:t>Recall :</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a:p>
            <a:pPr indent="-304800" lvl="1" marL="9144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在實際發生重大車禍中，模型正確預測的比例</a:t>
            </a:r>
            <a:endParaRPr sz="1200">
              <a:latin typeface="Helvetica Neue"/>
              <a:ea typeface="Helvetica Neue"/>
              <a:cs typeface="Helvetica Neue"/>
              <a:sym typeface="Helvetica Neue"/>
            </a:endParaRPr>
          </a:p>
          <a:p>
            <a:pPr indent="-304800" lvl="1" marL="9144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表示模型能夠有效地檢測實際發生車禍的樣本，對於預測車禍的情況較為敏感</a:t>
            </a:r>
            <a:endParaRPr sz="1200">
              <a:latin typeface="Helvetica Neue"/>
              <a:ea typeface="Helvetica Neue"/>
              <a:cs typeface="Helvetica Neue"/>
              <a:sym typeface="Helvetica Neue"/>
            </a:endParaRPr>
          </a:p>
          <a:p>
            <a:pPr indent="0" lvl="0" marL="457200" rtl="0" algn="l">
              <a:spcBef>
                <a:spcPts val="0"/>
              </a:spcBef>
              <a:spcAft>
                <a:spcPts val="0"/>
              </a:spcAft>
              <a:buNone/>
            </a:pPr>
            <a:r>
              <a:t/>
            </a:r>
            <a:endParaRPr sz="1200">
              <a:latin typeface="Helvetica Neue"/>
              <a:ea typeface="Helvetica Neue"/>
              <a:cs typeface="Helvetica Neue"/>
              <a:sym typeface="Helvetica Neue"/>
            </a:endParaRPr>
          </a:p>
        </p:txBody>
      </p:sp>
      <p:sp>
        <p:nvSpPr>
          <p:cNvPr id="1126" name="Google Shape;1126;p75"/>
          <p:cNvSpPr txBox="1"/>
          <p:nvPr/>
        </p:nvSpPr>
        <p:spPr>
          <a:xfrm>
            <a:off x="247375" y="2970813"/>
            <a:ext cx="3197700" cy="17655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Font typeface="Helvetica Neue"/>
              <a:buChar char="●"/>
            </a:pPr>
            <a:r>
              <a:rPr lang="en" sz="1300">
                <a:latin typeface="Helvetica Neue"/>
                <a:ea typeface="Helvetica Neue"/>
                <a:cs typeface="Helvetica Neue"/>
                <a:sym typeface="Helvetica Neue"/>
              </a:rPr>
              <a:t>Accuracy和Recall之間存在一種權衡關係，提高Recall可能會導致Accurac</a:t>
            </a:r>
            <a:r>
              <a:rPr lang="en" sz="1300">
                <a:latin typeface="Helvetica Neue"/>
                <a:ea typeface="Helvetica Neue"/>
                <a:cs typeface="Helvetica Neue"/>
                <a:sym typeface="Helvetica Neue"/>
              </a:rPr>
              <a:t>y下降。</a:t>
            </a:r>
            <a:endParaRPr sz="1300">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300">
              <a:latin typeface="Helvetica Neue"/>
              <a:ea typeface="Helvetica Neue"/>
              <a:cs typeface="Helvetica Neue"/>
              <a:sym typeface="Helvetica Neue"/>
            </a:endParaRPr>
          </a:p>
          <a:p>
            <a:pPr indent="-311150" lvl="0" marL="457200" rtl="0" algn="l">
              <a:lnSpc>
                <a:spcPct val="115000"/>
              </a:lnSpc>
              <a:spcBef>
                <a:spcPts val="0"/>
              </a:spcBef>
              <a:spcAft>
                <a:spcPts val="0"/>
              </a:spcAft>
              <a:buSzPts val="1300"/>
              <a:buFont typeface="Helvetica Neue"/>
              <a:buChar char="●"/>
            </a:pPr>
            <a:r>
              <a:rPr lang="en" sz="1300">
                <a:latin typeface="Helvetica Neue"/>
                <a:ea typeface="Helvetica Neue"/>
                <a:cs typeface="Helvetica Neue"/>
                <a:sym typeface="Helvetica Neue"/>
              </a:rPr>
              <a:t>模型在預測時需要做出取捨，可能會有一些實際車禍的樣本被錯誤預測為非車</a:t>
            </a:r>
            <a:r>
              <a:rPr lang="en" sz="1300">
                <a:latin typeface="Helvetica Neue"/>
                <a:ea typeface="Helvetica Neue"/>
                <a:cs typeface="Helvetica Neue"/>
                <a:sym typeface="Helvetica Neue"/>
              </a:rPr>
              <a:t>禍。</a:t>
            </a:r>
            <a:endParaRPr sz="1300">
              <a:latin typeface="Helvetica Neue"/>
              <a:ea typeface="Helvetica Neue"/>
              <a:cs typeface="Helvetica Neue"/>
              <a:sym typeface="Helvetica Neue"/>
            </a:endParaRPr>
          </a:p>
        </p:txBody>
      </p:sp>
      <p:pic>
        <p:nvPicPr>
          <p:cNvPr id="1127" name="Google Shape;1127;p75"/>
          <p:cNvPicPr preferRelativeResize="0"/>
          <p:nvPr/>
        </p:nvPicPr>
        <p:blipFill>
          <a:blip r:embed="rId5">
            <a:alphaModFix/>
          </a:blip>
          <a:stretch>
            <a:fillRect/>
          </a:stretch>
        </p:blipFill>
        <p:spPr>
          <a:xfrm>
            <a:off x="-18288" y="4910328"/>
            <a:ext cx="9144003" cy="299145"/>
          </a:xfrm>
          <a:prstGeom prst="rect">
            <a:avLst/>
          </a:prstGeom>
          <a:noFill/>
          <a:ln>
            <a:noFill/>
          </a:ln>
        </p:spPr>
      </p:pic>
      <p:grpSp>
        <p:nvGrpSpPr>
          <p:cNvPr id="1128" name="Google Shape;1128;p75"/>
          <p:cNvGrpSpPr/>
          <p:nvPr/>
        </p:nvGrpSpPr>
        <p:grpSpPr>
          <a:xfrm>
            <a:off x="7321577" y="576160"/>
            <a:ext cx="2011644" cy="2011644"/>
            <a:chOff x="6265317" y="1094649"/>
            <a:chExt cx="1728216" cy="1728216"/>
          </a:xfrm>
        </p:grpSpPr>
        <p:pic>
          <p:nvPicPr>
            <p:cNvPr id="1129" name="Google Shape;1129;p75"/>
            <p:cNvPicPr preferRelativeResize="0"/>
            <p:nvPr/>
          </p:nvPicPr>
          <p:blipFill>
            <a:blip r:embed="rId6">
              <a:alphaModFix/>
            </a:blip>
            <a:stretch>
              <a:fillRect/>
            </a:stretch>
          </p:blipFill>
          <p:spPr>
            <a:xfrm>
              <a:off x="6265317" y="1094649"/>
              <a:ext cx="1728216" cy="1728216"/>
            </a:xfrm>
            <a:prstGeom prst="rect">
              <a:avLst/>
            </a:prstGeom>
            <a:noFill/>
            <a:ln>
              <a:noFill/>
            </a:ln>
          </p:spPr>
        </p:pic>
        <p:sp>
          <p:nvSpPr>
            <p:cNvPr id="1130" name="Google Shape;1130;p75"/>
            <p:cNvSpPr txBox="1"/>
            <p:nvPr/>
          </p:nvSpPr>
          <p:spPr>
            <a:xfrm>
              <a:off x="6737322" y="21102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蕭郁傑</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8E7"/>
        </a:solidFill>
      </p:bgPr>
    </p:bg>
    <p:spTree>
      <p:nvGrpSpPr>
        <p:cNvPr id="1134" name="Shape 1134"/>
        <p:cNvGrpSpPr/>
        <p:nvPr/>
      </p:nvGrpSpPr>
      <p:grpSpPr>
        <a:xfrm>
          <a:off x="0" y="0"/>
          <a:ext cx="0" cy="0"/>
          <a:chOff x="0" y="0"/>
          <a:chExt cx="0" cy="0"/>
        </a:xfrm>
      </p:grpSpPr>
      <p:pic>
        <p:nvPicPr>
          <p:cNvPr id="1135" name="Google Shape;1135;p76"/>
          <p:cNvPicPr preferRelativeResize="0"/>
          <p:nvPr/>
        </p:nvPicPr>
        <p:blipFill>
          <a:blip r:embed="rId3">
            <a:alphaModFix/>
          </a:blip>
          <a:stretch>
            <a:fillRect/>
          </a:stretch>
        </p:blipFill>
        <p:spPr>
          <a:xfrm>
            <a:off x="5817069" y="0"/>
            <a:ext cx="3428163" cy="5143501"/>
          </a:xfrm>
          <a:prstGeom prst="rect">
            <a:avLst/>
          </a:prstGeom>
          <a:noFill/>
          <a:ln>
            <a:noFill/>
          </a:ln>
        </p:spPr>
      </p:pic>
      <p:sp>
        <p:nvSpPr>
          <p:cNvPr id="1136" name="Google Shape;1136;p76"/>
          <p:cNvSpPr/>
          <p:nvPr/>
        </p:nvSpPr>
        <p:spPr>
          <a:xfrm flipH="1" rot="10800000">
            <a:off x="-5608878" y="-448700"/>
            <a:ext cx="13569282" cy="5766930"/>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 </a:t>
            </a:r>
            <a:endParaRPr b="0" i="0" sz="1200" u="none" cap="none" strike="noStrike">
              <a:solidFill>
                <a:srgbClr val="FFFFFF"/>
              </a:solidFill>
              <a:latin typeface="Helvetica Neue"/>
              <a:ea typeface="Helvetica Neue"/>
              <a:cs typeface="Helvetica Neue"/>
              <a:sym typeface="Helvetica Neue"/>
            </a:endParaRPr>
          </a:p>
        </p:txBody>
      </p:sp>
      <p:sp>
        <p:nvSpPr>
          <p:cNvPr id="1137" name="Google Shape;1137;p76"/>
          <p:cNvSpPr txBox="1"/>
          <p:nvPr>
            <p:ph type="title"/>
          </p:nvPr>
        </p:nvSpPr>
        <p:spPr>
          <a:xfrm>
            <a:off x="5800749" y="576150"/>
            <a:ext cx="3156000" cy="537600"/>
          </a:xfrm>
          <a:prstGeom prst="rect">
            <a:avLst/>
          </a:prstGeom>
          <a:noFill/>
          <a:ln>
            <a:noFill/>
          </a:ln>
        </p:spPr>
        <p:txBody>
          <a:bodyPr anchorCtr="0" anchor="t" bIns="19050" lIns="19050" spcFirstLastPara="1" rIns="19050" wrap="square" tIns="19050">
            <a:normAutofit/>
          </a:bodyPr>
          <a:lstStyle/>
          <a:p>
            <a:pPr indent="0" lvl="0" marL="0" rtl="0" algn="r">
              <a:lnSpc>
                <a:spcPct val="80000"/>
              </a:lnSpc>
              <a:spcBef>
                <a:spcPts val="0"/>
              </a:spcBef>
              <a:spcAft>
                <a:spcPts val="0"/>
              </a:spcAft>
              <a:buClr>
                <a:srgbClr val="D5D5D5"/>
              </a:buClr>
              <a:buSzPts val="2800"/>
              <a:buFont typeface="Helvetica Neue"/>
              <a:buNone/>
            </a:pPr>
            <a:r>
              <a:rPr lang="en" sz="2400">
                <a:solidFill>
                  <a:srgbClr val="D5D5D5"/>
                </a:solidFill>
              </a:rPr>
              <a:t>機器學習</a:t>
            </a:r>
            <a:endParaRPr sz="2400">
              <a:solidFill>
                <a:srgbClr val="D5D5D5"/>
              </a:solidFill>
            </a:endParaRPr>
          </a:p>
        </p:txBody>
      </p:sp>
      <p:sp>
        <p:nvSpPr>
          <p:cNvPr id="1138" name="Google Shape;1138;p76"/>
          <p:cNvSpPr txBox="1"/>
          <p:nvPr>
            <p:ph idx="1" type="body"/>
          </p:nvPr>
        </p:nvSpPr>
        <p:spPr>
          <a:xfrm>
            <a:off x="247372" y="293279"/>
            <a:ext cx="4975500" cy="350400"/>
          </a:xfrm>
          <a:prstGeom prst="rect">
            <a:avLst/>
          </a:prstGeom>
          <a:noFill/>
          <a:ln>
            <a:noFill/>
          </a:ln>
        </p:spPr>
        <p:txBody>
          <a:bodyPr anchorCtr="0" anchor="t" bIns="17150" lIns="17150" spcFirstLastPara="1" rIns="17150" wrap="square" tIns="17150">
            <a:noAutofit/>
          </a:bodyPr>
          <a:lstStyle/>
          <a:p>
            <a:pPr indent="0" lvl="0" marL="0" rtl="0" algn="l">
              <a:lnSpc>
                <a:spcPct val="100000"/>
              </a:lnSpc>
              <a:spcBef>
                <a:spcPts val="0"/>
              </a:spcBef>
              <a:spcAft>
                <a:spcPts val="0"/>
              </a:spcAft>
              <a:buClr>
                <a:srgbClr val="000000"/>
              </a:buClr>
              <a:buSzPts val="1800"/>
              <a:buFont typeface="Helvetica Neue"/>
              <a:buNone/>
            </a:pPr>
            <a:r>
              <a:rPr lang="en" sz="2800"/>
              <a:t>資料偏態調整</a:t>
            </a:r>
            <a:endParaRPr b="1" sz="2800"/>
          </a:p>
        </p:txBody>
      </p:sp>
      <p:pic>
        <p:nvPicPr>
          <p:cNvPr id="1139" name="Google Shape;1139;p76"/>
          <p:cNvPicPr preferRelativeResize="0"/>
          <p:nvPr/>
        </p:nvPicPr>
        <p:blipFill>
          <a:blip r:embed="rId4">
            <a:alphaModFix/>
          </a:blip>
          <a:stretch>
            <a:fillRect/>
          </a:stretch>
        </p:blipFill>
        <p:spPr>
          <a:xfrm>
            <a:off x="3317450" y="1383175"/>
            <a:ext cx="3234556" cy="2602300"/>
          </a:xfrm>
          <a:prstGeom prst="rect">
            <a:avLst/>
          </a:prstGeom>
          <a:noFill/>
          <a:ln>
            <a:noFill/>
          </a:ln>
        </p:spPr>
      </p:pic>
      <p:sp>
        <p:nvSpPr>
          <p:cNvPr id="1140" name="Google Shape;1140;p76"/>
          <p:cNvSpPr txBox="1"/>
          <p:nvPr/>
        </p:nvSpPr>
        <p:spPr>
          <a:xfrm>
            <a:off x="-152400" y="1632900"/>
            <a:ext cx="3428100" cy="207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a:p>
            <a:pPr indent="-304800" lvl="1" marL="9144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針對Linear Model，根據Imbalanced Ratio 調整重大事故資料權重，使樣本加權後比例均衡</a:t>
            </a:r>
            <a:endParaRPr sz="1200">
              <a:latin typeface="Helvetica Neue"/>
              <a:ea typeface="Helvetica Neue"/>
              <a:cs typeface="Helvetica Neue"/>
              <a:sym typeface="Helvetica Neue"/>
            </a:endParaRPr>
          </a:p>
          <a:p>
            <a:pPr indent="0" lvl="0" marL="914400" rtl="0" algn="l">
              <a:lnSpc>
                <a:spcPct val="115000"/>
              </a:lnSpc>
              <a:spcBef>
                <a:spcPts val="0"/>
              </a:spcBef>
              <a:spcAft>
                <a:spcPts val="0"/>
              </a:spcAft>
              <a:buNone/>
            </a:pPr>
            <a:r>
              <a:t/>
            </a:r>
            <a:endParaRPr sz="1200">
              <a:latin typeface="Helvetica Neue"/>
              <a:ea typeface="Helvetica Neue"/>
              <a:cs typeface="Helvetica Neue"/>
              <a:sym typeface="Helvetica Neue"/>
            </a:endParaRPr>
          </a:p>
          <a:p>
            <a:pPr indent="-304800" lvl="1" marL="914400" rtl="0" algn="l">
              <a:lnSpc>
                <a:spcPct val="115000"/>
              </a:lnSpc>
              <a:spcBef>
                <a:spcPts val="0"/>
              </a:spcBef>
              <a:spcAft>
                <a:spcPts val="0"/>
              </a:spcAft>
              <a:buSzPts val="1200"/>
              <a:buFont typeface="Helvetica Neue"/>
              <a:buChar char="○"/>
            </a:pPr>
            <a:r>
              <a:rPr lang="en" sz="1200">
                <a:latin typeface="Helvetica Neue"/>
                <a:ea typeface="Helvetica Neue"/>
                <a:cs typeface="Helvetica Neue"/>
                <a:sym typeface="Helvetica Neue"/>
              </a:rPr>
              <a:t>針對Ensemble Learning，使用SMOTE根據Imbalanced Ratio 生成重大事故資料樣本數，使樣本比例達1:1</a:t>
            </a:r>
            <a:endParaRPr sz="1200">
              <a:latin typeface="Helvetica Neue"/>
              <a:ea typeface="Helvetica Neue"/>
              <a:cs typeface="Helvetica Neue"/>
              <a:sym typeface="Helvetica Neue"/>
            </a:endParaRPr>
          </a:p>
        </p:txBody>
      </p:sp>
      <p:sp>
        <p:nvSpPr>
          <p:cNvPr id="1141" name="Google Shape;1141;p76"/>
          <p:cNvSpPr txBox="1"/>
          <p:nvPr/>
        </p:nvSpPr>
        <p:spPr>
          <a:xfrm>
            <a:off x="254500" y="894000"/>
            <a:ext cx="3811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重大事故資料/非重大事故資料嚴重失衡</a:t>
            </a:r>
            <a:endParaRPr>
              <a:latin typeface="Helvetica Neue"/>
              <a:ea typeface="Helvetica Neue"/>
              <a:cs typeface="Helvetica Neue"/>
              <a:sym typeface="Helvetica Neue"/>
            </a:endParaRPr>
          </a:p>
        </p:txBody>
      </p:sp>
      <p:pic>
        <p:nvPicPr>
          <p:cNvPr id="1142" name="Google Shape;1142;p76"/>
          <p:cNvPicPr preferRelativeResize="0"/>
          <p:nvPr/>
        </p:nvPicPr>
        <p:blipFill>
          <a:blip r:embed="rId5">
            <a:alphaModFix/>
          </a:blip>
          <a:stretch>
            <a:fillRect/>
          </a:stretch>
        </p:blipFill>
        <p:spPr>
          <a:xfrm>
            <a:off x="-18288" y="4910328"/>
            <a:ext cx="9144003" cy="299145"/>
          </a:xfrm>
          <a:prstGeom prst="rect">
            <a:avLst/>
          </a:prstGeom>
          <a:noFill/>
          <a:ln>
            <a:noFill/>
          </a:ln>
        </p:spPr>
      </p:pic>
      <p:sp>
        <p:nvSpPr>
          <p:cNvPr id="1143" name="Google Shape;1143;p76"/>
          <p:cNvSpPr txBox="1"/>
          <p:nvPr/>
        </p:nvSpPr>
        <p:spPr>
          <a:xfrm>
            <a:off x="3848400" y="3922050"/>
            <a:ext cx="27276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Helvetica Neue"/>
              <a:buChar char="●"/>
            </a:pPr>
            <a:r>
              <a:rPr lang="en" sz="1200">
                <a:latin typeface="Helvetica Neue"/>
                <a:ea typeface="Helvetica Neue"/>
                <a:cs typeface="Helvetica Neue"/>
                <a:sym typeface="Helvetica Neue"/>
              </a:rPr>
              <a:t>Imbalance</a:t>
            </a:r>
            <a:r>
              <a:rPr lang="en" sz="1200">
                <a:latin typeface="Helvetica Neue"/>
                <a:ea typeface="Helvetica Neue"/>
                <a:cs typeface="Helvetica Neue"/>
                <a:sym typeface="Helvetica Neue"/>
              </a:rPr>
              <a:t> Ratio: 0.34%</a:t>
            </a:r>
            <a:endParaRPr sz="1200">
              <a:latin typeface="Helvetica Neue"/>
              <a:ea typeface="Helvetica Neue"/>
              <a:cs typeface="Helvetica Neue"/>
              <a:sym typeface="Helvetica Neue"/>
            </a:endParaRPr>
          </a:p>
        </p:txBody>
      </p:sp>
      <p:grpSp>
        <p:nvGrpSpPr>
          <p:cNvPr id="1144" name="Google Shape;1144;p76"/>
          <p:cNvGrpSpPr/>
          <p:nvPr/>
        </p:nvGrpSpPr>
        <p:grpSpPr>
          <a:xfrm>
            <a:off x="7321577" y="576160"/>
            <a:ext cx="2011644" cy="2011644"/>
            <a:chOff x="6265317" y="1094649"/>
            <a:chExt cx="1728216" cy="1728216"/>
          </a:xfrm>
        </p:grpSpPr>
        <p:pic>
          <p:nvPicPr>
            <p:cNvPr id="1145" name="Google Shape;1145;p76"/>
            <p:cNvPicPr preferRelativeResize="0"/>
            <p:nvPr/>
          </p:nvPicPr>
          <p:blipFill>
            <a:blip r:embed="rId6">
              <a:alphaModFix/>
            </a:blip>
            <a:stretch>
              <a:fillRect/>
            </a:stretch>
          </p:blipFill>
          <p:spPr>
            <a:xfrm>
              <a:off x="6265317" y="1094649"/>
              <a:ext cx="1728216" cy="1728216"/>
            </a:xfrm>
            <a:prstGeom prst="rect">
              <a:avLst/>
            </a:prstGeom>
            <a:noFill/>
            <a:ln>
              <a:noFill/>
            </a:ln>
          </p:spPr>
        </p:pic>
        <p:sp>
          <p:nvSpPr>
            <p:cNvPr id="1146" name="Google Shape;1146;p76"/>
            <p:cNvSpPr txBox="1"/>
            <p:nvPr/>
          </p:nvSpPr>
          <p:spPr>
            <a:xfrm>
              <a:off x="6737322" y="21102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蕭郁傑</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8E7"/>
        </a:solidFill>
      </p:bgPr>
    </p:bg>
    <p:spTree>
      <p:nvGrpSpPr>
        <p:cNvPr id="1150" name="Shape 1150"/>
        <p:cNvGrpSpPr/>
        <p:nvPr/>
      </p:nvGrpSpPr>
      <p:grpSpPr>
        <a:xfrm>
          <a:off x="0" y="0"/>
          <a:ext cx="0" cy="0"/>
          <a:chOff x="0" y="0"/>
          <a:chExt cx="0" cy="0"/>
        </a:xfrm>
      </p:grpSpPr>
      <p:pic>
        <p:nvPicPr>
          <p:cNvPr id="1151" name="Google Shape;1151;p77"/>
          <p:cNvPicPr preferRelativeResize="0"/>
          <p:nvPr/>
        </p:nvPicPr>
        <p:blipFill>
          <a:blip r:embed="rId3">
            <a:alphaModFix/>
          </a:blip>
          <a:stretch>
            <a:fillRect/>
          </a:stretch>
        </p:blipFill>
        <p:spPr>
          <a:xfrm>
            <a:off x="5817069" y="0"/>
            <a:ext cx="3428163" cy="5143501"/>
          </a:xfrm>
          <a:prstGeom prst="rect">
            <a:avLst/>
          </a:prstGeom>
          <a:noFill/>
          <a:ln>
            <a:noFill/>
          </a:ln>
        </p:spPr>
      </p:pic>
      <p:sp>
        <p:nvSpPr>
          <p:cNvPr id="1152" name="Google Shape;1152;p77"/>
          <p:cNvSpPr/>
          <p:nvPr/>
        </p:nvSpPr>
        <p:spPr>
          <a:xfrm flipH="1" rot="10800000">
            <a:off x="-5608878" y="-448700"/>
            <a:ext cx="13569282" cy="5766930"/>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 </a:t>
            </a:r>
            <a:endParaRPr b="0" i="0" sz="1200" u="none" cap="none" strike="noStrike">
              <a:solidFill>
                <a:srgbClr val="FFFFFF"/>
              </a:solidFill>
              <a:latin typeface="Helvetica Neue"/>
              <a:ea typeface="Helvetica Neue"/>
              <a:cs typeface="Helvetica Neue"/>
              <a:sym typeface="Helvetica Neue"/>
            </a:endParaRPr>
          </a:p>
        </p:txBody>
      </p:sp>
      <p:sp>
        <p:nvSpPr>
          <p:cNvPr id="1153" name="Google Shape;1153;p77"/>
          <p:cNvSpPr/>
          <p:nvPr/>
        </p:nvSpPr>
        <p:spPr>
          <a:xfrm>
            <a:off x="167213" y="1199275"/>
            <a:ext cx="1733100" cy="575100"/>
          </a:xfrm>
          <a:prstGeom prst="homePlate">
            <a:avLst>
              <a:gd fmla="val 50000" name="adj"/>
            </a:avLst>
          </a:prstGeom>
          <a:solidFill>
            <a:srgbClr val="FF9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1A242E"/>
                </a:solidFill>
                <a:latin typeface="Helvetica Neue"/>
                <a:ea typeface="Helvetica Neue"/>
                <a:cs typeface="Helvetica Neue"/>
                <a:sym typeface="Helvetica Neue"/>
              </a:rPr>
              <a:t>設定條件</a:t>
            </a:r>
            <a:endParaRPr b="1" sz="1000">
              <a:solidFill>
                <a:srgbClr val="1A242E"/>
              </a:solidFill>
              <a:latin typeface="Helvetica Neue"/>
              <a:ea typeface="Helvetica Neue"/>
              <a:cs typeface="Helvetica Neue"/>
              <a:sym typeface="Helvetica Neue"/>
            </a:endParaRPr>
          </a:p>
        </p:txBody>
      </p:sp>
      <p:sp>
        <p:nvSpPr>
          <p:cNvPr id="1154" name="Google Shape;1154;p77"/>
          <p:cNvSpPr/>
          <p:nvPr/>
        </p:nvSpPr>
        <p:spPr>
          <a:xfrm>
            <a:off x="1540475" y="1162850"/>
            <a:ext cx="1335000" cy="645600"/>
          </a:xfrm>
          <a:prstGeom prst="chevron">
            <a:avLst>
              <a:gd fmla="val 50000" name="adj"/>
            </a:avLst>
          </a:prstGeom>
          <a:solidFill>
            <a:srgbClr val="F9CB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Helvetica Neue"/>
                <a:ea typeface="Helvetica Neue"/>
                <a:cs typeface="Helvetica Neue"/>
                <a:sym typeface="Helvetica Neue"/>
              </a:rPr>
              <a:t>數值範圍</a:t>
            </a:r>
            <a:endParaRPr b="1" sz="1000">
              <a:latin typeface="Helvetica Neue"/>
              <a:ea typeface="Helvetica Neue"/>
              <a:cs typeface="Helvetica Neue"/>
              <a:sym typeface="Helvetica Neue"/>
            </a:endParaRPr>
          </a:p>
        </p:txBody>
      </p:sp>
      <p:sp>
        <p:nvSpPr>
          <p:cNvPr id="1155" name="Google Shape;1155;p77"/>
          <p:cNvSpPr/>
          <p:nvPr/>
        </p:nvSpPr>
        <p:spPr>
          <a:xfrm>
            <a:off x="5082202" y="1247567"/>
            <a:ext cx="1586400" cy="478500"/>
          </a:xfrm>
          <a:prstGeom prst="homePlate">
            <a:avLst>
              <a:gd fmla="val 50000" name="adj"/>
            </a:avLst>
          </a:prstGeom>
          <a:solidFill>
            <a:srgbClr val="FF9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Helvetica Neue"/>
                <a:ea typeface="Helvetica Neue"/>
                <a:cs typeface="Helvetica Neue"/>
                <a:sym typeface="Helvetica Neue"/>
              </a:rPr>
              <a:t>最</a:t>
            </a:r>
            <a:r>
              <a:rPr b="1" lang="en" sz="1000">
                <a:latin typeface="Helvetica Neue"/>
                <a:ea typeface="Helvetica Neue"/>
                <a:cs typeface="Helvetica Neue"/>
                <a:sym typeface="Helvetica Neue"/>
              </a:rPr>
              <a:t>佳數值</a:t>
            </a:r>
            <a:endParaRPr b="1" sz="1000">
              <a:latin typeface="Helvetica Neue"/>
              <a:ea typeface="Helvetica Neue"/>
              <a:cs typeface="Helvetica Neue"/>
              <a:sym typeface="Helvetica Neue"/>
            </a:endParaRPr>
          </a:p>
        </p:txBody>
      </p:sp>
      <p:sp>
        <p:nvSpPr>
          <p:cNvPr id="1156" name="Google Shape;1156;p77"/>
          <p:cNvSpPr/>
          <p:nvPr/>
        </p:nvSpPr>
        <p:spPr>
          <a:xfrm>
            <a:off x="167213" y="1961258"/>
            <a:ext cx="1733100" cy="575100"/>
          </a:xfrm>
          <a:prstGeom prst="homePlate">
            <a:avLst>
              <a:gd fmla="val 50000" name="adj"/>
            </a:avLst>
          </a:prstGeom>
          <a:solidFill>
            <a:srgbClr val="6AA84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Helvetica Neue"/>
                <a:ea typeface="Helvetica Neue"/>
                <a:cs typeface="Helvetica Neue"/>
                <a:sym typeface="Helvetica Neue"/>
              </a:rPr>
              <a:t>設定條件</a:t>
            </a:r>
            <a:endParaRPr b="1" sz="1000">
              <a:latin typeface="Helvetica Neue"/>
              <a:ea typeface="Helvetica Neue"/>
              <a:cs typeface="Helvetica Neue"/>
              <a:sym typeface="Helvetica Neue"/>
            </a:endParaRPr>
          </a:p>
        </p:txBody>
      </p:sp>
      <p:sp>
        <p:nvSpPr>
          <p:cNvPr id="1157" name="Google Shape;1157;p77"/>
          <p:cNvSpPr/>
          <p:nvPr/>
        </p:nvSpPr>
        <p:spPr>
          <a:xfrm>
            <a:off x="1540475" y="1924825"/>
            <a:ext cx="1335000" cy="645600"/>
          </a:xfrm>
          <a:prstGeom prst="chevron">
            <a:avLst>
              <a:gd fmla="val 50000" name="adj"/>
            </a:avLst>
          </a:prstGeom>
          <a:solidFill>
            <a:srgbClr val="93C47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Helvetica Neue"/>
                <a:ea typeface="Helvetica Neue"/>
                <a:cs typeface="Helvetica Neue"/>
                <a:sym typeface="Helvetica Neue"/>
              </a:rPr>
              <a:t>條件集</a:t>
            </a:r>
            <a:endParaRPr b="1" sz="1000">
              <a:latin typeface="Helvetica Neue"/>
              <a:ea typeface="Helvetica Neue"/>
              <a:cs typeface="Helvetica Neue"/>
              <a:sym typeface="Helvetica Neue"/>
            </a:endParaRPr>
          </a:p>
        </p:txBody>
      </p:sp>
      <p:sp>
        <p:nvSpPr>
          <p:cNvPr id="1158" name="Google Shape;1158;p77"/>
          <p:cNvSpPr/>
          <p:nvPr/>
        </p:nvSpPr>
        <p:spPr>
          <a:xfrm>
            <a:off x="5082202" y="2009551"/>
            <a:ext cx="1586400" cy="478500"/>
          </a:xfrm>
          <a:prstGeom prst="homePlate">
            <a:avLst>
              <a:gd fmla="val 50000" name="adj"/>
            </a:avLst>
          </a:prstGeom>
          <a:solidFill>
            <a:srgbClr val="6AA84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Helvetica Neue"/>
                <a:ea typeface="Helvetica Neue"/>
                <a:cs typeface="Helvetica Neue"/>
                <a:sym typeface="Helvetica Neue"/>
              </a:rPr>
              <a:t>最佳數值</a:t>
            </a:r>
            <a:endParaRPr b="1" sz="1000">
              <a:latin typeface="Helvetica Neue"/>
              <a:ea typeface="Helvetica Neue"/>
              <a:cs typeface="Helvetica Neue"/>
              <a:sym typeface="Helvetica Neue"/>
            </a:endParaRPr>
          </a:p>
        </p:txBody>
      </p:sp>
      <p:sp>
        <p:nvSpPr>
          <p:cNvPr id="1159" name="Google Shape;1159;p77"/>
          <p:cNvSpPr/>
          <p:nvPr/>
        </p:nvSpPr>
        <p:spPr>
          <a:xfrm>
            <a:off x="3470400" y="1030450"/>
            <a:ext cx="886800" cy="15882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模型</a:t>
            </a:r>
            <a:endParaRPr>
              <a:latin typeface="Helvetica Neue"/>
              <a:ea typeface="Helvetica Neue"/>
              <a:cs typeface="Helvetica Neue"/>
              <a:sym typeface="Helvetica Neue"/>
            </a:endParaRPr>
          </a:p>
        </p:txBody>
      </p:sp>
      <p:cxnSp>
        <p:nvCxnSpPr>
          <p:cNvPr id="1160" name="Google Shape;1160;p77"/>
          <p:cNvCxnSpPr>
            <a:stCxn id="1154" idx="3"/>
          </p:cNvCxnSpPr>
          <p:nvPr/>
        </p:nvCxnSpPr>
        <p:spPr>
          <a:xfrm flipH="1" rot="10800000">
            <a:off x="2875475" y="1297850"/>
            <a:ext cx="617700" cy="187800"/>
          </a:xfrm>
          <a:prstGeom prst="curvedConnector3">
            <a:avLst>
              <a:gd fmla="val 50000" name="adj1"/>
            </a:avLst>
          </a:prstGeom>
          <a:solidFill>
            <a:schemeClr val="lt2"/>
          </a:solidFill>
          <a:ln cap="flat" cmpd="sng" w="19050">
            <a:solidFill>
              <a:srgbClr val="FF9900"/>
            </a:solidFill>
            <a:prstDash val="solid"/>
            <a:round/>
            <a:headEnd len="med" w="med" type="none"/>
            <a:tailEnd len="med" w="med" type="triangle"/>
          </a:ln>
        </p:spPr>
      </p:cxnSp>
      <p:cxnSp>
        <p:nvCxnSpPr>
          <p:cNvPr id="1161" name="Google Shape;1161;p77"/>
          <p:cNvCxnSpPr>
            <a:stCxn id="1154" idx="3"/>
          </p:cNvCxnSpPr>
          <p:nvPr/>
        </p:nvCxnSpPr>
        <p:spPr>
          <a:xfrm flipH="1" rot="10800000">
            <a:off x="2875475" y="1476650"/>
            <a:ext cx="591000" cy="9000"/>
          </a:xfrm>
          <a:prstGeom prst="curvedConnector3">
            <a:avLst>
              <a:gd fmla="val 50000" name="adj1"/>
            </a:avLst>
          </a:prstGeom>
          <a:solidFill>
            <a:schemeClr val="lt2"/>
          </a:solidFill>
          <a:ln cap="flat" cmpd="sng" w="19050">
            <a:solidFill>
              <a:srgbClr val="FF9900"/>
            </a:solidFill>
            <a:prstDash val="solid"/>
            <a:round/>
            <a:headEnd len="med" w="med" type="none"/>
            <a:tailEnd len="med" w="med" type="triangle"/>
          </a:ln>
        </p:spPr>
      </p:cxnSp>
      <p:cxnSp>
        <p:nvCxnSpPr>
          <p:cNvPr id="1162" name="Google Shape;1162;p77"/>
          <p:cNvCxnSpPr>
            <a:stCxn id="1154" idx="3"/>
            <a:endCxn id="1159" idx="2"/>
          </p:cNvCxnSpPr>
          <p:nvPr/>
        </p:nvCxnSpPr>
        <p:spPr>
          <a:xfrm>
            <a:off x="2875475" y="1485650"/>
            <a:ext cx="594900" cy="339000"/>
          </a:xfrm>
          <a:prstGeom prst="curvedConnector3">
            <a:avLst>
              <a:gd fmla="val 50002" name="adj1"/>
            </a:avLst>
          </a:prstGeom>
          <a:solidFill>
            <a:schemeClr val="lt2"/>
          </a:solidFill>
          <a:ln cap="flat" cmpd="sng" w="19050">
            <a:solidFill>
              <a:srgbClr val="FF9900"/>
            </a:solidFill>
            <a:prstDash val="solid"/>
            <a:round/>
            <a:headEnd len="med" w="med" type="none"/>
            <a:tailEnd len="med" w="med" type="stealth"/>
          </a:ln>
        </p:spPr>
      </p:cxnSp>
      <p:cxnSp>
        <p:nvCxnSpPr>
          <p:cNvPr id="1163" name="Google Shape;1163;p77"/>
          <p:cNvCxnSpPr>
            <a:stCxn id="1157" idx="3"/>
            <a:endCxn id="1159" idx="2"/>
          </p:cNvCxnSpPr>
          <p:nvPr/>
        </p:nvCxnSpPr>
        <p:spPr>
          <a:xfrm flipH="1" rot="10800000">
            <a:off x="2875475" y="1824625"/>
            <a:ext cx="594900" cy="423000"/>
          </a:xfrm>
          <a:prstGeom prst="curvedConnector3">
            <a:avLst>
              <a:gd fmla="val 50002" name="adj1"/>
            </a:avLst>
          </a:prstGeom>
          <a:solidFill>
            <a:schemeClr val="lt2"/>
          </a:solidFill>
          <a:ln cap="flat" cmpd="sng" w="19050">
            <a:solidFill>
              <a:schemeClr val="accent3"/>
            </a:solidFill>
            <a:prstDash val="solid"/>
            <a:round/>
            <a:headEnd len="med" w="med" type="none"/>
            <a:tailEnd len="med" w="med" type="triangle"/>
          </a:ln>
        </p:spPr>
      </p:cxnSp>
      <p:cxnSp>
        <p:nvCxnSpPr>
          <p:cNvPr id="1164" name="Google Shape;1164;p77"/>
          <p:cNvCxnSpPr>
            <a:stCxn id="1159" idx="4"/>
            <a:endCxn id="1155" idx="1"/>
          </p:cNvCxnSpPr>
          <p:nvPr/>
        </p:nvCxnSpPr>
        <p:spPr>
          <a:xfrm flipH="1" rot="10800000">
            <a:off x="4357200" y="1486750"/>
            <a:ext cx="725100" cy="337800"/>
          </a:xfrm>
          <a:prstGeom prst="curvedConnector3">
            <a:avLst>
              <a:gd fmla="val 49993" name="adj1"/>
            </a:avLst>
          </a:prstGeom>
          <a:noFill/>
          <a:ln cap="flat" cmpd="sng" w="19050">
            <a:solidFill>
              <a:srgbClr val="FF9900"/>
            </a:solidFill>
            <a:prstDash val="solid"/>
            <a:round/>
            <a:headEnd len="med" w="med" type="none"/>
            <a:tailEnd len="med" w="med" type="stealth"/>
          </a:ln>
        </p:spPr>
      </p:cxnSp>
      <p:cxnSp>
        <p:nvCxnSpPr>
          <p:cNvPr id="1165" name="Google Shape;1165;p77"/>
          <p:cNvCxnSpPr>
            <a:stCxn id="1159" idx="4"/>
            <a:endCxn id="1158" idx="1"/>
          </p:cNvCxnSpPr>
          <p:nvPr/>
        </p:nvCxnSpPr>
        <p:spPr>
          <a:xfrm>
            <a:off x="4357200" y="1824550"/>
            <a:ext cx="725100" cy="424200"/>
          </a:xfrm>
          <a:prstGeom prst="curvedConnector3">
            <a:avLst>
              <a:gd fmla="val 49993" name="adj1"/>
            </a:avLst>
          </a:prstGeom>
          <a:solidFill>
            <a:schemeClr val="lt2"/>
          </a:solidFill>
          <a:ln cap="flat" cmpd="sng" w="19050">
            <a:solidFill>
              <a:schemeClr val="accent3"/>
            </a:solidFill>
            <a:prstDash val="solid"/>
            <a:round/>
            <a:headEnd len="med" w="med" type="none"/>
            <a:tailEnd len="med" w="med" type="triangle"/>
          </a:ln>
        </p:spPr>
      </p:cxnSp>
      <p:grpSp>
        <p:nvGrpSpPr>
          <p:cNvPr id="1166" name="Google Shape;1166;p77"/>
          <p:cNvGrpSpPr/>
          <p:nvPr/>
        </p:nvGrpSpPr>
        <p:grpSpPr>
          <a:xfrm>
            <a:off x="3820943" y="1342347"/>
            <a:ext cx="208492" cy="323089"/>
            <a:chOff x="5352738" y="293275"/>
            <a:chExt cx="208513" cy="432400"/>
          </a:xfrm>
        </p:grpSpPr>
        <p:sp>
          <p:nvSpPr>
            <p:cNvPr id="1167" name="Google Shape;1167;p77"/>
            <p:cNvSpPr/>
            <p:nvPr/>
          </p:nvSpPr>
          <p:spPr>
            <a:xfrm>
              <a:off x="5352738" y="293275"/>
              <a:ext cx="208500" cy="187800"/>
            </a:xfrm>
            <a:prstGeom prst="curvedDownArrow">
              <a:avLst>
                <a:gd fmla="val 25000" name="adj1"/>
                <a:gd fmla="val 50000" name="adj2"/>
                <a:gd fmla="val 25000" name="adj3"/>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7"/>
            <p:cNvSpPr/>
            <p:nvPr/>
          </p:nvSpPr>
          <p:spPr>
            <a:xfrm rot="10800000">
              <a:off x="5352750" y="537875"/>
              <a:ext cx="208500" cy="187800"/>
            </a:xfrm>
            <a:prstGeom prst="curvedDownArrow">
              <a:avLst>
                <a:gd fmla="val 25000" name="adj1"/>
                <a:gd fmla="val 50000" name="adj2"/>
                <a:gd fmla="val 25000" name="adj3"/>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 name="Google Shape;1169;p77"/>
          <p:cNvGrpSpPr/>
          <p:nvPr/>
        </p:nvGrpSpPr>
        <p:grpSpPr>
          <a:xfrm>
            <a:off x="3820943" y="2104347"/>
            <a:ext cx="208492" cy="323089"/>
            <a:chOff x="5352738" y="293275"/>
            <a:chExt cx="208513" cy="432400"/>
          </a:xfrm>
        </p:grpSpPr>
        <p:sp>
          <p:nvSpPr>
            <p:cNvPr id="1170" name="Google Shape;1170;p77"/>
            <p:cNvSpPr/>
            <p:nvPr/>
          </p:nvSpPr>
          <p:spPr>
            <a:xfrm>
              <a:off x="5352738" y="293275"/>
              <a:ext cx="208500" cy="187800"/>
            </a:xfrm>
            <a:prstGeom prst="curvedDownArrow">
              <a:avLst>
                <a:gd fmla="val 25000" name="adj1"/>
                <a:gd fmla="val 50000" name="adj2"/>
                <a:gd fmla="val 25000" name="adj3"/>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7"/>
            <p:cNvSpPr/>
            <p:nvPr/>
          </p:nvSpPr>
          <p:spPr>
            <a:xfrm rot="10800000">
              <a:off x="5352750" y="537875"/>
              <a:ext cx="208500" cy="187800"/>
            </a:xfrm>
            <a:prstGeom prst="curvedDownArrow">
              <a:avLst>
                <a:gd fmla="val 25000" name="adj1"/>
                <a:gd fmla="val 50000" name="adj2"/>
                <a:gd fmla="val 25000" name="adj3"/>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2" name="Google Shape;1172;p77"/>
          <p:cNvSpPr txBox="1"/>
          <p:nvPr/>
        </p:nvSpPr>
        <p:spPr>
          <a:xfrm>
            <a:off x="91036" y="174175"/>
            <a:ext cx="4728300" cy="4695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929292"/>
              </a:buClr>
              <a:buSzPts val="2300"/>
              <a:buFont typeface="Helvetica Neue"/>
              <a:buNone/>
            </a:pPr>
            <a:r>
              <a:t/>
            </a:r>
            <a:endParaRPr b="1" sz="2800">
              <a:solidFill>
                <a:srgbClr val="1A242E"/>
              </a:solidFill>
            </a:endParaRPr>
          </a:p>
        </p:txBody>
      </p:sp>
      <p:sp>
        <p:nvSpPr>
          <p:cNvPr id="1173" name="Google Shape;1173;p77"/>
          <p:cNvSpPr txBox="1"/>
          <p:nvPr>
            <p:ph idx="1" type="body"/>
          </p:nvPr>
        </p:nvSpPr>
        <p:spPr>
          <a:xfrm>
            <a:off x="247372" y="293279"/>
            <a:ext cx="4975500" cy="350400"/>
          </a:xfrm>
          <a:prstGeom prst="rect">
            <a:avLst/>
          </a:prstGeom>
          <a:noFill/>
          <a:ln>
            <a:noFill/>
          </a:ln>
        </p:spPr>
        <p:txBody>
          <a:bodyPr anchorCtr="0" anchor="t" bIns="17150" lIns="17150" spcFirstLastPara="1" rIns="17150" wrap="square" tIns="17150">
            <a:noAutofit/>
          </a:bodyPr>
          <a:lstStyle/>
          <a:p>
            <a:pPr indent="0" lvl="0" marL="0" rtl="0" algn="l">
              <a:lnSpc>
                <a:spcPct val="100000"/>
              </a:lnSpc>
              <a:spcBef>
                <a:spcPts val="0"/>
              </a:spcBef>
              <a:spcAft>
                <a:spcPts val="0"/>
              </a:spcAft>
              <a:buClr>
                <a:srgbClr val="000000"/>
              </a:buClr>
              <a:buSzPts val="1800"/>
              <a:buFont typeface="Helvetica Neue"/>
              <a:buNone/>
            </a:pPr>
            <a:r>
              <a:rPr lang="en" sz="2800"/>
              <a:t>模型最佳超參數調校</a:t>
            </a:r>
            <a:endParaRPr sz="2800"/>
          </a:p>
        </p:txBody>
      </p:sp>
      <p:sp>
        <p:nvSpPr>
          <p:cNvPr id="1174" name="Google Shape;1174;p77"/>
          <p:cNvSpPr txBox="1"/>
          <p:nvPr/>
        </p:nvSpPr>
        <p:spPr>
          <a:xfrm>
            <a:off x="527775" y="2926575"/>
            <a:ext cx="5474400" cy="1770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Linear Model (Logistic Regression)</a:t>
            </a:r>
            <a:endParaRPr>
              <a:latin typeface="Helvetica Neue"/>
              <a:ea typeface="Helvetica Neue"/>
              <a:cs typeface="Helvetica Neue"/>
              <a:sym typeface="Helvetica Neue"/>
            </a:endParaRPr>
          </a:p>
          <a:p>
            <a:pPr indent="-304800" lvl="1" marL="914400" rtl="0" algn="l">
              <a:spcBef>
                <a:spcPts val="0"/>
              </a:spcBef>
              <a:spcAft>
                <a:spcPts val="0"/>
              </a:spcAft>
              <a:buSzPts val="1200"/>
              <a:buFont typeface="Helvetica Neue"/>
              <a:buChar char="○"/>
            </a:pPr>
            <a:r>
              <a:rPr lang="en" sz="1200">
                <a:latin typeface="Helvetica Neue"/>
                <a:ea typeface="Helvetica Neue"/>
                <a:cs typeface="Helvetica Neue"/>
                <a:sym typeface="Helvetica Neue"/>
              </a:rPr>
              <a:t>C 值</a:t>
            </a:r>
            <a:endParaRPr sz="1200">
              <a:latin typeface="Helvetica Neue"/>
              <a:ea typeface="Helvetica Neue"/>
              <a:cs typeface="Helvetica Neue"/>
              <a:sym typeface="Helvetica Neue"/>
            </a:endParaRPr>
          </a:p>
          <a:p>
            <a:pPr indent="-304800" lvl="1" marL="914400" rtl="0" algn="l">
              <a:spcBef>
                <a:spcPts val="0"/>
              </a:spcBef>
              <a:spcAft>
                <a:spcPts val="0"/>
              </a:spcAft>
              <a:buSzPts val="1200"/>
              <a:buFont typeface="Helvetica Neue"/>
              <a:buChar char="○"/>
            </a:pPr>
            <a:r>
              <a:rPr lang="en" sz="1200">
                <a:latin typeface="Helvetica Neue"/>
                <a:ea typeface="Helvetica Neue"/>
                <a:cs typeface="Helvetica Neue"/>
                <a:sym typeface="Helvetica Neue"/>
              </a:rPr>
              <a:t>範圍為 [0.001, 0.01, 0.1, 1, 10, 100]</a:t>
            </a:r>
            <a:endParaRPr sz="1200">
              <a:latin typeface="Helvetica Neue"/>
              <a:ea typeface="Helvetica Neue"/>
              <a:cs typeface="Helvetica Neue"/>
              <a:sym typeface="Helvetica Neue"/>
            </a:endParaRPr>
          </a:p>
          <a:p>
            <a:pPr indent="0" lvl="0" marL="914400" rtl="0" algn="l">
              <a:spcBef>
                <a:spcPts val="0"/>
              </a:spcBef>
              <a:spcAft>
                <a:spcPts val="0"/>
              </a:spcAft>
              <a:buNone/>
            </a:pPr>
            <a:r>
              <a:t/>
            </a:r>
            <a:endParaRPr sz="1100">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Ensemble Learning (RandomForest、XGBoost、CatBoost)</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sz="1200">
                <a:latin typeface="Helvetica Neue"/>
                <a:ea typeface="Helvetica Neue"/>
                <a:cs typeface="Helvetica Neue"/>
                <a:sym typeface="Helvetica Neue"/>
              </a:rPr>
              <a:t>Param_grid(條件集)</a:t>
            </a:r>
            <a:endParaRPr sz="1200">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sz="1200">
                <a:latin typeface="Helvetica Neue"/>
                <a:ea typeface="Helvetica Neue"/>
                <a:cs typeface="Helvetica Neue"/>
                <a:sym typeface="Helvetica Neue"/>
              </a:rPr>
              <a:t>包含 learning_rate（學習率）、max_depth（樹的最大深度）和 n_estimators（樹的個數）</a:t>
            </a:r>
            <a:endParaRPr>
              <a:latin typeface="Helvetica Neue"/>
              <a:ea typeface="Helvetica Neue"/>
              <a:cs typeface="Helvetica Neue"/>
              <a:sym typeface="Helvetica Neue"/>
            </a:endParaRPr>
          </a:p>
        </p:txBody>
      </p:sp>
      <p:cxnSp>
        <p:nvCxnSpPr>
          <p:cNvPr id="1175" name="Google Shape;1175;p77"/>
          <p:cNvCxnSpPr>
            <a:stCxn id="1157" idx="3"/>
          </p:cNvCxnSpPr>
          <p:nvPr/>
        </p:nvCxnSpPr>
        <p:spPr>
          <a:xfrm flipH="1" rot="10800000">
            <a:off x="2875475" y="2093725"/>
            <a:ext cx="591000" cy="153900"/>
          </a:xfrm>
          <a:prstGeom prst="curvedConnector3">
            <a:avLst>
              <a:gd fmla="val 50000" name="adj1"/>
            </a:avLst>
          </a:prstGeom>
          <a:solidFill>
            <a:schemeClr val="lt2"/>
          </a:solidFill>
          <a:ln cap="flat" cmpd="sng" w="19050">
            <a:solidFill>
              <a:schemeClr val="accent3"/>
            </a:solidFill>
            <a:prstDash val="solid"/>
            <a:round/>
            <a:headEnd len="med" w="med" type="none"/>
            <a:tailEnd len="med" w="med" type="triangle"/>
          </a:ln>
        </p:spPr>
      </p:cxnSp>
      <p:cxnSp>
        <p:nvCxnSpPr>
          <p:cNvPr id="1176" name="Google Shape;1176;p77"/>
          <p:cNvCxnSpPr>
            <a:stCxn id="1157" idx="3"/>
          </p:cNvCxnSpPr>
          <p:nvPr/>
        </p:nvCxnSpPr>
        <p:spPr>
          <a:xfrm>
            <a:off x="2875475" y="2247625"/>
            <a:ext cx="635700" cy="78900"/>
          </a:xfrm>
          <a:prstGeom prst="curvedConnector3">
            <a:avLst>
              <a:gd fmla="val 50000" name="adj1"/>
            </a:avLst>
          </a:prstGeom>
          <a:solidFill>
            <a:schemeClr val="lt2"/>
          </a:solidFill>
          <a:ln cap="flat" cmpd="sng" w="19050">
            <a:solidFill>
              <a:schemeClr val="accent3"/>
            </a:solidFill>
            <a:prstDash val="solid"/>
            <a:round/>
            <a:headEnd len="med" w="med" type="none"/>
            <a:tailEnd len="med" w="med" type="triangle"/>
          </a:ln>
        </p:spPr>
      </p:cxnSp>
      <p:sp>
        <p:nvSpPr>
          <p:cNvPr id="1177" name="Google Shape;1177;p77"/>
          <p:cNvSpPr txBox="1"/>
          <p:nvPr/>
        </p:nvSpPr>
        <p:spPr>
          <a:xfrm>
            <a:off x="2962550" y="2621475"/>
            <a:ext cx="38055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latin typeface="Helvetica Neue"/>
                <a:ea typeface="Helvetica Neue"/>
                <a:cs typeface="Helvetica Neue"/>
                <a:sym typeface="Helvetica Neue"/>
              </a:rPr>
              <a:t>⤊</a:t>
            </a:r>
            <a:r>
              <a:rPr lang="en" sz="900">
                <a:latin typeface="Helvetica Neue"/>
                <a:ea typeface="Helvetica Neue"/>
                <a:cs typeface="Helvetica Neue"/>
                <a:sym typeface="Helvetica Neue"/>
              </a:rPr>
              <a:t> </a:t>
            </a:r>
            <a:r>
              <a:rPr lang="en" sz="900">
                <a:latin typeface="Helvetica Neue"/>
                <a:ea typeface="Helvetica Neue"/>
                <a:cs typeface="Helvetica Neue"/>
                <a:sym typeface="Helvetica Neue"/>
              </a:rPr>
              <a:t>通過GridSearchCV進行交叉分析比對找最佳參數 (CV=30)</a:t>
            </a:r>
            <a:endParaRPr sz="1100">
              <a:latin typeface="Helvetica Neue"/>
              <a:ea typeface="Helvetica Neue"/>
              <a:cs typeface="Helvetica Neue"/>
              <a:sym typeface="Helvetica Neue"/>
            </a:endParaRPr>
          </a:p>
        </p:txBody>
      </p:sp>
      <p:sp>
        <p:nvSpPr>
          <p:cNvPr id="1178" name="Google Shape;1178;p77"/>
          <p:cNvSpPr txBox="1"/>
          <p:nvPr>
            <p:ph type="title"/>
          </p:nvPr>
        </p:nvSpPr>
        <p:spPr>
          <a:xfrm>
            <a:off x="5800749" y="576150"/>
            <a:ext cx="3156000" cy="537600"/>
          </a:xfrm>
          <a:prstGeom prst="rect">
            <a:avLst/>
          </a:prstGeom>
          <a:noFill/>
          <a:ln>
            <a:noFill/>
          </a:ln>
        </p:spPr>
        <p:txBody>
          <a:bodyPr anchorCtr="0" anchor="t" bIns="19050" lIns="19050" spcFirstLastPara="1" rIns="19050" wrap="square" tIns="19050">
            <a:normAutofit/>
          </a:bodyPr>
          <a:lstStyle/>
          <a:p>
            <a:pPr indent="0" lvl="0" marL="0" rtl="0" algn="r">
              <a:lnSpc>
                <a:spcPct val="80000"/>
              </a:lnSpc>
              <a:spcBef>
                <a:spcPts val="0"/>
              </a:spcBef>
              <a:spcAft>
                <a:spcPts val="0"/>
              </a:spcAft>
              <a:buClr>
                <a:srgbClr val="D5D5D5"/>
              </a:buClr>
              <a:buSzPts val="2800"/>
              <a:buFont typeface="Helvetica Neue"/>
              <a:buNone/>
            </a:pPr>
            <a:r>
              <a:rPr lang="en" sz="2400">
                <a:solidFill>
                  <a:srgbClr val="D5D5D5"/>
                </a:solidFill>
              </a:rPr>
              <a:t>機器學習</a:t>
            </a:r>
            <a:endParaRPr sz="2400">
              <a:solidFill>
                <a:srgbClr val="D5D5D5"/>
              </a:solidFill>
            </a:endParaRPr>
          </a:p>
        </p:txBody>
      </p:sp>
      <p:pic>
        <p:nvPicPr>
          <p:cNvPr id="1179" name="Google Shape;1179;p77"/>
          <p:cNvPicPr preferRelativeResize="0"/>
          <p:nvPr/>
        </p:nvPicPr>
        <p:blipFill>
          <a:blip r:embed="rId4">
            <a:alphaModFix/>
          </a:blip>
          <a:stretch>
            <a:fillRect/>
          </a:stretch>
        </p:blipFill>
        <p:spPr>
          <a:xfrm>
            <a:off x="-18288" y="4910328"/>
            <a:ext cx="9144003" cy="299145"/>
          </a:xfrm>
          <a:prstGeom prst="rect">
            <a:avLst/>
          </a:prstGeom>
          <a:noFill/>
          <a:ln>
            <a:noFill/>
          </a:ln>
        </p:spPr>
      </p:pic>
      <p:cxnSp>
        <p:nvCxnSpPr>
          <p:cNvPr id="1180" name="Google Shape;1180;p77"/>
          <p:cNvCxnSpPr>
            <a:stCxn id="1159" idx="4"/>
            <a:endCxn id="1181" idx="1"/>
          </p:cNvCxnSpPr>
          <p:nvPr/>
        </p:nvCxnSpPr>
        <p:spPr>
          <a:xfrm flipH="1" rot="10800000">
            <a:off x="4357200" y="682750"/>
            <a:ext cx="981000" cy="1141800"/>
          </a:xfrm>
          <a:prstGeom prst="straightConnector1">
            <a:avLst/>
          </a:prstGeom>
          <a:noFill/>
          <a:ln cap="flat" cmpd="sng" w="9525">
            <a:solidFill>
              <a:schemeClr val="dk2"/>
            </a:solidFill>
            <a:prstDash val="solid"/>
            <a:round/>
            <a:headEnd len="med" w="med" type="none"/>
            <a:tailEnd len="med" w="med" type="oval"/>
          </a:ln>
        </p:spPr>
      </p:cxnSp>
      <p:sp>
        <p:nvSpPr>
          <p:cNvPr id="1181" name="Google Shape;1181;p77"/>
          <p:cNvSpPr txBox="1"/>
          <p:nvPr/>
        </p:nvSpPr>
        <p:spPr>
          <a:xfrm>
            <a:off x="5338050" y="513475"/>
            <a:ext cx="143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elvetica Neue"/>
                <a:ea typeface="Helvetica Neue"/>
                <a:cs typeface="Helvetica Neue"/>
                <a:sym typeface="Helvetica Neue"/>
              </a:rPr>
              <a:t>By Accuracy Ranking</a:t>
            </a:r>
            <a:endParaRPr sz="1000">
              <a:latin typeface="Helvetica Neue"/>
              <a:ea typeface="Helvetica Neue"/>
              <a:cs typeface="Helvetica Neue"/>
              <a:sym typeface="Helvetica Neue"/>
            </a:endParaRPr>
          </a:p>
        </p:txBody>
      </p:sp>
      <p:grpSp>
        <p:nvGrpSpPr>
          <p:cNvPr id="1182" name="Google Shape;1182;p77"/>
          <p:cNvGrpSpPr/>
          <p:nvPr/>
        </p:nvGrpSpPr>
        <p:grpSpPr>
          <a:xfrm>
            <a:off x="7321577" y="576160"/>
            <a:ext cx="2011644" cy="2011644"/>
            <a:chOff x="6265317" y="1094649"/>
            <a:chExt cx="1728216" cy="1728216"/>
          </a:xfrm>
        </p:grpSpPr>
        <p:pic>
          <p:nvPicPr>
            <p:cNvPr id="1183" name="Google Shape;1183;p77"/>
            <p:cNvPicPr preferRelativeResize="0"/>
            <p:nvPr/>
          </p:nvPicPr>
          <p:blipFill>
            <a:blip r:embed="rId5">
              <a:alphaModFix/>
            </a:blip>
            <a:stretch>
              <a:fillRect/>
            </a:stretch>
          </p:blipFill>
          <p:spPr>
            <a:xfrm>
              <a:off x="6265317" y="1094649"/>
              <a:ext cx="1728216" cy="1728216"/>
            </a:xfrm>
            <a:prstGeom prst="rect">
              <a:avLst/>
            </a:prstGeom>
            <a:noFill/>
            <a:ln>
              <a:noFill/>
            </a:ln>
          </p:spPr>
        </p:pic>
        <p:sp>
          <p:nvSpPr>
            <p:cNvPr id="1184" name="Google Shape;1184;p77"/>
            <p:cNvSpPr txBox="1"/>
            <p:nvPr/>
          </p:nvSpPr>
          <p:spPr>
            <a:xfrm>
              <a:off x="6737322" y="21102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蕭郁傑</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8E7"/>
        </a:solidFill>
      </p:bgPr>
    </p:bg>
    <p:spTree>
      <p:nvGrpSpPr>
        <p:cNvPr id="182" name="Shape 182"/>
        <p:cNvGrpSpPr/>
        <p:nvPr/>
      </p:nvGrpSpPr>
      <p:grpSpPr>
        <a:xfrm>
          <a:off x="0" y="0"/>
          <a:ext cx="0" cy="0"/>
          <a:chOff x="0" y="0"/>
          <a:chExt cx="0" cy="0"/>
        </a:xfrm>
      </p:grpSpPr>
      <p:pic>
        <p:nvPicPr>
          <p:cNvPr descr="photo-1509815963-90cab26a868f.jpeg" id="183" name="Google Shape;183;p33"/>
          <p:cNvPicPr preferRelativeResize="0"/>
          <p:nvPr/>
        </p:nvPicPr>
        <p:blipFill rotWithShape="1">
          <a:blip r:embed="rId3">
            <a:alphaModFix/>
          </a:blip>
          <a:srcRect b="0" l="29016" r="0" t="0"/>
          <a:stretch/>
        </p:blipFill>
        <p:spPr>
          <a:xfrm>
            <a:off x="6375765" y="0"/>
            <a:ext cx="3601920" cy="5143539"/>
          </a:xfrm>
          <a:prstGeom prst="rect">
            <a:avLst/>
          </a:prstGeom>
          <a:noFill/>
          <a:ln>
            <a:noFill/>
          </a:ln>
        </p:spPr>
      </p:pic>
      <p:sp>
        <p:nvSpPr>
          <p:cNvPr id="184" name="Google Shape;184;p33"/>
          <p:cNvSpPr/>
          <p:nvPr/>
        </p:nvSpPr>
        <p:spPr>
          <a:xfrm>
            <a:off x="135048" y="257652"/>
            <a:ext cx="5949300" cy="4599900"/>
          </a:xfrm>
          <a:prstGeom prst="roundRect">
            <a:avLst>
              <a:gd fmla="val 10070" name="adj"/>
            </a:avLst>
          </a:prstGeom>
          <a:solidFill>
            <a:srgbClr val="FFFFFF">
              <a:alpha val="57647"/>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E5E5E"/>
              </a:buClr>
              <a:buSzPts val="2300"/>
              <a:buFont typeface="Helvetica Neue"/>
              <a:buNone/>
            </a:pPr>
            <a:r>
              <a:t/>
            </a:r>
            <a:endParaRPr b="0" i="0" sz="2300" u="none" cap="none" strike="noStrike">
              <a:solidFill>
                <a:srgbClr val="5E5E5E"/>
              </a:solidFill>
              <a:latin typeface="Helvetica Neue"/>
              <a:ea typeface="Helvetica Neue"/>
              <a:cs typeface="Helvetica Neue"/>
              <a:sym typeface="Helvetica Neue"/>
            </a:endParaRPr>
          </a:p>
        </p:txBody>
      </p:sp>
      <p:sp>
        <p:nvSpPr>
          <p:cNvPr id="185" name="Google Shape;185;p33"/>
          <p:cNvSpPr txBox="1"/>
          <p:nvPr/>
        </p:nvSpPr>
        <p:spPr>
          <a:xfrm>
            <a:off x="504525" y="453650"/>
            <a:ext cx="1588500" cy="3924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929292"/>
              </a:buClr>
              <a:buSzPts val="2300"/>
              <a:buFont typeface="Helvetica Neue"/>
              <a:buNone/>
            </a:pPr>
            <a:r>
              <a:rPr b="0" i="0" lang="en" sz="2300" u="none" cap="none" strike="noStrike">
                <a:solidFill>
                  <a:srgbClr val="929292"/>
                </a:solidFill>
                <a:latin typeface="Helvetica Neue"/>
                <a:ea typeface="Helvetica Neue"/>
                <a:cs typeface="Helvetica Neue"/>
                <a:sym typeface="Helvetica Neue"/>
              </a:rPr>
              <a:t>團隊成員</a:t>
            </a:r>
            <a:endParaRPr sz="500"/>
          </a:p>
        </p:txBody>
      </p:sp>
      <p:pic>
        <p:nvPicPr>
          <p:cNvPr id="186" name="Google Shape;186;p33"/>
          <p:cNvPicPr preferRelativeResize="0"/>
          <p:nvPr/>
        </p:nvPicPr>
        <p:blipFill>
          <a:blip r:embed="rId4">
            <a:alphaModFix/>
          </a:blip>
          <a:stretch>
            <a:fillRect/>
          </a:stretch>
        </p:blipFill>
        <p:spPr>
          <a:xfrm>
            <a:off x="-18288" y="4910328"/>
            <a:ext cx="9144003" cy="299145"/>
          </a:xfrm>
          <a:prstGeom prst="rect">
            <a:avLst/>
          </a:prstGeom>
          <a:noFill/>
          <a:ln>
            <a:noFill/>
          </a:ln>
        </p:spPr>
      </p:pic>
      <p:grpSp>
        <p:nvGrpSpPr>
          <p:cNvPr id="187" name="Google Shape;187;p33"/>
          <p:cNvGrpSpPr/>
          <p:nvPr/>
        </p:nvGrpSpPr>
        <p:grpSpPr>
          <a:xfrm>
            <a:off x="862688" y="998962"/>
            <a:ext cx="4494024" cy="3602700"/>
            <a:chOff x="837275" y="998962"/>
            <a:chExt cx="4494024" cy="3602700"/>
          </a:xfrm>
        </p:grpSpPr>
        <p:pic>
          <p:nvPicPr>
            <p:cNvPr id="188" name="Google Shape;188;p33"/>
            <p:cNvPicPr preferRelativeResize="0"/>
            <p:nvPr/>
          </p:nvPicPr>
          <p:blipFill>
            <a:blip r:embed="rId5">
              <a:alphaModFix/>
            </a:blip>
            <a:stretch>
              <a:fillRect/>
            </a:stretch>
          </p:blipFill>
          <p:spPr>
            <a:xfrm>
              <a:off x="837275" y="998962"/>
              <a:ext cx="2172739" cy="3602673"/>
            </a:xfrm>
            <a:prstGeom prst="rect">
              <a:avLst/>
            </a:prstGeom>
            <a:noFill/>
            <a:ln>
              <a:noFill/>
            </a:ln>
          </p:spPr>
        </p:pic>
        <p:pic>
          <p:nvPicPr>
            <p:cNvPr id="189" name="Google Shape;189;p33"/>
            <p:cNvPicPr preferRelativeResize="0"/>
            <p:nvPr/>
          </p:nvPicPr>
          <p:blipFill>
            <a:blip r:embed="rId6">
              <a:alphaModFix/>
            </a:blip>
            <a:stretch>
              <a:fillRect/>
            </a:stretch>
          </p:blipFill>
          <p:spPr>
            <a:xfrm>
              <a:off x="3158548" y="998962"/>
              <a:ext cx="2172751" cy="3602700"/>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8E7"/>
        </a:solidFill>
      </p:bgPr>
    </p:bg>
    <p:spTree>
      <p:nvGrpSpPr>
        <p:cNvPr id="1188" name="Shape 1188"/>
        <p:cNvGrpSpPr/>
        <p:nvPr/>
      </p:nvGrpSpPr>
      <p:grpSpPr>
        <a:xfrm>
          <a:off x="0" y="0"/>
          <a:ext cx="0" cy="0"/>
          <a:chOff x="0" y="0"/>
          <a:chExt cx="0" cy="0"/>
        </a:xfrm>
      </p:grpSpPr>
      <p:pic>
        <p:nvPicPr>
          <p:cNvPr id="1189" name="Google Shape;1189;p78"/>
          <p:cNvPicPr preferRelativeResize="0"/>
          <p:nvPr/>
        </p:nvPicPr>
        <p:blipFill>
          <a:blip r:embed="rId3">
            <a:alphaModFix/>
          </a:blip>
          <a:stretch>
            <a:fillRect/>
          </a:stretch>
        </p:blipFill>
        <p:spPr>
          <a:xfrm>
            <a:off x="5817069" y="0"/>
            <a:ext cx="3428163" cy="5143501"/>
          </a:xfrm>
          <a:prstGeom prst="rect">
            <a:avLst/>
          </a:prstGeom>
          <a:noFill/>
          <a:ln>
            <a:noFill/>
          </a:ln>
        </p:spPr>
      </p:pic>
      <p:sp>
        <p:nvSpPr>
          <p:cNvPr id="1190" name="Google Shape;1190;p78"/>
          <p:cNvSpPr/>
          <p:nvPr/>
        </p:nvSpPr>
        <p:spPr>
          <a:xfrm flipH="1" rot="10800000">
            <a:off x="-5608878" y="-448700"/>
            <a:ext cx="13569282" cy="5766930"/>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91" name="Google Shape;1191;p78"/>
          <p:cNvSpPr txBox="1"/>
          <p:nvPr/>
        </p:nvSpPr>
        <p:spPr>
          <a:xfrm>
            <a:off x="510986" y="938800"/>
            <a:ext cx="4728300" cy="254100"/>
          </a:xfrm>
          <a:prstGeom prst="rect">
            <a:avLst/>
          </a:prstGeom>
          <a:noFill/>
          <a:ln>
            <a:noFill/>
          </a:ln>
        </p:spPr>
        <p:txBody>
          <a:bodyPr anchorCtr="0" anchor="ctr" bIns="19050" lIns="19050" spcFirstLastPara="1" rIns="19050" wrap="square" tIns="19050">
            <a:spAutoFit/>
          </a:bodyPr>
          <a:lstStyle/>
          <a:p>
            <a:pPr indent="-317500" lvl="0" marL="457200" marR="0" rtl="0" algn="l">
              <a:lnSpc>
                <a:spcPct val="100000"/>
              </a:lnSpc>
              <a:spcBef>
                <a:spcPts val="0"/>
              </a:spcBef>
              <a:spcAft>
                <a:spcPts val="0"/>
              </a:spcAft>
              <a:buClr>
                <a:srgbClr val="1A242E"/>
              </a:buClr>
              <a:buSzPts val="1400"/>
              <a:buFont typeface="Helvetica Neue"/>
              <a:buChar char="●"/>
            </a:pPr>
            <a:r>
              <a:rPr lang="en">
                <a:solidFill>
                  <a:srgbClr val="1A242E"/>
                </a:solidFill>
                <a:latin typeface="Helvetica Neue"/>
                <a:ea typeface="Helvetica Neue"/>
                <a:cs typeface="Helvetica Neue"/>
                <a:sym typeface="Helvetica Neue"/>
              </a:rPr>
              <a:t>綜合評估Test Data模型表現&amp;時效，選擇CatBoost</a:t>
            </a:r>
            <a:endParaRPr>
              <a:solidFill>
                <a:srgbClr val="1A242E"/>
              </a:solidFill>
              <a:latin typeface="Helvetica Neue"/>
              <a:ea typeface="Helvetica Neue"/>
              <a:cs typeface="Helvetica Neue"/>
              <a:sym typeface="Helvetica Neue"/>
            </a:endParaRPr>
          </a:p>
        </p:txBody>
      </p:sp>
      <p:sp>
        <p:nvSpPr>
          <p:cNvPr id="1192" name="Google Shape;1192;p78"/>
          <p:cNvSpPr txBox="1"/>
          <p:nvPr>
            <p:ph type="title"/>
          </p:nvPr>
        </p:nvSpPr>
        <p:spPr>
          <a:xfrm>
            <a:off x="5800749" y="576150"/>
            <a:ext cx="3156000" cy="537600"/>
          </a:xfrm>
          <a:prstGeom prst="rect">
            <a:avLst/>
          </a:prstGeom>
          <a:noFill/>
          <a:ln>
            <a:noFill/>
          </a:ln>
        </p:spPr>
        <p:txBody>
          <a:bodyPr anchorCtr="0" anchor="t" bIns="19050" lIns="19050" spcFirstLastPara="1" rIns="19050" wrap="square" tIns="19050">
            <a:normAutofit/>
          </a:bodyPr>
          <a:lstStyle/>
          <a:p>
            <a:pPr indent="0" lvl="0" marL="0" rtl="0" algn="r">
              <a:lnSpc>
                <a:spcPct val="80000"/>
              </a:lnSpc>
              <a:spcBef>
                <a:spcPts val="0"/>
              </a:spcBef>
              <a:spcAft>
                <a:spcPts val="0"/>
              </a:spcAft>
              <a:buClr>
                <a:srgbClr val="D5D5D5"/>
              </a:buClr>
              <a:buSzPts val="2800"/>
              <a:buFont typeface="Helvetica Neue"/>
              <a:buNone/>
            </a:pPr>
            <a:r>
              <a:rPr lang="en" sz="2400">
                <a:solidFill>
                  <a:srgbClr val="D5D5D5"/>
                </a:solidFill>
              </a:rPr>
              <a:t>機器學習</a:t>
            </a:r>
            <a:endParaRPr sz="2400">
              <a:solidFill>
                <a:srgbClr val="D5D5D5"/>
              </a:solidFill>
            </a:endParaRPr>
          </a:p>
        </p:txBody>
      </p:sp>
      <p:sp>
        <p:nvSpPr>
          <p:cNvPr id="1193" name="Google Shape;1193;p78"/>
          <p:cNvSpPr txBox="1"/>
          <p:nvPr>
            <p:ph idx="1" type="body"/>
          </p:nvPr>
        </p:nvSpPr>
        <p:spPr>
          <a:xfrm>
            <a:off x="247372" y="293279"/>
            <a:ext cx="4975500" cy="350400"/>
          </a:xfrm>
          <a:prstGeom prst="rect">
            <a:avLst/>
          </a:prstGeom>
          <a:noFill/>
          <a:ln>
            <a:noFill/>
          </a:ln>
        </p:spPr>
        <p:txBody>
          <a:bodyPr anchorCtr="0" anchor="t" bIns="17150" lIns="17150" spcFirstLastPara="1" rIns="17150" wrap="square" tIns="17150">
            <a:noAutofit/>
          </a:bodyPr>
          <a:lstStyle/>
          <a:p>
            <a:pPr indent="0" lvl="0" marL="0" rtl="0" algn="l">
              <a:lnSpc>
                <a:spcPct val="100000"/>
              </a:lnSpc>
              <a:spcBef>
                <a:spcPts val="0"/>
              </a:spcBef>
              <a:spcAft>
                <a:spcPts val="0"/>
              </a:spcAft>
              <a:buClr>
                <a:srgbClr val="000000"/>
              </a:buClr>
              <a:buSzPts val="1800"/>
              <a:buFont typeface="Helvetica Neue"/>
              <a:buNone/>
            </a:pPr>
            <a:r>
              <a:rPr lang="en" sz="2800"/>
              <a:t>模型評估</a:t>
            </a:r>
            <a:endParaRPr b="1" sz="2800"/>
          </a:p>
        </p:txBody>
      </p:sp>
      <p:graphicFrame>
        <p:nvGraphicFramePr>
          <p:cNvPr id="1194" name="Google Shape;1194;p78"/>
          <p:cNvGraphicFramePr/>
          <p:nvPr/>
        </p:nvGraphicFramePr>
        <p:xfrm>
          <a:off x="767425" y="1640425"/>
          <a:ext cx="3000000" cy="3000000"/>
        </p:xfrm>
        <a:graphic>
          <a:graphicData uri="http://schemas.openxmlformats.org/drawingml/2006/table">
            <a:tbl>
              <a:tblPr>
                <a:noFill/>
                <a:tableStyleId>{C3F4F5AA-CCD9-4CF4-9B33-C30AF3E4D0AB}</a:tableStyleId>
              </a:tblPr>
              <a:tblGrid>
                <a:gridCol w="1486950"/>
                <a:gridCol w="1125200"/>
                <a:gridCol w="1122100"/>
                <a:gridCol w="1315400"/>
              </a:tblGrid>
              <a:tr h="381000">
                <a:tc>
                  <a:txBody>
                    <a:bodyPr/>
                    <a:lstStyle/>
                    <a:p>
                      <a:pPr indent="0" lvl="0" marL="0" rtl="0" algn="ctr">
                        <a:spcBef>
                          <a:spcPts val="0"/>
                        </a:spcBef>
                        <a:spcAft>
                          <a:spcPts val="0"/>
                        </a:spcAft>
                        <a:buNone/>
                      </a:pPr>
                      <a:r>
                        <a:rPr lang="en">
                          <a:solidFill>
                            <a:schemeClr val="lt1"/>
                          </a:solidFill>
                          <a:latin typeface="Helvetica Neue"/>
                          <a:ea typeface="Helvetica Neue"/>
                          <a:cs typeface="Helvetica Neue"/>
                          <a:sym typeface="Helvetica Neue"/>
                        </a:rPr>
                        <a:t>Model</a:t>
                      </a:r>
                      <a:endParaRPr>
                        <a:solidFill>
                          <a:schemeClr val="lt1"/>
                        </a:solidFill>
                        <a:latin typeface="Helvetica Neue"/>
                        <a:ea typeface="Helvetica Neue"/>
                        <a:cs typeface="Helvetica Neue"/>
                        <a:sym typeface="Helvetica Ne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7391AB"/>
                    </a:solidFill>
                  </a:tcPr>
                </a:tc>
                <a:tc>
                  <a:txBody>
                    <a:bodyPr/>
                    <a:lstStyle/>
                    <a:p>
                      <a:pPr indent="0" lvl="0" marL="0" rtl="0" algn="ctr">
                        <a:spcBef>
                          <a:spcPts val="0"/>
                        </a:spcBef>
                        <a:spcAft>
                          <a:spcPts val="0"/>
                        </a:spcAft>
                        <a:buNone/>
                      </a:pPr>
                      <a:r>
                        <a:rPr lang="en">
                          <a:solidFill>
                            <a:schemeClr val="lt1"/>
                          </a:solidFill>
                          <a:latin typeface="Helvetica Neue"/>
                          <a:ea typeface="Helvetica Neue"/>
                          <a:cs typeface="Helvetica Neue"/>
                          <a:sym typeface="Helvetica Neue"/>
                        </a:rPr>
                        <a:t>Accuracy</a:t>
                      </a:r>
                      <a:endParaRPr>
                        <a:solidFill>
                          <a:schemeClr val="lt1"/>
                        </a:solidFill>
                        <a:latin typeface="Helvetica Neue"/>
                        <a:ea typeface="Helvetica Neue"/>
                        <a:cs typeface="Helvetica Neue"/>
                        <a:sym typeface="Helvetica Ne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7391AB"/>
                    </a:solidFill>
                  </a:tcPr>
                </a:tc>
                <a:tc>
                  <a:txBody>
                    <a:bodyPr/>
                    <a:lstStyle/>
                    <a:p>
                      <a:pPr indent="0" lvl="0" marL="0" rtl="0" algn="ctr">
                        <a:spcBef>
                          <a:spcPts val="0"/>
                        </a:spcBef>
                        <a:spcAft>
                          <a:spcPts val="0"/>
                        </a:spcAft>
                        <a:buNone/>
                      </a:pPr>
                      <a:r>
                        <a:rPr lang="en">
                          <a:solidFill>
                            <a:schemeClr val="lt1"/>
                          </a:solidFill>
                          <a:latin typeface="Helvetica Neue"/>
                          <a:ea typeface="Helvetica Neue"/>
                          <a:cs typeface="Helvetica Neue"/>
                          <a:sym typeface="Helvetica Neue"/>
                        </a:rPr>
                        <a:t>Recall</a:t>
                      </a:r>
                      <a:endParaRPr>
                        <a:solidFill>
                          <a:schemeClr val="lt1"/>
                        </a:solidFill>
                        <a:latin typeface="Helvetica Neue"/>
                        <a:ea typeface="Helvetica Neue"/>
                        <a:cs typeface="Helvetica Neue"/>
                        <a:sym typeface="Helvetica Ne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7391AB"/>
                    </a:solidFill>
                  </a:tcPr>
                </a:tc>
                <a:tc>
                  <a:txBody>
                    <a:bodyPr/>
                    <a:lstStyle/>
                    <a:p>
                      <a:pPr indent="0" lvl="0" marL="0" rtl="0" algn="ctr">
                        <a:spcBef>
                          <a:spcPts val="0"/>
                        </a:spcBef>
                        <a:spcAft>
                          <a:spcPts val="0"/>
                        </a:spcAft>
                        <a:buNone/>
                      </a:pPr>
                      <a:r>
                        <a:rPr lang="en">
                          <a:solidFill>
                            <a:schemeClr val="lt1"/>
                          </a:solidFill>
                          <a:latin typeface="Helvetica Neue"/>
                          <a:ea typeface="Helvetica Neue"/>
                          <a:cs typeface="Helvetica Neue"/>
                          <a:sym typeface="Helvetica Neue"/>
                        </a:rPr>
                        <a:t>Time</a:t>
                      </a:r>
                      <a:endParaRPr>
                        <a:solidFill>
                          <a:schemeClr val="lt1"/>
                        </a:solidFill>
                        <a:latin typeface="Helvetica Neue"/>
                        <a:ea typeface="Helvetica Neue"/>
                        <a:cs typeface="Helvetica Neue"/>
                        <a:sym typeface="Helvetica Ne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7391AB"/>
                    </a:solidFill>
                  </a:tcPr>
                </a:tc>
              </a:tr>
              <a:tr h="381000">
                <a:tc>
                  <a:txBody>
                    <a:bodyPr/>
                    <a:lstStyle/>
                    <a:p>
                      <a:pPr indent="0" lvl="0" marL="0" rtl="0" algn="ctr">
                        <a:spcBef>
                          <a:spcPts val="0"/>
                        </a:spcBef>
                        <a:spcAft>
                          <a:spcPts val="0"/>
                        </a:spcAft>
                        <a:buNone/>
                      </a:pPr>
                      <a:r>
                        <a:rPr lang="en">
                          <a:latin typeface="Helvetica Neue"/>
                          <a:ea typeface="Helvetica Neue"/>
                          <a:cs typeface="Helvetica Neue"/>
                          <a:sym typeface="Helvetica Neue"/>
                        </a:rPr>
                        <a:t>Logistic Regression</a:t>
                      </a:r>
                      <a:endParaRPr>
                        <a:latin typeface="Helvetica Neue"/>
                        <a:ea typeface="Helvetica Neue"/>
                        <a:cs typeface="Helvetica Neue"/>
                        <a:sym typeface="Helvetica Ne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n">
                          <a:latin typeface="Helvetica Neue"/>
                          <a:ea typeface="Helvetica Neue"/>
                          <a:cs typeface="Helvetica Neue"/>
                          <a:sym typeface="Helvetica Neue"/>
                        </a:rPr>
                        <a:t>0.6352</a:t>
                      </a:r>
                      <a:endParaRPr>
                        <a:latin typeface="Helvetica Neue"/>
                        <a:ea typeface="Helvetica Neue"/>
                        <a:cs typeface="Helvetica Neue"/>
                        <a:sym typeface="Helvetica Neue"/>
                      </a:endParaRPr>
                    </a:p>
                  </a:txBody>
                  <a:tcPr marT="91425" marB="91425" marR="91425" marL="91425" anchor="ctr">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Helvetica Neue"/>
                          <a:ea typeface="Helvetica Neue"/>
                          <a:cs typeface="Helvetica Neue"/>
                          <a:sym typeface="Helvetica Neue"/>
                        </a:rPr>
                        <a:t>0.6351</a:t>
                      </a:r>
                      <a:endParaRPr>
                        <a:latin typeface="Helvetica Neue"/>
                        <a:ea typeface="Helvetica Neue"/>
                        <a:cs typeface="Helvetica Neue"/>
                        <a:sym typeface="Helvetica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Helvetica Neue"/>
                          <a:ea typeface="Helvetica Neue"/>
                          <a:cs typeface="Helvetica Neue"/>
                          <a:sym typeface="Helvetica Neue"/>
                        </a:rPr>
                        <a:t>23min29.1s</a:t>
                      </a:r>
                      <a:endParaRPr>
                        <a:latin typeface="Helvetica Neue"/>
                        <a:ea typeface="Helvetica Neue"/>
                        <a:cs typeface="Helvetica Neue"/>
                        <a:sym typeface="Helvetica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latin typeface="Helvetica Neue"/>
                          <a:ea typeface="Helvetica Neue"/>
                          <a:cs typeface="Helvetica Neue"/>
                          <a:sym typeface="Helvetica Neue"/>
                        </a:rPr>
                        <a:t>RandomForest</a:t>
                      </a:r>
                      <a:endParaRPr>
                        <a:latin typeface="Helvetica Neue"/>
                        <a:ea typeface="Helvetica Neue"/>
                        <a:cs typeface="Helvetica Neue"/>
                        <a:sym typeface="Helvetica Ne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n">
                          <a:latin typeface="Helvetica Neue"/>
                          <a:ea typeface="Helvetica Neue"/>
                          <a:cs typeface="Helvetica Neue"/>
                          <a:sym typeface="Helvetica Neue"/>
                        </a:rPr>
                        <a:t>0.9062</a:t>
                      </a:r>
                      <a:endParaRPr>
                        <a:latin typeface="Helvetica Neue"/>
                        <a:ea typeface="Helvetica Neue"/>
                        <a:cs typeface="Helvetica Neue"/>
                        <a:sym typeface="Helvetica Neue"/>
                      </a:endParaRPr>
                    </a:p>
                  </a:txBody>
                  <a:tcPr marT="91425" marB="91425" marR="91425" marL="91425" anchor="ctr">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Helvetica Neue"/>
                          <a:ea typeface="Helvetica Neue"/>
                          <a:cs typeface="Helvetica Neue"/>
                          <a:sym typeface="Helvetica Neue"/>
                        </a:rPr>
                        <a:t>0.6875</a:t>
                      </a:r>
                      <a:endParaRPr>
                        <a:latin typeface="Helvetica Neue"/>
                        <a:ea typeface="Helvetica Neue"/>
                        <a:cs typeface="Helvetica Neue"/>
                        <a:sym typeface="Helvetica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Helvetica Neue"/>
                          <a:ea typeface="Helvetica Neue"/>
                          <a:cs typeface="Helvetica Neue"/>
                          <a:sym typeface="Helvetica Neue"/>
                        </a:rPr>
                        <a:t>22m40s</a:t>
                      </a:r>
                      <a:endParaRPr>
                        <a:latin typeface="Helvetica Neue"/>
                        <a:ea typeface="Helvetica Neue"/>
                        <a:cs typeface="Helvetica Neue"/>
                        <a:sym typeface="Helvetica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latin typeface="Helvetica Neue"/>
                          <a:ea typeface="Helvetica Neue"/>
                          <a:cs typeface="Helvetica Neue"/>
                          <a:sym typeface="Helvetica Neue"/>
                        </a:rPr>
                        <a:t>XGBoost</a:t>
                      </a:r>
                      <a:endParaRPr>
                        <a:latin typeface="Helvetica Neue"/>
                        <a:ea typeface="Helvetica Neue"/>
                        <a:cs typeface="Helvetica Neue"/>
                        <a:sym typeface="Helvetica Ne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n">
                          <a:latin typeface="Helvetica Neue"/>
                          <a:ea typeface="Helvetica Neue"/>
                          <a:cs typeface="Helvetica Neue"/>
                          <a:sym typeface="Helvetica Neue"/>
                        </a:rPr>
                        <a:t>0.7755</a:t>
                      </a:r>
                      <a:endParaRPr>
                        <a:latin typeface="Helvetica Neue"/>
                        <a:ea typeface="Helvetica Neue"/>
                        <a:cs typeface="Helvetica Neue"/>
                        <a:sym typeface="Helvetica Neue"/>
                      </a:endParaRPr>
                    </a:p>
                  </a:txBody>
                  <a:tcPr marT="91425" marB="91425" marR="91425" marL="91425" anchor="ctr">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Helvetica Neue"/>
                          <a:ea typeface="Helvetica Neue"/>
                          <a:cs typeface="Helvetica Neue"/>
                          <a:sym typeface="Helvetica Neue"/>
                        </a:rPr>
                        <a:t>0.7088</a:t>
                      </a:r>
                      <a:endParaRPr>
                        <a:latin typeface="Helvetica Neue"/>
                        <a:ea typeface="Helvetica Neue"/>
                        <a:cs typeface="Helvetica Neue"/>
                        <a:sym typeface="Helvetica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Helvetica Neue"/>
                          <a:ea typeface="Helvetica Neue"/>
                          <a:cs typeface="Helvetica Neue"/>
                          <a:sym typeface="Helvetica Neue"/>
                        </a:rPr>
                        <a:t>25min44.3s</a:t>
                      </a:r>
                      <a:endParaRPr>
                        <a:latin typeface="Helvetica Neue"/>
                        <a:ea typeface="Helvetica Neue"/>
                        <a:cs typeface="Helvetica Neue"/>
                        <a:sym typeface="Helvetica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a:solidFill>
                            <a:srgbClr val="FF0000"/>
                          </a:solidFill>
                          <a:latin typeface="Helvetica Neue"/>
                          <a:ea typeface="Helvetica Neue"/>
                          <a:cs typeface="Helvetica Neue"/>
                          <a:sym typeface="Helvetica Neue"/>
                        </a:rPr>
                        <a:t>CatBoost</a:t>
                      </a:r>
                      <a:endParaRPr b="1">
                        <a:solidFill>
                          <a:srgbClr val="FF0000"/>
                        </a:solidFill>
                        <a:latin typeface="Helvetica Neue"/>
                        <a:ea typeface="Helvetica Neue"/>
                        <a:cs typeface="Helvetica Neue"/>
                        <a:sym typeface="Helvetica Ne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n">
                          <a:latin typeface="Helvetica Neue"/>
                          <a:ea typeface="Helvetica Neue"/>
                          <a:cs typeface="Helvetica Neue"/>
                          <a:sym typeface="Helvetica Neue"/>
                        </a:rPr>
                        <a:t>0.8</a:t>
                      </a:r>
                      <a:r>
                        <a:rPr lang="en">
                          <a:latin typeface="Helvetica Neue"/>
                          <a:ea typeface="Helvetica Neue"/>
                          <a:cs typeface="Helvetica Neue"/>
                          <a:sym typeface="Helvetica Neue"/>
                        </a:rPr>
                        <a:t>8</a:t>
                      </a:r>
                      <a:r>
                        <a:rPr lang="en">
                          <a:latin typeface="Helvetica Neue"/>
                          <a:ea typeface="Helvetica Neue"/>
                          <a:cs typeface="Helvetica Neue"/>
                          <a:sym typeface="Helvetica Neue"/>
                        </a:rPr>
                        <a:t>96</a:t>
                      </a:r>
                      <a:endParaRPr>
                        <a:latin typeface="Helvetica Neue"/>
                        <a:ea typeface="Helvetica Neue"/>
                        <a:cs typeface="Helvetica Neue"/>
                        <a:sym typeface="Helvetica Neue"/>
                      </a:endParaRPr>
                    </a:p>
                  </a:txBody>
                  <a:tcPr marT="91425" marB="91425" marR="91425" marL="91425" anchor="ctr">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Helvetica Neue"/>
                          <a:ea typeface="Helvetica Neue"/>
                          <a:cs typeface="Helvetica Neue"/>
                          <a:sym typeface="Helvetica Neue"/>
                        </a:rPr>
                        <a:t>0.6919</a:t>
                      </a:r>
                      <a:endParaRPr>
                        <a:latin typeface="Helvetica Neue"/>
                        <a:ea typeface="Helvetica Neue"/>
                        <a:cs typeface="Helvetica Neue"/>
                        <a:sym typeface="Helvetica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Helvetica Neue"/>
                          <a:ea typeface="Helvetica Neue"/>
                          <a:cs typeface="Helvetica Neue"/>
                          <a:sym typeface="Helvetica Neue"/>
                        </a:rPr>
                        <a:t>6min37s</a:t>
                      </a:r>
                      <a:endParaRPr>
                        <a:latin typeface="Helvetica Neue"/>
                        <a:ea typeface="Helvetica Neue"/>
                        <a:cs typeface="Helvetica Neue"/>
                        <a:sym typeface="Helvetica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1195" name="Google Shape;1195;p78"/>
          <p:cNvPicPr preferRelativeResize="0"/>
          <p:nvPr/>
        </p:nvPicPr>
        <p:blipFill>
          <a:blip r:embed="rId4">
            <a:alphaModFix/>
          </a:blip>
          <a:stretch>
            <a:fillRect/>
          </a:stretch>
        </p:blipFill>
        <p:spPr>
          <a:xfrm>
            <a:off x="3113561" y="2691973"/>
            <a:ext cx="266001" cy="350400"/>
          </a:xfrm>
          <a:prstGeom prst="rect">
            <a:avLst/>
          </a:prstGeom>
          <a:noFill/>
          <a:ln>
            <a:noFill/>
          </a:ln>
        </p:spPr>
      </p:pic>
      <p:pic>
        <p:nvPicPr>
          <p:cNvPr id="1196" name="Google Shape;1196;p78"/>
          <p:cNvPicPr preferRelativeResize="0"/>
          <p:nvPr/>
        </p:nvPicPr>
        <p:blipFill>
          <a:blip r:embed="rId4">
            <a:alphaModFix/>
          </a:blip>
          <a:stretch>
            <a:fillRect/>
          </a:stretch>
        </p:blipFill>
        <p:spPr>
          <a:xfrm>
            <a:off x="5506886" y="3484373"/>
            <a:ext cx="266001" cy="350400"/>
          </a:xfrm>
          <a:prstGeom prst="rect">
            <a:avLst/>
          </a:prstGeom>
          <a:noFill/>
          <a:ln>
            <a:noFill/>
          </a:ln>
        </p:spPr>
      </p:pic>
      <p:pic>
        <p:nvPicPr>
          <p:cNvPr id="1197" name="Google Shape;1197;p78"/>
          <p:cNvPicPr preferRelativeResize="0"/>
          <p:nvPr/>
        </p:nvPicPr>
        <p:blipFill>
          <a:blip r:embed="rId4">
            <a:alphaModFix/>
          </a:blip>
          <a:stretch>
            <a:fillRect/>
          </a:stretch>
        </p:blipFill>
        <p:spPr>
          <a:xfrm>
            <a:off x="4226186" y="3042373"/>
            <a:ext cx="266001" cy="350400"/>
          </a:xfrm>
          <a:prstGeom prst="rect">
            <a:avLst/>
          </a:prstGeom>
          <a:noFill/>
          <a:ln>
            <a:noFill/>
          </a:ln>
        </p:spPr>
      </p:pic>
      <p:pic>
        <p:nvPicPr>
          <p:cNvPr id="1198" name="Google Shape;1198;p78"/>
          <p:cNvPicPr preferRelativeResize="0"/>
          <p:nvPr/>
        </p:nvPicPr>
        <p:blipFill>
          <a:blip r:embed="rId5">
            <a:alphaModFix/>
          </a:blip>
          <a:stretch>
            <a:fillRect/>
          </a:stretch>
        </p:blipFill>
        <p:spPr>
          <a:xfrm>
            <a:off x="3121453" y="3485844"/>
            <a:ext cx="265176" cy="347471"/>
          </a:xfrm>
          <a:prstGeom prst="rect">
            <a:avLst/>
          </a:prstGeom>
          <a:noFill/>
          <a:ln>
            <a:noFill/>
          </a:ln>
        </p:spPr>
      </p:pic>
      <p:pic>
        <p:nvPicPr>
          <p:cNvPr id="1199" name="Google Shape;1199;p78"/>
          <p:cNvPicPr preferRelativeResize="0"/>
          <p:nvPr/>
        </p:nvPicPr>
        <p:blipFill>
          <a:blip r:embed="rId5">
            <a:alphaModFix/>
          </a:blip>
          <a:stretch>
            <a:fillRect/>
          </a:stretch>
        </p:blipFill>
        <p:spPr>
          <a:xfrm>
            <a:off x="4226603" y="3485831"/>
            <a:ext cx="265176" cy="347471"/>
          </a:xfrm>
          <a:prstGeom prst="rect">
            <a:avLst/>
          </a:prstGeom>
          <a:noFill/>
          <a:ln>
            <a:noFill/>
          </a:ln>
        </p:spPr>
      </p:pic>
      <p:pic>
        <p:nvPicPr>
          <p:cNvPr id="1200" name="Google Shape;1200;p78"/>
          <p:cNvPicPr preferRelativeResize="0"/>
          <p:nvPr/>
        </p:nvPicPr>
        <p:blipFill>
          <a:blip r:embed="rId6">
            <a:alphaModFix/>
          </a:blip>
          <a:stretch>
            <a:fillRect/>
          </a:stretch>
        </p:blipFill>
        <p:spPr>
          <a:xfrm rot="-3018074">
            <a:off x="681750" y="3273012"/>
            <a:ext cx="553293" cy="425823"/>
          </a:xfrm>
          <a:prstGeom prst="rect">
            <a:avLst/>
          </a:prstGeom>
          <a:noFill/>
          <a:ln>
            <a:noFill/>
          </a:ln>
        </p:spPr>
      </p:pic>
      <p:pic>
        <p:nvPicPr>
          <p:cNvPr id="1201" name="Google Shape;1201;p78"/>
          <p:cNvPicPr preferRelativeResize="0"/>
          <p:nvPr/>
        </p:nvPicPr>
        <p:blipFill>
          <a:blip r:embed="rId7">
            <a:alphaModFix/>
          </a:blip>
          <a:stretch>
            <a:fillRect/>
          </a:stretch>
        </p:blipFill>
        <p:spPr>
          <a:xfrm>
            <a:off x="-18288" y="4910328"/>
            <a:ext cx="9144003" cy="299145"/>
          </a:xfrm>
          <a:prstGeom prst="rect">
            <a:avLst/>
          </a:prstGeom>
          <a:noFill/>
          <a:ln>
            <a:noFill/>
          </a:ln>
        </p:spPr>
      </p:pic>
      <p:grpSp>
        <p:nvGrpSpPr>
          <p:cNvPr id="1202" name="Google Shape;1202;p78"/>
          <p:cNvGrpSpPr/>
          <p:nvPr/>
        </p:nvGrpSpPr>
        <p:grpSpPr>
          <a:xfrm>
            <a:off x="7321577" y="576160"/>
            <a:ext cx="2011644" cy="2011644"/>
            <a:chOff x="6265317" y="1094649"/>
            <a:chExt cx="1728216" cy="1728216"/>
          </a:xfrm>
        </p:grpSpPr>
        <p:pic>
          <p:nvPicPr>
            <p:cNvPr id="1203" name="Google Shape;1203;p78"/>
            <p:cNvPicPr preferRelativeResize="0"/>
            <p:nvPr/>
          </p:nvPicPr>
          <p:blipFill>
            <a:blip r:embed="rId8">
              <a:alphaModFix/>
            </a:blip>
            <a:stretch>
              <a:fillRect/>
            </a:stretch>
          </p:blipFill>
          <p:spPr>
            <a:xfrm>
              <a:off x="6265317" y="1094649"/>
              <a:ext cx="1728216" cy="1728216"/>
            </a:xfrm>
            <a:prstGeom prst="rect">
              <a:avLst/>
            </a:prstGeom>
            <a:noFill/>
            <a:ln>
              <a:noFill/>
            </a:ln>
          </p:spPr>
        </p:pic>
        <p:sp>
          <p:nvSpPr>
            <p:cNvPr id="1204" name="Google Shape;1204;p78"/>
            <p:cNvSpPr txBox="1"/>
            <p:nvPr/>
          </p:nvSpPr>
          <p:spPr>
            <a:xfrm>
              <a:off x="6737322" y="21102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蕭郁傑</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8E7"/>
        </a:solidFill>
      </p:bgPr>
    </p:bg>
    <p:spTree>
      <p:nvGrpSpPr>
        <p:cNvPr id="1208" name="Shape 1208"/>
        <p:cNvGrpSpPr/>
        <p:nvPr/>
      </p:nvGrpSpPr>
      <p:grpSpPr>
        <a:xfrm>
          <a:off x="0" y="0"/>
          <a:ext cx="0" cy="0"/>
          <a:chOff x="0" y="0"/>
          <a:chExt cx="0" cy="0"/>
        </a:xfrm>
      </p:grpSpPr>
      <p:pic>
        <p:nvPicPr>
          <p:cNvPr id="1209" name="Google Shape;1209;p79"/>
          <p:cNvPicPr preferRelativeResize="0"/>
          <p:nvPr/>
        </p:nvPicPr>
        <p:blipFill>
          <a:blip r:embed="rId3">
            <a:alphaModFix/>
          </a:blip>
          <a:stretch>
            <a:fillRect/>
          </a:stretch>
        </p:blipFill>
        <p:spPr>
          <a:xfrm>
            <a:off x="5817069" y="0"/>
            <a:ext cx="3428163" cy="5143501"/>
          </a:xfrm>
          <a:prstGeom prst="rect">
            <a:avLst/>
          </a:prstGeom>
          <a:noFill/>
          <a:ln>
            <a:noFill/>
          </a:ln>
        </p:spPr>
      </p:pic>
      <p:sp>
        <p:nvSpPr>
          <p:cNvPr id="1210" name="Google Shape;1210;p79"/>
          <p:cNvSpPr/>
          <p:nvPr/>
        </p:nvSpPr>
        <p:spPr>
          <a:xfrm flipH="1" rot="10800000">
            <a:off x="-5608878" y="-448700"/>
            <a:ext cx="13569282" cy="5766930"/>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211" name="Google Shape;1211;p79"/>
          <p:cNvSpPr txBox="1"/>
          <p:nvPr/>
        </p:nvSpPr>
        <p:spPr>
          <a:xfrm>
            <a:off x="510986" y="862600"/>
            <a:ext cx="4728300" cy="254100"/>
          </a:xfrm>
          <a:prstGeom prst="rect">
            <a:avLst/>
          </a:prstGeom>
          <a:noFill/>
          <a:ln>
            <a:noFill/>
          </a:ln>
        </p:spPr>
        <p:txBody>
          <a:bodyPr anchorCtr="0" anchor="ctr" bIns="19050" lIns="19050" spcFirstLastPara="1" rIns="19050" wrap="square" tIns="19050">
            <a:spAutoFit/>
          </a:bodyPr>
          <a:lstStyle/>
          <a:p>
            <a:pPr indent="-317500" lvl="0" marL="457200" marR="0" rtl="0" algn="l">
              <a:lnSpc>
                <a:spcPct val="100000"/>
              </a:lnSpc>
              <a:spcBef>
                <a:spcPts val="0"/>
              </a:spcBef>
              <a:spcAft>
                <a:spcPts val="0"/>
              </a:spcAft>
              <a:buClr>
                <a:srgbClr val="1A242E"/>
              </a:buClr>
              <a:buSzPts val="1400"/>
              <a:buFont typeface="Helvetica Neue"/>
              <a:buChar char="●"/>
            </a:pPr>
            <a:r>
              <a:rPr lang="en">
                <a:solidFill>
                  <a:srgbClr val="1A242E"/>
                </a:solidFill>
                <a:latin typeface="Helvetica Neue"/>
                <a:ea typeface="Helvetica Neue"/>
                <a:cs typeface="Helvetica Neue"/>
                <a:sym typeface="Helvetica Neue"/>
              </a:rPr>
              <a:t>檢視</a:t>
            </a:r>
            <a:r>
              <a:rPr lang="en">
                <a:solidFill>
                  <a:srgbClr val="1A242E"/>
                </a:solidFill>
                <a:latin typeface="Helvetica Neue"/>
                <a:ea typeface="Helvetica Neue"/>
                <a:cs typeface="Helvetica Neue"/>
                <a:sym typeface="Helvetica Neue"/>
              </a:rPr>
              <a:t>CatBoost</a:t>
            </a:r>
            <a:r>
              <a:rPr lang="en">
                <a:solidFill>
                  <a:srgbClr val="1A242E"/>
                </a:solidFill>
                <a:latin typeface="Helvetica Neue"/>
                <a:ea typeface="Helvetica Neue"/>
                <a:cs typeface="Helvetica Neue"/>
                <a:sym typeface="Helvetica Neue"/>
              </a:rPr>
              <a:t>模型表現，沒有過擬合</a:t>
            </a:r>
            <a:endParaRPr>
              <a:solidFill>
                <a:srgbClr val="1A242E"/>
              </a:solidFill>
              <a:latin typeface="Helvetica Neue"/>
              <a:ea typeface="Helvetica Neue"/>
              <a:cs typeface="Helvetica Neue"/>
              <a:sym typeface="Helvetica Neue"/>
            </a:endParaRPr>
          </a:p>
        </p:txBody>
      </p:sp>
      <p:sp>
        <p:nvSpPr>
          <p:cNvPr id="1212" name="Google Shape;1212;p79"/>
          <p:cNvSpPr txBox="1"/>
          <p:nvPr>
            <p:ph type="title"/>
          </p:nvPr>
        </p:nvSpPr>
        <p:spPr>
          <a:xfrm>
            <a:off x="5800749" y="576150"/>
            <a:ext cx="3156000" cy="537600"/>
          </a:xfrm>
          <a:prstGeom prst="rect">
            <a:avLst/>
          </a:prstGeom>
          <a:noFill/>
          <a:ln>
            <a:noFill/>
          </a:ln>
        </p:spPr>
        <p:txBody>
          <a:bodyPr anchorCtr="0" anchor="t" bIns="19050" lIns="19050" spcFirstLastPara="1" rIns="19050" wrap="square" tIns="19050">
            <a:normAutofit/>
          </a:bodyPr>
          <a:lstStyle/>
          <a:p>
            <a:pPr indent="0" lvl="0" marL="0" rtl="0" algn="r">
              <a:lnSpc>
                <a:spcPct val="80000"/>
              </a:lnSpc>
              <a:spcBef>
                <a:spcPts val="0"/>
              </a:spcBef>
              <a:spcAft>
                <a:spcPts val="0"/>
              </a:spcAft>
              <a:buClr>
                <a:srgbClr val="D5D5D5"/>
              </a:buClr>
              <a:buSzPts val="2800"/>
              <a:buFont typeface="Helvetica Neue"/>
              <a:buNone/>
            </a:pPr>
            <a:r>
              <a:rPr lang="en" sz="2400">
                <a:solidFill>
                  <a:srgbClr val="D5D5D5"/>
                </a:solidFill>
              </a:rPr>
              <a:t>機器學習</a:t>
            </a:r>
            <a:endParaRPr sz="2400">
              <a:solidFill>
                <a:srgbClr val="D5D5D5"/>
              </a:solidFill>
            </a:endParaRPr>
          </a:p>
        </p:txBody>
      </p:sp>
      <p:sp>
        <p:nvSpPr>
          <p:cNvPr id="1213" name="Google Shape;1213;p79"/>
          <p:cNvSpPr txBox="1"/>
          <p:nvPr>
            <p:ph idx="1" type="body"/>
          </p:nvPr>
        </p:nvSpPr>
        <p:spPr>
          <a:xfrm>
            <a:off x="247372" y="293279"/>
            <a:ext cx="4975500" cy="350400"/>
          </a:xfrm>
          <a:prstGeom prst="rect">
            <a:avLst/>
          </a:prstGeom>
          <a:noFill/>
          <a:ln>
            <a:noFill/>
          </a:ln>
        </p:spPr>
        <p:txBody>
          <a:bodyPr anchorCtr="0" anchor="t" bIns="17150" lIns="17150" spcFirstLastPara="1" rIns="17150" wrap="square" tIns="17150">
            <a:noAutofit/>
          </a:bodyPr>
          <a:lstStyle/>
          <a:p>
            <a:pPr indent="0" lvl="0" marL="0" rtl="0" algn="l">
              <a:lnSpc>
                <a:spcPct val="100000"/>
              </a:lnSpc>
              <a:spcBef>
                <a:spcPts val="0"/>
              </a:spcBef>
              <a:spcAft>
                <a:spcPts val="0"/>
              </a:spcAft>
              <a:buClr>
                <a:srgbClr val="000000"/>
              </a:buClr>
              <a:buSzPts val="1800"/>
              <a:buFont typeface="Helvetica Neue"/>
              <a:buNone/>
            </a:pPr>
            <a:r>
              <a:rPr lang="en" sz="2800"/>
              <a:t>模型評估</a:t>
            </a:r>
            <a:endParaRPr b="1" sz="2800"/>
          </a:p>
        </p:txBody>
      </p:sp>
      <p:pic>
        <p:nvPicPr>
          <p:cNvPr id="1214" name="Google Shape;1214;p79"/>
          <p:cNvPicPr preferRelativeResize="0"/>
          <p:nvPr/>
        </p:nvPicPr>
        <p:blipFill>
          <a:blip r:embed="rId4">
            <a:alphaModFix/>
          </a:blip>
          <a:stretch>
            <a:fillRect/>
          </a:stretch>
        </p:blipFill>
        <p:spPr>
          <a:xfrm>
            <a:off x="426675" y="1192899"/>
            <a:ext cx="5953813" cy="3206175"/>
          </a:xfrm>
          <a:prstGeom prst="rect">
            <a:avLst/>
          </a:prstGeom>
          <a:noFill/>
          <a:ln>
            <a:noFill/>
          </a:ln>
        </p:spPr>
      </p:pic>
      <p:sp>
        <p:nvSpPr>
          <p:cNvPr id="1215" name="Google Shape;1215;p79"/>
          <p:cNvSpPr txBox="1"/>
          <p:nvPr/>
        </p:nvSpPr>
        <p:spPr>
          <a:xfrm>
            <a:off x="1975275" y="4436525"/>
            <a:ext cx="45153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Helvetica Neue"/>
              <a:buChar char="●"/>
            </a:pPr>
            <a:r>
              <a:rPr lang="en" sz="1000">
                <a:latin typeface="Helvetica Neue"/>
                <a:ea typeface="Helvetica Neue"/>
                <a:cs typeface="Helvetica Neue"/>
                <a:sym typeface="Helvetica Neue"/>
              </a:rPr>
              <a:t>註：過擬合 - 訓練集表現好，測試集表現差，代表模型預測不準確。</a:t>
            </a:r>
            <a:endParaRPr sz="1200">
              <a:latin typeface="Helvetica Neue"/>
              <a:ea typeface="Helvetica Neue"/>
              <a:cs typeface="Helvetica Neue"/>
              <a:sym typeface="Helvetica Neue"/>
            </a:endParaRPr>
          </a:p>
        </p:txBody>
      </p:sp>
      <p:pic>
        <p:nvPicPr>
          <p:cNvPr id="1216" name="Google Shape;1216;p79"/>
          <p:cNvPicPr preferRelativeResize="0"/>
          <p:nvPr/>
        </p:nvPicPr>
        <p:blipFill>
          <a:blip r:embed="rId5">
            <a:alphaModFix/>
          </a:blip>
          <a:stretch>
            <a:fillRect/>
          </a:stretch>
        </p:blipFill>
        <p:spPr>
          <a:xfrm>
            <a:off x="-18288" y="4910328"/>
            <a:ext cx="9144003" cy="299145"/>
          </a:xfrm>
          <a:prstGeom prst="rect">
            <a:avLst/>
          </a:prstGeom>
          <a:noFill/>
          <a:ln>
            <a:noFill/>
          </a:ln>
        </p:spPr>
      </p:pic>
      <p:grpSp>
        <p:nvGrpSpPr>
          <p:cNvPr id="1217" name="Google Shape;1217;p79"/>
          <p:cNvGrpSpPr/>
          <p:nvPr/>
        </p:nvGrpSpPr>
        <p:grpSpPr>
          <a:xfrm>
            <a:off x="7321577" y="576160"/>
            <a:ext cx="2011644" cy="2011644"/>
            <a:chOff x="6265317" y="1094649"/>
            <a:chExt cx="1728216" cy="1728216"/>
          </a:xfrm>
        </p:grpSpPr>
        <p:pic>
          <p:nvPicPr>
            <p:cNvPr id="1218" name="Google Shape;1218;p79"/>
            <p:cNvPicPr preferRelativeResize="0"/>
            <p:nvPr/>
          </p:nvPicPr>
          <p:blipFill>
            <a:blip r:embed="rId6">
              <a:alphaModFix/>
            </a:blip>
            <a:stretch>
              <a:fillRect/>
            </a:stretch>
          </p:blipFill>
          <p:spPr>
            <a:xfrm>
              <a:off x="6265317" y="1094649"/>
              <a:ext cx="1728216" cy="1728216"/>
            </a:xfrm>
            <a:prstGeom prst="rect">
              <a:avLst/>
            </a:prstGeom>
            <a:noFill/>
            <a:ln>
              <a:noFill/>
            </a:ln>
          </p:spPr>
        </p:pic>
        <p:sp>
          <p:nvSpPr>
            <p:cNvPr id="1219" name="Google Shape;1219;p79"/>
            <p:cNvSpPr txBox="1"/>
            <p:nvPr/>
          </p:nvSpPr>
          <p:spPr>
            <a:xfrm>
              <a:off x="6737322" y="21102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蕭郁傑</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8E7"/>
        </a:solidFill>
      </p:bgPr>
    </p:bg>
    <p:spTree>
      <p:nvGrpSpPr>
        <p:cNvPr id="1223" name="Shape 1223"/>
        <p:cNvGrpSpPr/>
        <p:nvPr/>
      </p:nvGrpSpPr>
      <p:grpSpPr>
        <a:xfrm>
          <a:off x="0" y="0"/>
          <a:ext cx="0" cy="0"/>
          <a:chOff x="0" y="0"/>
          <a:chExt cx="0" cy="0"/>
        </a:xfrm>
      </p:grpSpPr>
      <p:pic>
        <p:nvPicPr>
          <p:cNvPr id="1224" name="Google Shape;1224;p80"/>
          <p:cNvPicPr preferRelativeResize="0"/>
          <p:nvPr/>
        </p:nvPicPr>
        <p:blipFill>
          <a:blip r:embed="rId3">
            <a:alphaModFix/>
          </a:blip>
          <a:stretch>
            <a:fillRect/>
          </a:stretch>
        </p:blipFill>
        <p:spPr>
          <a:xfrm>
            <a:off x="5817069" y="0"/>
            <a:ext cx="3428163" cy="5143501"/>
          </a:xfrm>
          <a:prstGeom prst="rect">
            <a:avLst/>
          </a:prstGeom>
          <a:noFill/>
          <a:ln>
            <a:noFill/>
          </a:ln>
        </p:spPr>
      </p:pic>
      <p:sp>
        <p:nvSpPr>
          <p:cNvPr id="1225" name="Google Shape;1225;p80"/>
          <p:cNvSpPr/>
          <p:nvPr/>
        </p:nvSpPr>
        <p:spPr>
          <a:xfrm flipH="1" rot="10800000">
            <a:off x="-5608878" y="-448700"/>
            <a:ext cx="13569282" cy="5766930"/>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226" name="Google Shape;1226;p80"/>
          <p:cNvSpPr txBox="1"/>
          <p:nvPr/>
        </p:nvSpPr>
        <p:spPr>
          <a:xfrm>
            <a:off x="587186" y="938800"/>
            <a:ext cx="4728300" cy="254100"/>
          </a:xfrm>
          <a:prstGeom prst="rect">
            <a:avLst/>
          </a:prstGeom>
          <a:noFill/>
          <a:ln>
            <a:noFill/>
          </a:ln>
        </p:spPr>
        <p:txBody>
          <a:bodyPr anchorCtr="0" anchor="ctr" bIns="19050" lIns="19050" spcFirstLastPara="1" rIns="19050" wrap="square" tIns="19050">
            <a:spAutoFit/>
          </a:bodyPr>
          <a:lstStyle/>
          <a:p>
            <a:pPr indent="-317500" lvl="0" marL="457200" marR="0" rtl="0" algn="l">
              <a:lnSpc>
                <a:spcPct val="100000"/>
              </a:lnSpc>
              <a:spcBef>
                <a:spcPts val="0"/>
              </a:spcBef>
              <a:spcAft>
                <a:spcPts val="0"/>
              </a:spcAft>
              <a:buClr>
                <a:srgbClr val="1A242E"/>
              </a:buClr>
              <a:buSzPts val="1400"/>
              <a:buFont typeface="Helvetica Neue"/>
              <a:buChar char="●"/>
            </a:pPr>
            <a:r>
              <a:rPr lang="en">
                <a:solidFill>
                  <a:srgbClr val="1A242E"/>
                </a:solidFill>
                <a:latin typeface="Helvetica Neue"/>
                <a:ea typeface="Helvetica Neue"/>
                <a:cs typeface="Helvetica Neue"/>
                <a:sym typeface="Helvetica Neue"/>
              </a:rPr>
              <a:t>AUC：0.86，模型識別能力良好</a:t>
            </a:r>
            <a:endParaRPr>
              <a:solidFill>
                <a:srgbClr val="1A242E"/>
              </a:solidFill>
              <a:latin typeface="Helvetica Neue"/>
              <a:ea typeface="Helvetica Neue"/>
              <a:cs typeface="Helvetica Neue"/>
              <a:sym typeface="Helvetica Neue"/>
            </a:endParaRPr>
          </a:p>
        </p:txBody>
      </p:sp>
      <p:sp>
        <p:nvSpPr>
          <p:cNvPr id="1227" name="Google Shape;1227;p80"/>
          <p:cNvSpPr txBox="1"/>
          <p:nvPr>
            <p:ph type="title"/>
          </p:nvPr>
        </p:nvSpPr>
        <p:spPr>
          <a:xfrm>
            <a:off x="5800749" y="576150"/>
            <a:ext cx="3156000" cy="537600"/>
          </a:xfrm>
          <a:prstGeom prst="rect">
            <a:avLst/>
          </a:prstGeom>
          <a:noFill/>
          <a:ln>
            <a:noFill/>
          </a:ln>
        </p:spPr>
        <p:txBody>
          <a:bodyPr anchorCtr="0" anchor="t" bIns="19050" lIns="19050" spcFirstLastPara="1" rIns="19050" wrap="square" tIns="19050">
            <a:normAutofit/>
          </a:bodyPr>
          <a:lstStyle/>
          <a:p>
            <a:pPr indent="0" lvl="0" marL="0" rtl="0" algn="r">
              <a:lnSpc>
                <a:spcPct val="80000"/>
              </a:lnSpc>
              <a:spcBef>
                <a:spcPts val="0"/>
              </a:spcBef>
              <a:spcAft>
                <a:spcPts val="0"/>
              </a:spcAft>
              <a:buClr>
                <a:srgbClr val="D5D5D5"/>
              </a:buClr>
              <a:buSzPts val="2800"/>
              <a:buFont typeface="Helvetica Neue"/>
              <a:buNone/>
            </a:pPr>
            <a:r>
              <a:rPr lang="en" sz="2400">
                <a:solidFill>
                  <a:srgbClr val="D5D5D5"/>
                </a:solidFill>
              </a:rPr>
              <a:t>機器學習</a:t>
            </a:r>
            <a:endParaRPr sz="2400">
              <a:solidFill>
                <a:srgbClr val="D5D5D5"/>
              </a:solidFill>
            </a:endParaRPr>
          </a:p>
        </p:txBody>
      </p:sp>
      <p:sp>
        <p:nvSpPr>
          <p:cNvPr id="1228" name="Google Shape;1228;p80"/>
          <p:cNvSpPr txBox="1"/>
          <p:nvPr>
            <p:ph idx="1" type="body"/>
          </p:nvPr>
        </p:nvSpPr>
        <p:spPr>
          <a:xfrm>
            <a:off x="247372" y="293279"/>
            <a:ext cx="4975500" cy="350400"/>
          </a:xfrm>
          <a:prstGeom prst="rect">
            <a:avLst/>
          </a:prstGeom>
          <a:noFill/>
          <a:ln>
            <a:noFill/>
          </a:ln>
        </p:spPr>
        <p:txBody>
          <a:bodyPr anchorCtr="0" anchor="t" bIns="17150" lIns="17150" spcFirstLastPara="1" rIns="17150" wrap="square" tIns="17150">
            <a:noAutofit/>
          </a:bodyPr>
          <a:lstStyle/>
          <a:p>
            <a:pPr indent="0" lvl="0" marL="0" rtl="0" algn="l">
              <a:lnSpc>
                <a:spcPct val="100000"/>
              </a:lnSpc>
              <a:spcBef>
                <a:spcPts val="0"/>
              </a:spcBef>
              <a:spcAft>
                <a:spcPts val="0"/>
              </a:spcAft>
              <a:buClr>
                <a:srgbClr val="000000"/>
              </a:buClr>
              <a:buSzPts val="1800"/>
              <a:buFont typeface="Helvetica Neue"/>
              <a:buNone/>
            </a:pPr>
            <a:r>
              <a:rPr lang="en" sz="2800"/>
              <a:t>模型評估</a:t>
            </a:r>
            <a:endParaRPr sz="2800"/>
          </a:p>
        </p:txBody>
      </p:sp>
      <p:sp>
        <p:nvSpPr>
          <p:cNvPr id="1229" name="Google Shape;1229;p80"/>
          <p:cNvSpPr txBox="1"/>
          <p:nvPr/>
        </p:nvSpPr>
        <p:spPr>
          <a:xfrm>
            <a:off x="2625175" y="473125"/>
            <a:ext cx="439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0000"/>
              </a:solidFill>
              <a:latin typeface="Helvetica Neue"/>
              <a:ea typeface="Helvetica Neue"/>
              <a:cs typeface="Helvetica Neue"/>
              <a:sym typeface="Helvetica Neue"/>
            </a:endParaRPr>
          </a:p>
        </p:txBody>
      </p:sp>
      <p:sp>
        <p:nvSpPr>
          <p:cNvPr id="1230" name="Google Shape;1230;p80"/>
          <p:cNvSpPr txBox="1"/>
          <p:nvPr/>
        </p:nvSpPr>
        <p:spPr>
          <a:xfrm>
            <a:off x="3346875" y="4360325"/>
            <a:ext cx="28575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Helvetica Neue"/>
              <a:buChar char="●"/>
            </a:pPr>
            <a:r>
              <a:rPr lang="en" sz="1000">
                <a:latin typeface="Helvetica Neue"/>
                <a:ea typeface="Helvetica Neue"/>
                <a:cs typeface="Helvetica Neue"/>
                <a:sym typeface="Helvetica Neue"/>
              </a:rPr>
              <a:t>註：AUC ，模型能正確辨別的能力。</a:t>
            </a:r>
            <a:endParaRPr sz="1200">
              <a:latin typeface="Helvetica Neue"/>
              <a:ea typeface="Helvetica Neue"/>
              <a:cs typeface="Helvetica Neue"/>
              <a:sym typeface="Helvetica Neue"/>
            </a:endParaRPr>
          </a:p>
        </p:txBody>
      </p:sp>
      <p:pic>
        <p:nvPicPr>
          <p:cNvPr id="1231" name="Google Shape;1231;p80"/>
          <p:cNvPicPr preferRelativeResize="0"/>
          <p:nvPr/>
        </p:nvPicPr>
        <p:blipFill>
          <a:blip r:embed="rId4">
            <a:alphaModFix/>
          </a:blip>
          <a:stretch>
            <a:fillRect/>
          </a:stretch>
        </p:blipFill>
        <p:spPr>
          <a:xfrm>
            <a:off x="-18288" y="4910328"/>
            <a:ext cx="9144003" cy="299145"/>
          </a:xfrm>
          <a:prstGeom prst="rect">
            <a:avLst/>
          </a:prstGeom>
          <a:noFill/>
          <a:ln>
            <a:noFill/>
          </a:ln>
        </p:spPr>
      </p:pic>
      <p:grpSp>
        <p:nvGrpSpPr>
          <p:cNvPr id="1232" name="Google Shape;1232;p80"/>
          <p:cNvGrpSpPr/>
          <p:nvPr/>
        </p:nvGrpSpPr>
        <p:grpSpPr>
          <a:xfrm>
            <a:off x="856100" y="1192919"/>
            <a:ext cx="4173060" cy="3108042"/>
            <a:chOff x="856077" y="1316988"/>
            <a:chExt cx="3780973" cy="2983911"/>
          </a:xfrm>
        </p:grpSpPr>
        <p:pic>
          <p:nvPicPr>
            <p:cNvPr id="1233" name="Google Shape;1233;p80"/>
            <p:cNvPicPr preferRelativeResize="0"/>
            <p:nvPr/>
          </p:nvPicPr>
          <p:blipFill>
            <a:blip r:embed="rId5">
              <a:alphaModFix/>
            </a:blip>
            <a:stretch>
              <a:fillRect/>
            </a:stretch>
          </p:blipFill>
          <p:spPr>
            <a:xfrm>
              <a:off x="856077" y="1328520"/>
              <a:ext cx="3428150" cy="2972379"/>
            </a:xfrm>
            <a:prstGeom prst="rect">
              <a:avLst/>
            </a:prstGeom>
            <a:noFill/>
            <a:ln>
              <a:noFill/>
            </a:ln>
          </p:spPr>
        </p:pic>
        <p:cxnSp>
          <p:nvCxnSpPr>
            <p:cNvPr id="1234" name="Google Shape;1234;p80"/>
            <p:cNvCxnSpPr/>
            <p:nvPr/>
          </p:nvCxnSpPr>
          <p:spPr>
            <a:xfrm flipH="1" rot="10800000">
              <a:off x="1236275" y="1541450"/>
              <a:ext cx="2991600" cy="2419200"/>
            </a:xfrm>
            <a:prstGeom prst="straightConnector1">
              <a:avLst/>
            </a:prstGeom>
            <a:noFill/>
            <a:ln cap="flat" cmpd="sng" w="19050">
              <a:solidFill>
                <a:srgbClr val="FF0000"/>
              </a:solidFill>
              <a:prstDash val="dash"/>
              <a:round/>
              <a:headEnd len="med" w="med" type="none"/>
              <a:tailEnd len="med" w="med" type="none"/>
            </a:ln>
          </p:spPr>
        </p:cxnSp>
        <p:sp>
          <p:nvSpPr>
            <p:cNvPr id="1235" name="Google Shape;1235;p80"/>
            <p:cNvSpPr txBox="1"/>
            <p:nvPr/>
          </p:nvSpPr>
          <p:spPr>
            <a:xfrm>
              <a:off x="4174450" y="1316988"/>
              <a:ext cx="462600" cy="32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latin typeface="Helvetica Neue"/>
                  <a:ea typeface="Helvetica Neue"/>
                  <a:cs typeface="Helvetica Neue"/>
                  <a:sym typeface="Helvetica Neue"/>
                </a:rPr>
                <a:t>0.5</a:t>
              </a:r>
              <a:endParaRPr sz="1000">
                <a:solidFill>
                  <a:srgbClr val="FF0000"/>
                </a:solidFill>
                <a:latin typeface="Helvetica Neue"/>
                <a:ea typeface="Helvetica Neue"/>
                <a:cs typeface="Helvetica Neue"/>
                <a:sym typeface="Helvetica Neue"/>
              </a:endParaRPr>
            </a:p>
          </p:txBody>
        </p:sp>
      </p:grpSp>
      <p:grpSp>
        <p:nvGrpSpPr>
          <p:cNvPr id="1236" name="Google Shape;1236;p80"/>
          <p:cNvGrpSpPr/>
          <p:nvPr/>
        </p:nvGrpSpPr>
        <p:grpSpPr>
          <a:xfrm>
            <a:off x="7321577" y="576160"/>
            <a:ext cx="2011644" cy="2011644"/>
            <a:chOff x="6265317" y="1094649"/>
            <a:chExt cx="1728216" cy="1728216"/>
          </a:xfrm>
        </p:grpSpPr>
        <p:pic>
          <p:nvPicPr>
            <p:cNvPr id="1237" name="Google Shape;1237;p80"/>
            <p:cNvPicPr preferRelativeResize="0"/>
            <p:nvPr/>
          </p:nvPicPr>
          <p:blipFill>
            <a:blip r:embed="rId6">
              <a:alphaModFix/>
            </a:blip>
            <a:stretch>
              <a:fillRect/>
            </a:stretch>
          </p:blipFill>
          <p:spPr>
            <a:xfrm>
              <a:off x="6265317" y="1094649"/>
              <a:ext cx="1728216" cy="1728216"/>
            </a:xfrm>
            <a:prstGeom prst="rect">
              <a:avLst/>
            </a:prstGeom>
            <a:noFill/>
            <a:ln>
              <a:noFill/>
            </a:ln>
          </p:spPr>
        </p:pic>
        <p:sp>
          <p:nvSpPr>
            <p:cNvPr id="1238" name="Google Shape;1238;p80"/>
            <p:cNvSpPr txBox="1"/>
            <p:nvPr/>
          </p:nvSpPr>
          <p:spPr>
            <a:xfrm>
              <a:off x="6737322" y="21102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蕭郁傑</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BE8E7"/>
        </a:solidFill>
      </p:bgPr>
    </p:bg>
    <p:spTree>
      <p:nvGrpSpPr>
        <p:cNvPr id="1242" name="Shape 1242"/>
        <p:cNvGrpSpPr/>
        <p:nvPr/>
      </p:nvGrpSpPr>
      <p:grpSpPr>
        <a:xfrm>
          <a:off x="0" y="0"/>
          <a:ext cx="0" cy="0"/>
          <a:chOff x="0" y="0"/>
          <a:chExt cx="0" cy="0"/>
        </a:xfrm>
      </p:grpSpPr>
      <p:pic>
        <p:nvPicPr>
          <p:cNvPr id="1243" name="Google Shape;1243;p81"/>
          <p:cNvPicPr preferRelativeResize="0"/>
          <p:nvPr/>
        </p:nvPicPr>
        <p:blipFill>
          <a:blip r:embed="rId3">
            <a:alphaModFix/>
          </a:blip>
          <a:stretch>
            <a:fillRect/>
          </a:stretch>
        </p:blipFill>
        <p:spPr>
          <a:xfrm>
            <a:off x="5817069" y="0"/>
            <a:ext cx="3428163" cy="5143501"/>
          </a:xfrm>
          <a:prstGeom prst="rect">
            <a:avLst/>
          </a:prstGeom>
          <a:noFill/>
          <a:ln>
            <a:noFill/>
          </a:ln>
        </p:spPr>
      </p:pic>
      <p:sp>
        <p:nvSpPr>
          <p:cNvPr id="1244" name="Google Shape;1244;p81"/>
          <p:cNvSpPr/>
          <p:nvPr/>
        </p:nvSpPr>
        <p:spPr>
          <a:xfrm flipH="1" rot="10800000">
            <a:off x="-5608878" y="-448700"/>
            <a:ext cx="13569282" cy="5766930"/>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245" name="Google Shape;1245;p81"/>
          <p:cNvSpPr txBox="1"/>
          <p:nvPr/>
        </p:nvSpPr>
        <p:spPr>
          <a:xfrm>
            <a:off x="663386" y="710200"/>
            <a:ext cx="4728300" cy="254100"/>
          </a:xfrm>
          <a:prstGeom prst="rect">
            <a:avLst/>
          </a:prstGeom>
          <a:noFill/>
          <a:ln>
            <a:noFill/>
          </a:ln>
        </p:spPr>
        <p:txBody>
          <a:bodyPr anchorCtr="0" anchor="ctr" bIns="19050" lIns="19050" spcFirstLastPara="1" rIns="19050" wrap="square" tIns="19050">
            <a:spAutoFit/>
          </a:bodyPr>
          <a:lstStyle/>
          <a:p>
            <a:pPr indent="-317500" lvl="0" marL="457200" marR="0" rtl="0" algn="l">
              <a:lnSpc>
                <a:spcPct val="100000"/>
              </a:lnSpc>
              <a:spcBef>
                <a:spcPts val="0"/>
              </a:spcBef>
              <a:spcAft>
                <a:spcPts val="0"/>
              </a:spcAft>
              <a:buClr>
                <a:srgbClr val="1A242E"/>
              </a:buClr>
              <a:buSzPts val="1400"/>
              <a:buChar char="●"/>
            </a:pPr>
            <a:r>
              <a:rPr b="1" lang="en">
                <a:solidFill>
                  <a:srgbClr val="1A242E"/>
                </a:solidFill>
              </a:rPr>
              <a:t>提供特徵重要性如下，以供介面操作參考</a:t>
            </a:r>
            <a:endParaRPr b="1">
              <a:solidFill>
                <a:srgbClr val="1A242E"/>
              </a:solidFill>
            </a:endParaRPr>
          </a:p>
        </p:txBody>
      </p:sp>
      <p:sp>
        <p:nvSpPr>
          <p:cNvPr id="1246" name="Google Shape;1246;p81"/>
          <p:cNvSpPr txBox="1"/>
          <p:nvPr>
            <p:ph type="title"/>
          </p:nvPr>
        </p:nvSpPr>
        <p:spPr>
          <a:xfrm>
            <a:off x="5953149" y="576150"/>
            <a:ext cx="3156000" cy="537600"/>
          </a:xfrm>
          <a:prstGeom prst="rect">
            <a:avLst/>
          </a:prstGeom>
          <a:noFill/>
          <a:ln>
            <a:noFill/>
          </a:ln>
        </p:spPr>
        <p:txBody>
          <a:bodyPr anchorCtr="0" anchor="t" bIns="19050" lIns="19050" spcFirstLastPara="1" rIns="19050" wrap="square" tIns="19050">
            <a:normAutofit/>
          </a:bodyPr>
          <a:lstStyle/>
          <a:p>
            <a:pPr indent="0" lvl="0" marL="0" rtl="0" algn="r">
              <a:lnSpc>
                <a:spcPct val="80000"/>
              </a:lnSpc>
              <a:spcBef>
                <a:spcPts val="0"/>
              </a:spcBef>
              <a:spcAft>
                <a:spcPts val="0"/>
              </a:spcAft>
              <a:buClr>
                <a:srgbClr val="D5D5D5"/>
              </a:buClr>
              <a:buSzPts val="2800"/>
              <a:buFont typeface="Helvetica Neue"/>
              <a:buNone/>
            </a:pPr>
            <a:r>
              <a:rPr lang="en" sz="2400">
                <a:solidFill>
                  <a:srgbClr val="D5D5D5"/>
                </a:solidFill>
              </a:rPr>
              <a:t>機器學習</a:t>
            </a:r>
            <a:endParaRPr sz="2400">
              <a:solidFill>
                <a:srgbClr val="D5D5D5"/>
              </a:solidFill>
            </a:endParaRPr>
          </a:p>
        </p:txBody>
      </p:sp>
      <p:sp>
        <p:nvSpPr>
          <p:cNvPr id="1247" name="Google Shape;1247;p81"/>
          <p:cNvSpPr txBox="1"/>
          <p:nvPr>
            <p:ph idx="1" type="body"/>
          </p:nvPr>
        </p:nvSpPr>
        <p:spPr>
          <a:xfrm>
            <a:off x="247372" y="217079"/>
            <a:ext cx="4975500" cy="350400"/>
          </a:xfrm>
          <a:prstGeom prst="rect">
            <a:avLst/>
          </a:prstGeom>
          <a:noFill/>
          <a:ln>
            <a:noFill/>
          </a:ln>
        </p:spPr>
        <p:txBody>
          <a:bodyPr anchorCtr="0" anchor="t" bIns="17150" lIns="17150" spcFirstLastPara="1" rIns="17150" wrap="square" tIns="17150">
            <a:noAutofit/>
          </a:bodyPr>
          <a:lstStyle/>
          <a:p>
            <a:pPr indent="0" lvl="0" marL="0" rtl="0" algn="l">
              <a:lnSpc>
                <a:spcPct val="100000"/>
              </a:lnSpc>
              <a:spcBef>
                <a:spcPts val="0"/>
              </a:spcBef>
              <a:spcAft>
                <a:spcPts val="0"/>
              </a:spcAft>
              <a:buClr>
                <a:srgbClr val="000000"/>
              </a:buClr>
              <a:buSzPts val="1800"/>
              <a:buFont typeface="Helvetica Neue"/>
              <a:buNone/>
            </a:pPr>
            <a:r>
              <a:rPr lang="en" sz="2800"/>
              <a:t>特徵重要性</a:t>
            </a:r>
            <a:endParaRPr b="1" sz="2800"/>
          </a:p>
        </p:txBody>
      </p:sp>
      <p:sp>
        <p:nvSpPr>
          <p:cNvPr id="1248" name="Google Shape;1248;p81"/>
          <p:cNvSpPr/>
          <p:nvPr/>
        </p:nvSpPr>
        <p:spPr>
          <a:xfrm>
            <a:off x="706675" y="1432975"/>
            <a:ext cx="1177800" cy="3190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 name="Google Shape;1249;p81"/>
          <p:cNvGrpSpPr/>
          <p:nvPr/>
        </p:nvGrpSpPr>
        <p:grpSpPr>
          <a:xfrm>
            <a:off x="524475" y="1076925"/>
            <a:ext cx="4916987" cy="3720774"/>
            <a:chOff x="524475" y="1076925"/>
            <a:chExt cx="4916987" cy="3720774"/>
          </a:xfrm>
        </p:grpSpPr>
        <p:grpSp>
          <p:nvGrpSpPr>
            <p:cNvPr id="1250" name="Google Shape;1250;p81"/>
            <p:cNvGrpSpPr/>
            <p:nvPr/>
          </p:nvGrpSpPr>
          <p:grpSpPr>
            <a:xfrm>
              <a:off x="524475" y="1076925"/>
              <a:ext cx="4916987" cy="3720774"/>
              <a:chOff x="524475" y="1076925"/>
              <a:chExt cx="4916987" cy="3720774"/>
            </a:xfrm>
          </p:grpSpPr>
          <p:grpSp>
            <p:nvGrpSpPr>
              <p:cNvPr id="1251" name="Google Shape;1251;p81"/>
              <p:cNvGrpSpPr/>
              <p:nvPr/>
            </p:nvGrpSpPr>
            <p:grpSpPr>
              <a:xfrm>
                <a:off x="613587" y="1076925"/>
                <a:ext cx="4827876" cy="3720774"/>
                <a:chOff x="613587" y="1076925"/>
                <a:chExt cx="4827876" cy="3720774"/>
              </a:xfrm>
            </p:grpSpPr>
            <p:pic>
              <p:nvPicPr>
                <p:cNvPr id="1252" name="Google Shape;1252;p81"/>
                <p:cNvPicPr preferRelativeResize="0"/>
                <p:nvPr/>
              </p:nvPicPr>
              <p:blipFill>
                <a:blip r:embed="rId4">
                  <a:alphaModFix/>
                </a:blip>
                <a:stretch>
                  <a:fillRect/>
                </a:stretch>
              </p:blipFill>
              <p:spPr>
                <a:xfrm rot="5400000">
                  <a:off x="1167138" y="523374"/>
                  <a:ext cx="3720774" cy="4827876"/>
                </a:xfrm>
                <a:prstGeom prst="rect">
                  <a:avLst/>
                </a:prstGeom>
                <a:noFill/>
                <a:ln>
                  <a:noFill/>
                </a:ln>
              </p:spPr>
            </p:pic>
            <p:sp>
              <p:nvSpPr>
                <p:cNvPr id="1253" name="Google Shape;1253;p81"/>
                <p:cNvSpPr/>
                <p:nvPr/>
              </p:nvSpPr>
              <p:spPr>
                <a:xfrm>
                  <a:off x="724575" y="1323900"/>
                  <a:ext cx="1177800" cy="330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81"/>
              <p:cNvSpPr txBox="1"/>
              <p:nvPr/>
            </p:nvSpPr>
            <p:spPr>
              <a:xfrm>
                <a:off x="524475" y="1351338"/>
                <a:ext cx="1392000" cy="3370800"/>
              </a:xfrm>
              <a:prstGeom prst="rect">
                <a:avLst/>
              </a:prstGeom>
              <a:noFill/>
              <a:ln>
                <a:noFill/>
              </a:ln>
            </p:spPr>
            <p:txBody>
              <a:bodyPr anchorCtr="0" anchor="t" bIns="91425" lIns="91425" spcFirstLastPara="1" rIns="91425" wrap="square" tIns="91425">
                <a:spAutoFit/>
              </a:bodyPr>
              <a:lstStyle/>
              <a:p>
                <a:pPr indent="0" lvl="0" marL="0" rtl="0" algn="r">
                  <a:lnSpc>
                    <a:spcPct val="125000"/>
                  </a:lnSpc>
                  <a:spcBef>
                    <a:spcPts val="0"/>
                  </a:spcBef>
                  <a:spcAft>
                    <a:spcPts val="0"/>
                  </a:spcAft>
                  <a:buNone/>
                </a:pPr>
                <a:r>
                  <a:rPr lang="en" sz="1200">
                    <a:latin typeface="Helvetica Neue"/>
                    <a:ea typeface="Helvetica Neue"/>
                    <a:cs typeface="Helvetica Neue"/>
                    <a:sym typeface="Helvetica Neue"/>
                  </a:rPr>
                  <a:t>溫度</a:t>
                </a:r>
                <a:endParaRPr sz="1200">
                  <a:latin typeface="Helvetica Neue"/>
                  <a:ea typeface="Helvetica Neue"/>
                  <a:cs typeface="Helvetica Neue"/>
                  <a:sym typeface="Helvetica Neue"/>
                </a:endParaRPr>
              </a:p>
              <a:p>
                <a:pPr indent="0" lvl="0" marL="0" rtl="0" algn="r">
                  <a:lnSpc>
                    <a:spcPct val="125000"/>
                  </a:lnSpc>
                  <a:spcBef>
                    <a:spcPts val="0"/>
                  </a:spcBef>
                  <a:spcAft>
                    <a:spcPts val="0"/>
                  </a:spcAft>
                  <a:buNone/>
                </a:pPr>
                <a:r>
                  <a:rPr lang="en" sz="1200">
                    <a:latin typeface="Helvetica Neue"/>
                    <a:ea typeface="Helvetica Neue"/>
                    <a:cs typeface="Helvetica Neue"/>
                    <a:sym typeface="Helvetica Neue"/>
                  </a:rPr>
                  <a:t>濕度</a:t>
                </a:r>
                <a:endParaRPr sz="1200">
                  <a:latin typeface="Helvetica Neue"/>
                  <a:ea typeface="Helvetica Neue"/>
                  <a:cs typeface="Helvetica Neue"/>
                  <a:sym typeface="Helvetica Neue"/>
                </a:endParaRPr>
              </a:p>
              <a:p>
                <a:pPr indent="0" lvl="0" marL="0" rtl="0" algn="r">
                  <a:lnSpc>
                    <a:spcPct val="125000"/>
                  </a:lnSpc>
                  <a:spcBef>
                    <a:spcPts val="0"/>
                  </a:spcBef>
                  <a:spcAft>
                    <a:spcPts val="0"/>
                  </a:spcAft>
                  <a:buNone/>
                </a:pPr>
                <a:r>
                  <a:rPr lang="en" sz="1200">
                    <a:latin typeface="Helvetica Neue"/>
                    <a:ea typeface="Helvetica Neue"/>
                    <a:cs typeface="Helvetica Neue"/>
                    <a:sym typeface="Helvetica Neue"/>
                  </a:rPr>
                  <a:t>風速</a:t>
                </a:r>
                <a:endParaRPr sz="1200">
                  <a:latin typeface="Helvetica Neue"/>
                  <a:ea typeface="Helvetica Neue"/>
                  <a:cs typeface="Helvetica Neue"/>
                  <a:sym typeface="Helvetica Neue"/>
                </a:endParaRPr>
              </a:p>
              <a:p>
                <a:pPr indent="0" lvl="0" marL="0" rtl="0" algn="r">
                  <a:lnSpc>
                    <a:spcPct val="125000"/>
                  </a:lnSpc>
                  <a:spcBef>
                    <a:spcPts val="0"/>
                  </a:spcBef>
                  <a:spcAft>
                    <a:spcPts val="0"/>
                  </a:spcAft>
                  <a:buNone/>
                </a:pPr>
                <a:r>
                  <a:rPr lang="en" sz="1200">
                    <a:latin typeface="Helvetica Neue"/>
                    <a:ea typeface="Helvetica Neue"/>
                    <a:cs typeface="Helvetica Neue"/>
                    <a:sym typeface="Helvetica Neue"/>
                  </a:rPr>
                  <a:t>時間</a:t>
                </a:r>
                <a:endParaRPr sz="1200">
                  <a:latin typeface="Helvetica Neue"/>
                  <a:ea typeface="Helvetica Neue"/>
                  <a:cs typeface="Helvetica Neue"/>
                  <a:sym typeface="Helvetica Neue"/>
                </a:endParaRPr>
              </a:p>
              <a:p>
                <a:pPr indent="0" lvl="0" marL="0" rtl="0" algn="r">
                  <a:lnSpc>
                    <a:spcPct val="125000"/>
                  </a:lnSpc>
                  <a:spcBef>
                    <a:spcPts val="0"/>
                  </a:spcBef>
                  <a:spcAft>
                    <a:spcPts val="0"/>
                  </a:spcAft>
                  <a:buNone/>
                </a:pPr>
                <a:r>
                  <a:rPr lang="en" sz="1200">
                    <a:latin typeface="Helvetica Neue"/>
                    <a:ea typeface="Helvetica Neue"/>
                    <a:cs typeface="Helvetica Neue"/>
                    <a:sym typeface="Helvetica Neue"/>
                  </a:rPr>
                  <a:t>縣市</a:t>
                </a:r>
                <a:endParaRPr sz="1200">
                  <a:latin typeface="Helvetica Neue"/>
                  <a:ea typeface="Helvetica Neue"/>
                  <a:cs typeface="Helvetica Neue"/>
                  <a:sym typeface="Helvetica Neue"/>
                </a:endParaRPr>
              </a:p>
              <a:p>
                <a:pPr indent="0" lvl="0" marL="0" rtl="0" algn="r">
                  <a:lnSpc>
                    <a:spcPct val="125000"/>
                  </a:lnSpc>
                  <a:spcBef>
                    <a:spcPts val="0"/>
                  </a:spcBef>
                  <a:spcAft>
                    <a:spcPts val="0"/>
                  </a:spcAft>
                  <a:buNone/>
                </a:pPr>
                <a:r>
                  <a:rPr lang="en" sz="1200">
                    <a:latin typeface="Helvetica Neue"/>
                    <a:ea typeface="Helvetica Neue"/>
                    <a:cs typeface="Helvetica Neue"/>
                    <a:sym typeface="Helvetica Neue"/>
                  </a:rPr>
                  <a:t>號誌種類</a:t>
                </a:r>
                <a:endParaRPr sz="1200">
                  <a:latin typeface="Helvetica Neue"/>
                  <a:ea typeface="Helvetica Neue"/>
                  <a:cs typeface="Helvetica Neue"/>
                  <a:sym typeface="Helvetica Neue"/>
                </a:endParaRPr>
              </a:p>
              <a:p>
                <a:pPr indent="0" lvl="0" marL="0" rtl="0" algn="r">
                  <a:lnSpc>
                    <a:spcPct val="125000"/>
                  </a:lnSpc>
                  <a:spcBef>
                    <a:spcPts val="0"/>
                  </a:spcBef>
                  <a:spcAft>
                    <a:spcPts val="0"/>
                  </a:spcAft>
                  <a:buNone/>
                </a:pPr>
                <a:r>
                  <a:rPr lang="en" sz="1200">
                    <a:latin typeface="Helvetica Neue"/>
                    <a:ea typeface="Helvetica Neue"/>
                    <a:cs typeface="Helvetica Neue"/>
                    <a:sym typeface="Helvetica Neue"/>
                  </a:rPr>
                  <a:t>科技執法種類</a:t>
                </a:r>
                <a:endParaRPr sz="1200">
                  <a:latin typeface="Helvetica Neue"/>
                  <a:ea typeface="Helvetica Neue"/>
                  <a:cs typeface="Helvetica Neue"/>
                  <a:sym typeface="Helvetica Neue"/>
                </a:endParaRPr>
              </a:p>
              <a:p>
                <a:pPr indent="0" lvl="0" marL="0" rtl="0" algn="r">
                  <a:lnSpc>
                    <a:spcPct val="125000"/>
                  </a:lnSpc>
                  <a:spcBef>
                    <a:spcPts val="0"/>
                  </a:spcBef>
                  <a:spcAft>
                    <a:spcPts val="0"/>
                  </a:spcAft>
                  <a:buNone/>
                </a:pPr>
                <a:r>
                  <a:rPr lang="en" sz="1200">
                    <a:latin typeface="Helvetica Neue"/>
                    <a:ea typeface="Helvetica Neue"/>
                    <a:cs typeface="Helvetica Neue"/>
                    <a:sym typeface="Helvetica Neue"/>
                  </a:rPr>
                  <a:t>道路型態</a:t>
                </a:r>
                <a:endParaRPr sz="1200">
                  <a:latin typeface="Helvetica Neue"/>
                  <a:ea typeface="Helvetica Neue"/>
                  <a:cs typeface="Helvetica Neue"/>
                  <a:sym typeface="Helvetica Neue"/>
                </a:endParaRPr>
              </a:p>
              <a:p>
                <a:pPr indent="0" lvl="0" marL="0" rtl="0" algn="r">
                  <a:lnSpc>
                    <a:spcPct val="125000"/>
                  </a:lnSpc>
                  <a:spcBef>
                    <a:spcPts val="0"/>
                  </a:spcBef>
                  <a:spcAft>
                    <a:spcPts val="0"/>
                  </a:spcAft>
                  <a:buNone/>
                </a:pPr>
                <a:r>
                  <a:rPr lang="en" sz="1200">
                    <a:latin typeface="Helvetica Neue"/>
                    <a:ea typeface="Helvetica Neue"/>
                    <a:cs typeface="Helvetica Neue"/>
                    <a:sym typeface="Helvetica Neue"/>
                  </a:rPr>
                  <a:t>車種</a:t>
                </a:r>
                <a:endParaRPr sz="1200">
                  <a:latin typeface="Helvetica Neue"/>
                  <a:ea typeface="Helvetica Neue"/>
                  <a:cs typeface="Helvetica Neue"/>
                  <a:sym typeface="Helvetica Neue"/>
                </a:endParaRPr>
              </a:p>
              <a:p>
                <a:pPr indent="0" lvl="0" marL="0" rtl="0" algn="r">
                  <a:lnSpc>
                    <a:spcPct val="125000"/>
                  </a:lnSpc>
                  <a:spcBef>
                    <a:spcPts val="0"/>
                  </a:spcBef>
                  <a:spcAft>
                    <a:spcPts val="0"/>
                  </a:spcAft>
                  <a:buNone/>
                </a:pPr>
                <a:r>
                  <a:rPr lang="en" sz="1200">
                    <a:latin typeface="Helvetica Neue"/>
                    <a:ea typeface="Helvetica Neue"/>
                    <a:cs typeface="Helvetica Neue"/>
                    <a:sym typeface="Helvetica Neue"/>
                  </a:rPr>
                  <a:t>光線名稱</a:t>
                </a:r>
                <a:endParaRPr sz="1200">
                  <a:latin typeface="Helvetica Neue"/>
                  <a:ea typeface="Helvetica Neue"/>
                  <a:cs typeface="Helvetica Neue"/>
                  <a:sym typeface="Helvetica Neue"/>
                </a:endParaRPr>
              </a:p>
              <a:p>
                <a:pPr indent="0" lvl="0" marL="0" rtl="0" algn="r">
                  <a:lnSpc>
                    <a:spcPct val="125000"/>
                  </a:lnSpc>
                  <a:spcBef>
                    <a:spcPts val="0"/>
                  </a:spcBef>
                  <a:spcAft>
                    <a:spcPts val="0"/>
                  </a:spcAft>
                  <a:buNone/>
                </a:pPr>
                <a:r>
                  <a:rPr lang="en" sz="1200">
                    <a:latin typeface="Helvetica Neue"/>
                    <a:ea typeface="Helvetica Neue"/>
                    <a:cs typeface="Helvetica Neue"/>
                    <a:sym typeface="Helvetica Neue"/>
                  </a:rPr>
                  <a:t>雨量</a:t>
                </a:r>
                <a:endParaRPr sz="1200">
                  <a:latin typeface="Helvetica Neue"/>
                  <a:ea typeface="Helvetica Neue"/>
                  <a:cs typeface="Helvetica Neue"/>
                  <a:sym typeface="Helvetica Neue"/>
                </a:endParaRPr>
              </a:p>
              <a:p>
                <a:pPr indent="0" lvl="0" marL="0" rtl="0" algn="r">
                  <a:lnSpc>
                    <a:spcPct val="125000"/>
                  </a:lnSpc>
                  <a:spcBef>
                    <a:spcPts val="0"/>
                  </a:spcBef>
                  <a:spcAft>
                    <a:spcPts val="0"/>
                  </a:spcAft>
                  <a:buNone/>
                </a:pPr>
                <a:r>
                  <a:rPr lang="en" sz="1200">
                    <a:latin typeface="Helvetica Neue"/>
                    <a:ea typeface="Helvetica Neue"/>
                    <a:cs typeface="Helvetica Neue"/>
                    <a:sym typeface="Helvetica Neue"/>
                  </a:rPr>
                  <a:t>年齡</a:t>
                </a:r>
                <a:endParaRPr sz="1200">
                  <a:latin typeface="Helvetica Neue"/>
                  <a:ea typeface="Helvetica Neue"/>
                  <a:cs typeface="Helvetica Neue"/>
                  <a:sym typeface="Helvetica Neue"/>
                </a:endParaRPr>
              </a:p>
              <a:p>
                <a:pPr indent="0" lvl="0" marL="0" rtl="0" algn="r">
                  <a:lnSpc>
                    <a:spcPct val="125000"/>
                  </a:lnSpc>
                  <a:spcBef>
                    <a:spcPts val="0"/>
                  </a:spcBef>
                  <a:spcAft>
                    <a:spcPts val="0"/>
                  </a:spcAft>
                  <a:buNone/>
                </a:pPr>
                <a:r>
                  <a:rPr lang="en" sz="1200">
                    <a:latin typeface="Helvetica Neue"/>
                    <a:ea typeface="Helvetica Neue"/>
                    <a:cs typeface="Helvetica Neue"/>
                    <a:sym typeface="Helvetica Neue"/>
                  </a:rPr>
                  <a:t>有無科技執法</a:t>
                </a:r>
                <a:endParaRPr sz="1200">
                  <a:latin typeface="Helvetica Neue"/>
                  <a:ea typeface="Helvetica Neue"/>
                  <a:cs typeface="Helvetica Neue"/>
                  <a:sym typeface="Helvetica Neue"/>
                </a:endParaRPr>
              </a:p>
              <a:p>
                <a:pPr indent="0" lvl="0" marL="0" rtl="0" algn="r">
                  <a:lnSpc>
                    <a:spcPct val="125000"/>
                  </a:lnSpc>
                  <a:spcBef>
                    <a:spcPts val="0"/>
                  </a:spcBef>
                  <a:spcAft>
                    <a:spcPts val="0"/>
                  </a:spcAft>
                  <a:buNone/>
                </a:pPr>
                <a:r>
                  <a:rPr lang="en" sz="1200">
                    <a:latin typeface="Helvetica Neue"/>
                    <a:ea typeface="Helvetica Neue"/>
                    <a:cs typeface="Helvetica Neue"/>
                    <a:sym typeface="Helvetica Neue"/>
                  </a:rPr>
                  <a:t>性別</a:t>
                </a:r>
                <a:endParaRPr sz="1200">
                  <a:latin typeface="Helvetica Neue"/>
                  <a:ea typeface="Helvetica Neue"/>
                  <a:cs typeface="Helvetica Neue"/>
                  <a:sym typeface="Helvetica Neue"/>
                </a:endParaRPr>
              </a:p>
            </p:txBody>
          </p:sp>
        </p:grpSp>
        <p:sp>
          <p:nvSpPr>
            <p:cNvPr id="1255" name="Google Shape;1255;p81"/>
            <p:cNvSpPr/>
            <p:nvPr/>
          </p:nvSpPr>
          <p:spPr>
            <a:xfrm>
              <a:off x="572500" y="2799850"/>
              <a:ext cx="205800" cy="46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56" name="Google Shape;1256;p81"/>
          <p:cNvPicPr preferRelativeResize="0"/>
          <p:nvPr/>
        </p:nvPicPr>
        <p:blipFill>
          <a:blip r:embed="rId5">
            <a:alphaModFix/>
          </a:blip>
          <a:stretch>
            <a:fillRect/>
          </a:stretch>
        </p:blipFill>
        <p:spPr>
          <a:xfrm>
            <a:off x="-18288" y="4910328"/>
            <a:ext cx="9144003" cy="299145"/>
          </a:xfrm>
          <a:prstGeom prst="rect">
            <a:avLst/>
          </a:prstGeom>
          <a:noFill/>
          <a:ln>
            <a:noFill/>
          </a:ln>
        </p:spPr>
      </p:pic>
      <p:grpSp>
        <p:nvGrpSpPr>
          <p:cNvPr id="1257" name="Google Shape;1257;p81"/>
          <p:cNvGrpSpPr/>
          <p:nvPr/>
        </p:nvGrpSpPr>
        <p:grpSpPr>
          <a:xfrm>
            <a:off x="7473977" y="576160"/>
            <a:ext cx="2011644" cy="2011644"/>
            <a:chOff x="6265317" y="1094649"/>
            <a:chExt cx="1728216" cy="1728216"/>
          </a:xfrm>
        </p:grpSpPr>
        <p:pic>
          <p:nvPicPr>
            <p:cNvPr id="1258" name="Google Shape;1258;p81"/>
            <p:cNvPicPr preferRelativeResize="0"/>
            <p:nvPr/>
          </p:nvPicPr>
          <p:blipFill>
            <a:blip r:embed="rId6">
              <a:alphaModFix/>
            </a:blip>
            <a:stretch>
              <a:fillRect/>
            </a:stretch>
          </p:blipFill>
          <p:spPr>
            <a:xfrm>
              <a:off x="6265317" y="1094649"/>
              <a:ext cx="1728216" cy="1728216"/>
            </a:xfrm>
            <a:prstGeom prst="rect">
              <a:avLst/>
            </a:prstGeom>
            <a:noFill/>
            <a:ln>
              <a:noFill/>
            </a:ln>
          </p:spPr>
        </p:pic>
        <p:sp>
          <p:nvSpPr>
            <p:cNvPr id="1259" name="Google Shape;1259;p81"/>
            <p:cNvSpPr txBox="1"/>
            <p:nvPr/>
          </p:nvSpPr>
          <p:spPr>
            <a:xfrm>
              <a:off x="6737322" y="21102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蕭郁傑</a:t>
              </a:r>
              <a:endParaRPr b="1"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3" name="Shape 1263"/>
        <p:cNvGrpSpPr/>
        <p:nvPr/>
      </p:nvGrpSpPr>
      <p:grpSpPr>
        <a:xfrm>
          <a:off x="0" y="0"/>
          <a:ext cx="0" cy="0"/>
          <a:chOff x="0" y="0"/>
          <a:chExt cx="0" cy="0"/>
        </a:xfrm>
      </p:grpSpPr>
      <p:sp>
        <p:nvSpPr>
          <p:cNvPr id="1264" name="Google Shape;1264;p82"/>
          <p:cNvSpPr/>
          <p:nvPr/>
        </p:nvSpPr>
        <p:spPr>
          <a:xfrm>
            <a:off x="-6773997" y="-161957"/>
            <a:ext cx="12505914" cy="5315004"/>
          </a:xfrm>
          <a:custGeom>
            <a:rect b="b" l="l" r="r" t="t"/>
            <a:pathLst>
              <a:path extrusionOk="0" h="21600" w="21600">
                <a:moveTo>
                  <a:pt x="2972" y="0"/>
                </a:moveTo>
                <a:lnTo>
                  <a:pt x="0" y="21600"/>
                </a:lnTo>
                <a:lnTo>
                  <a:pt x="21600" y="21600"/>
                </a:lnTo>
                <a:lnTo>
                  <a:pt x="18627" y="0"/>
                </a:lnTo>
                <a:lnTo>
                  <a:pt x="2972" y="0"/>
                </a:lnTo>
                <a:close/>
              </a:path>
            </a:pathLst>
          </a:custGeom>
          <a:solidFill>
            <a:srgbClr val="000000">
              <a:alpha val="5843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265" name="Google Shape;1265;p82"/>
          <p:cNvSpPr txBox="1"/>
          <p:nvPr/>
        </p:nvSpPr>
        <p:spPr>
          <a:xfrm>
            <a:off x="5596239" y="960951"/>
            <a:ext cx="4206000" cy="350400"/>
          </a:xfrm>
          <a:prstGeom prst="rect">
            <a:avLst/>
          </a:prstGeom>
          <a:noFill/>
          <a:ln>
            <a:noFill/>
          </a:ln>
        </p:spPr>
        <p:txBody>
          <a:bodyPr anchorCtr="0" anchor="t" bIns="17150" lIns="17150" spcFirstLastPara="1" rIns="17150" wrap="square" tIns="17150">
            <a:normAutofit lnSpcReduction="10000"/>
          </a:bodyPr>
          <a:lstStyle/>
          <a:p>
            <a:pPr indent="0" lvl="0" marL="0" marR="0" rtl="0" algn="l">
              <a:lnSpc>
                <a:spcPct val="100000"/>
              </a:lnSpc>
              <a:spcBef>
                <a:spcPts val="0"/>
              </a:spcBef>
              <a:spcAft>
                <a:spcPts val="0"/>
              </a:spcAft>
              <a:buClr>
                <a:srgbClr val="D5D5D5"/>
              </a:buClr>
              <a:buSzPts val="2100"/>
              <a:buFont typeface="Helvetica Neue"/>
              <a:buNone/>
            </a:pPr>
            <a:r>
              <a:t/>
            </a:r>
            <a:endParaRPr b="1" i="0" sz="2100" u="none" cap="none" strike="noStrike">
              <a:solidFill>
                <a:srgbClr val="D5D5D5"/>
              </a:solidFill>
              <a:latin typeface="Helvetica Neue"/>
              <a:ea typeface="Helvetica Neue"/>
              <a:cs typeface="Helvetica Neue"/>
              <a:sym typeface="Helvetica Neue"/>
            </a:endParaRPr>
          </a:p>
        </p:txBody>
      </p:sp>
      <p:sp>
        <p:nvSpPr>
          <p:cNvPr id="1266" name="Google Shape;1266;p82"/>
          <p:cNvSpPr txBox="1"/>
          <p:nvPr>
            <p:ph idx="1" type="body"/>
          </p:nvPr>
        </p:nvSpPr>
        <p:spPr>
          <a:xfrm>
            <a:off x="432725" y="1021525"/>
            <a:ext cx="3122400" cy="2762400"/>
          </a:xfrm>
          <a:prstGeom prst="rect">
            <a:avLst/>
          </a:prstGeom>
          <a:noFill/>
          <a:ln>
            <a:noFill/>
          </a:ln>
        </p:spPr>
        <p:txBody>
          <a:bodyPr anchorCtr="0" anchor="t" bIns="17150" lIns="17150" spcFirstLastPara="1" rIns="17150" wrap="square" tIns="17150">
            <a:noAutofit/>
          </a:bodyPr>
          <a:lstStyle/>
          <a:p>
            <a:pPr indent="-342900" lvl="0" marL="457200" rtl="0" algn="l">
              <a:lnSpc>
                <a:spcPct val="150000"/>
              </a:lnSpc>
              <a:spcBef>
                <a:spcPts val="0"/>
              </a:spcBef>
              <a:spcAft>
                <a:spcPts val="0"/>
              </a:spcAft>
              <a:buClr>
                <a:srgbClr val="D5D5D5"/>
              </a:buClr>
              <a:buSzPts val="1800"/>
              <a:buChar char="●"/>
            </a:pPr>
            <a:r>
              <a:rPr lang="en">
                <a:solidFill>
                  <a:srgbClr val="D5D5D5"/>
                </a:solidFill>
              </a:rPr>
              <a:t>環境建置</a:t>
            </a:r>
            <a:endParaRPr>
              <a:solidFill>
                <a:srgbClr val="D5D5D5"/>
              </a:solidFill>
            </a:endParaRPr>
          </a:p>
          <a:p>
            <a:pPr indent="-342900" lvl="0" marL="457200" rtl="0" algn="l">
              <a:lnSpc>
                <a:spcPct val="150000"/>
              </a:lnSpc>
              <a:spcBef>
                <a:spcPts val="0"/>
              </a:spcBef>
              <a:spcAft>
                <a:spcPts val="0"/>
              </a:spcAft>
              <a:buClr>
                <a:srgbClr val="D5D5D5"/>
              </a:buClr>
              <a:buSzPts val="1800"/>
              <a:buChar char="●"/>
            </a:pPr>
            <a:r>
              <a:rPr lang="en">
                <a:solidFill>
                  <a:srgbClr val="D5D5D5"/>
                </a:solidFill>
              </a:rPr>
              <a:t>網頁架構</a:t>
            </a:r>
            <a:endParaRPr>
              <a:solidFill>
                <a:srgbClr val="D5D5D5"/>
              </a:solidFill>
            </a:endParaRPr>
          </a:p>
          <a:p>
            <a:pPr indent="-342900" lvl="0" marL="457200" rtl="0" algn="l">
              <a:lnSpc>
                <a:spcPct val="150000"/>
              </a:lnSpc>
              <a:spcBef>
                <a:spcPts val="0"/>
              </a:spcBef>
              <a:spcAft>
                <a:spcPts val="0"/>
              </a:spcAft>
              <a:buClr>
                <a:srgbClr val="D5D5D5"/>
              </a:buClr>
              <a:buSzPts val="1800"/>
              <a:buChar char="●"/>
            </a:pPr>
            <a:r>
              <a:rPr lang="en">
                <a:solidFill>
                  <a:srgbClr val="D5D5D5"/>
                </a:solidFill>
              </a:rPr>
              <a:t>地圖分析</a:t>
            </a:r>
            <a:endParaRPr>
              <a:solidFill>
                <a:srgbClr val="D5D5D5"/>
              </a:solidFill>
            </a:endParaRPr>
          </a:p>
          <a:p>
            <a:pPr indent="-342900" lvl="0" marL="457200" rtl="0" algn="l">
              <a:lnSpc>
                <a:spcPct val="150000"/>
              </a:lnSpc>
              <a:spcBef>
                <a:spcPts val="0"/>
              </a:spcBef>
              <a:spcAft>
                <a:spcPts val="0"/>
              </a:spcAft>
              <a:buClr>
                <a:srgbClr val="D5D5D5"/>
              </a:buClr>
              <a:buSzPts val="1800"/>
              <a:buChar char="●"/>
            </a:pPr>
            <a:r>
              <a:rPr lang="en">
                <a:solidFill>
                  <a:srgbClr val="D5D5D5"/>
                </a:solidFill>
              </a:rPr>
              <a:t>預測事故熱點</a:t>
            </a:r>
            <a:endParaRPr>
              <a:solidFill>
                <a:srgbClr val="D5D5D5"/>
              </a:solidFill>
            </a:endParaRPr>
          </a:p>
          <a:p>
            <a:pPr indent="-342900" lvl="0" marL="457200" rtl="0" algn="l">
              <a:lnSpc>
                <a:spcPct val="150000"/>
              </a:lnSpc>
              <a:spcBef>
                <a:spcPts val="0"/>
              </a:spcBef>
              <a:spcAft>
                <a:spcPts val="0"/>
              </a:spcAft>
              <a:buClr>
                <a:srgbClr val="D5D5D5"/>
              </a:buClr>
              <a:buSzPts val="1800"/>
              <a:buChar char="●"/>
            </a:pPr>
            <a:r>
              <a:rPr lang="en">
                <a:solidFill>
                  <a:srgbClr val="D5D5D5"/>
                </a:solidFill>
              </a:rPr>
              <a:t>網站示意圖</a:t>
            </a:r>
            <a:endParaRPr>
              <a:solidFill>
                <a:srgbClr val="D5D5D5"/>
              </a:solidFill>
            </a:endParaRPr>
          </a:p>
        </p:txBody>
      </p:sp>
      <p:sp>
        <p:nvSpPr>
          <p:cNvPr id="1267" name="Google Shape;1267;p82"/>
          <p:cNvSpPr txBox="1"/>
          <p:nvPr>
            <p:ph type="title"/>
          </p:nvPr>
        </p:nvSpPr>
        <p:spPr>
          <a:xfrm>
            <a:off x="452440" y="404825"/>
            <a:ext cx="1884000" cy="537300"/>
          </a:xfrm>
          <a:prstGeom prst="rect">
            <a:avLst/>
          </a:prstGeom>
          <a:noFill/>
          <a:ln>
            <a:noFill/>
          </a:ln>
        </p:spPr>
        <p:txBody>
          <a:bodyPr anchorCtr="0" anchor="t"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800">
                <a:solidFill>
                  <a:srgbClr val="D5D5D5"/>
                </a:solidFill>
              </a:rPr>
              <a:t>網頁建置</a:t>
            </a:r>
            <a:endParaRPr sz="2800">
              <a:solidFill>
                <a:srgbClr val="D5D5D5"/>
              </a:solidFill>
            </a:endParaRPr>
          </a:p>
        </p:txBody>
      </p:sp>
      <p:grpSp>
        <p:nvGrpSpPr>
          <p:cNvPr id="1268" name="Google Shape;1268;p82"/>
          <p:cNvGrpSpPr/>
          <p:nvPr/>
        </p:nvGrpSpPr>
        <p:grpSpPr>
          <a:xfrm>
            <a:off x="-66502" y="3131867"/>
            <a:ext cx="2011644" cy="2011644"/>
            <a:chOff x="295280" y="3182114"/>
            <a:chExt cx="1728216" cy="1728216"/>
          </a:xfrm>
        </p:grpSpPr>
        <p:pic>
          <p:nvPicPr>
            <p:cNvPr id="1269" name="Google Shape;1269;p82"/>
            <p:cNvPicPr preferRelativeResize="0"/>
            <p:nvPr/>
          </p:nvPicPr>
          <p:blipFill>
            <a:blip r:embed="rId4">
              <a:alphaModFix/>
            </a:blip>
            <a:stretch>
              <a:fillRect/>
            </a:stretch>
          </p:blipFill>
          <p:spPr>
            <a:xfrm>
              <a:off x="295280" y="3182113"/>
              <a:ext cx="1728216" cy="1728216"/>
            </a:xfrm>
            <a:prstGeom prst="rect">
              <a:avLst/>
            </a:prstGeom>
            <a:noFill/>
            <a:ln>
              <a:noFill/>
            </a:ln>
          </p:spPr>
        </p:pic>
        <p:sp>
          <p:nvSpPr>
            <p:cNvPr id="1270" name="Google Shape;1270;p82"/>
            <p:cNvSpPr txBox="1"/>
            <p:nvPr/>
          </p:nvSpPr>
          <p:spPr>
            <a:xfrm>
              <a:off x="767297" y="4194901"/>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楊婕安</a:t>
              </a:r>
              <a:endParaRPr b="1" sz="1200">
                <a:solidFill>
                  <a:schemeClr val="lt1"/>
                </a:solidFill>
                <a:latin typeface="Helvetica Neue"/>
                <a:ea typeface="Helvetica Neue"/>
                <a:cs typeface="Helvetica Neue"/>
                <a:sym typeface="Helvetica Neue"/>
              </a:endParaRPr>
            </a:p>
          </p:txBody>
        </p:sp>
      </p:grpSp>
      <p:pic>
        <p:nvPicPr>
          <p:cNvPr id="1271" name="Google Shape;1271;p82"/>
          <p:cNvPicPr preferRelativeResize="0"/>
          <p:nvPr/>
        </p:nvPicPr>
        <p:blipFill>
          <a:blip r:embed="rId5">
            <a:alphaModFix/>
          </a:blip>
          <a:stretch>
            <a:fillRect/>
          </a:stretch>
        </p:blipFill>
        <p:spPr>
          <a:xfrm>
            <a:off x="-18288" y="4910328"/>
            <a:ext cx="9144003" cy="29914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pic>
        <p:nvPicPr>
          <p:cNvPr descr="photo-1563282058-c9163e4ab24c.jpeg" id="1276" name="Google Shape;1276;p83"/>
          <p:cNvPicPr preferRelativeResize="0"/>
          <p:nvPr/>
        </p:nvPicPr>
        <p:blipFill rotWithShape="1">
          <a:blip r:embed="rId3">
            <a:alphaModFix/>
          </a:blip>
          <a:srcRect b="0" l="0" r="0" t="0"/>
          <a:stretch/>
        </p:blipFill>
        <p:spPr>
          <a:xfrm>
            <a:off x="-32572" y="0"/>
            <a:ext cx="3427844" cy="5143502"/>
          </a:xfrm>
          <a:prstGeom prst="rect">
            <a:avLst/>
          </a:prstGeom>
          <a:noFill/>
          <a:ln>
            <a:noFill/>
          </a:ln>
        </p:spPr>
      </p:pic>
      <p:sp>
        <p:nvSpPr>
          <p:cNvPr id="1277" name="Google Shape;1277;p83"/>
          <p:cNvSpPr/>
          <p:nvPr/>
        </p:nvSpPr>
        <p:spPr>
          <a:xfrm>
            <a:off x="1532719" y="-1100348"/>
            <a:ext cx="14691348" cy="6243858"/>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1278" name="Google Shape;1278;p83"/>
          <p:cNvPicPr preferRelativeResize="0"/>
          <p:nvPr/>
        </p:nvPicPr>
        <p:blipFill>
          <a:blip r:embed="rId4">
            <a:alphaModFix/>
          </a:blip>
          <a:stretch>
            <a:fillRect/>
          </a:stretch>
        </p:blipFill>
        <p:spPr>
          <a:xfrm>
            <a:off x="-18288" y="4910328"/>
            <a:ext cx="9144003" cy="299145"/>
          </a:xfrm>
          <a:prstGeom prst="rect">
            <a:avLst/>
          </a:prstGeom>
          <a:noFill/>
          <a:ln>
            <a:noFill/>
          </a:ln>
        </p:spPr>
      </p:pic>
      <p:grpSp>
        <p:nvGrpSpPr>
          <p:cNvPr id="1279" name="Google Shape;1279;p83"/>
          <p:cNvGrpSpPr/>
          <p:nvPr/>
        </p:nvGrpSpPr>
        <p:grpSpPr>
          <a:xfrm>
            <a:off x="-66502" y="3131867"/>
            <a:ext cx="2011644" cy="2011644"/>
            <a:chOff x="295280" y="3182114"/>
            <a:chExt cx="1728216" cy="1728216"/>
          </a:xfrm>
        </p:grpSpPr>
        <p:pic>
          <p:nvPicPr>
            <p:cNvPr id="1280" name="Google Shape;1280;p83"/>
            <p:cNvPicPr preferRelativeResize="0"/>
            <p:nvPr/>
          </p:nvPicPr>
          <p:blipFill>
            <a:blip r:embed="rId5">
              <a:alphaModFix/>
            </a:blip>
            <a:stretch>
              <a:fillRect/>
            </a:stretch>
          </p:blipFill>
          <p:spPr>
            <a:xfrm>
              <a:off x="295280" y="3182113"/>
              <a:ext cx="1728216" cy="1728216"/>
            </a:xfrm>
            <a:prstGeom prst="rect">
              <a:avLst/>
            </a:prstGeom>
            <a:noFill/>
            <a:ln>
              <a:noFill/>
            </a:ln>
          </p:spPr>
        </p:pic>
        <p:sp>
          <p:nvSpPr>
            <p:cNvPr id="1281" name="Google Shape;1281;p83"/>
            <p:cNvSpPr txBox="1"/>
            <p:nvPr/>
          </p:nvSpPr>
          <p:spPr>
            <a:xfrm>
              <a:off x="767297" y="4194901"/>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楊婕安</a:t>
              </a:r>
              <a:endParaRPr b="1" sz="1200">
                <a:solidFill>
                  <a:schemeClr val="lt1"/>
                </a:solidFill>
                <a:latin typeface="Helvetica Neue"/>
                <a:ea typeface="Helvetica Neue"/>
                <a:cs typeface="Helvetica Neue"/>
                <a:sym typeface="Helvetica Neue"/>
              </a:endParaRPr>
            </a:p>
          </p:txBody>
        </p:sp>
      </p:grpSp>
      <p:sp>
        <p:nvSpPr>
          <p:cNvPr id="1282" name="Google Shape;1282;p83"/>
          <p:cNvSpPr txBox="1"/>
          <p:nvPr>
            <p:ph type="title"/>
          </p:nvPr>
        </p:nvSpPr>
        <p:spPr>
          <a:xfrm>
            <a:off x="452440" y="404825"/>
            <a:ext cx="1960800" cy="537300"/>
          </a:xfrm>
          <a:prstGeom prst="rect">
            <a:avLst/>
          </a:prstGeom>
          <a:noFill/>
          <a:ln>
            <a:noFill/>
          </a:ln>
        </p:spPr>
        <p:txBody>
          <a:bodyPr anchorCtr="0" anchor="t" bIns="19050" lIns="19050" spcFirstLastPara="1" rIns="19050" wrap="square" tIns="19050">
            <a:normAutofit/>
          </a:bodyPr>
          <a:lstStyle/>
          <a:p>
            <a:pPr indent="0" lvl="0" marL="0" rtl="0" algn="l">
              <a:spcBef>
                <a:spcPts val="0"/>
              </a:spcBef>
              <a:spcAft>
                <a:spcPts val="0"/>
              </a:spcAft>
              <a:buClr>
                <a:schemeClr val="lt2"/>
              </a:buClr>
              <a:buSzPts val="2800"/>
              <a:buFont typeface="Helvetica Neue"/>
              <a:buNone/>
            </a:pPr>
            <a:r>
              <a:rPr lang="en" sz="2800">
                <a:solidFill>
                  <a:schemeClr val="lt2"/>
                </a:solidFill>
              </a:rPr>
              <a:t>網頁建置</a:t>
            </a:r>
            <a:endParaRPr sz="2800">
              <a:solidFill>
                <a:srgbClr val="D5D5D5"/>
              </a:solidFill>
            </a:endParaRPr>
          </a:p>
        </p:txBody>
      </p:sp>
      <p:sp>
        <p:nvSpPr>
          <p:cNvPr id="1283" name="Google Shape;1283;p83"/>
          <p:cNvSpPr/>
          <p:nvPr/>
        </p:nvSpPr>
        <p:spPr>
          <a:xfrm>
            <a:off x="2910975" y="900500"/>
            <a:ext cx="5166300" cy="39387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3"/>
          <p:cNvSpPr txBox="1"/>
          <p:nvPr/>
        </p:nvSpPr>
        <p:spPr>
          <a:xfrm>
            <a:off x="3395275" y="53925"/>
            <a:ext cx="440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latin typeface="Helvetica Neue"/>
              <a:ea typeface="Helvetica Neue"/>
              <a:cs typeface="Helvetica Neue"/>
              <a:sym typeface="Helvetica Neue"/>
            </a:endParaRPr>
          </a:p>
        </p:txBody>
      </p:sp>
      <p:pic>
        <p:nvPicPr>
          <p:cNvPr id="1285" name="Google Shape;1285;p83"/>
          <p:cNvPicPr preferRelativeResize="0"/>
          <p:nvPr/>
        </p:nvPicPr>
        <p:blipFill>
          <a:blip r:embed="rId6">
            <a:alphaModFix/>
          </a:blip>
          <a:stretch>
            <a:fillRect/>
          </a:stretch>
        </p:blipFill>
        <p:spPr>
          <a:xfrm>
            <a:off x="3276599" y="595250"/>
            <a:ext cx="648300" cy="658451"/>
          </a:xfrm>
          <a:prstGeom prst="rect">
            <a:avLst/>
          </a:prstGeom>
          <a:noFill/>
          <a:ln>
            <a:noFill/>
          </a:ln>
        </p:spPr>
      </p:pic>
      <p:sp>
        <p:nvSpPr>
          <p:cNvPr id="1286" name="Google Shape;1286;p83"/>
          <p:cNvSpPr/>
          <p:nvPr/>
        </p:nvSpPr>
        <p:spPr>
          <a:xfrm>
            <a:off x="3063600" y="1381275"/>
            <a:ext cx="2011800" cy="16332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7" name="Google Shape;1287;p83"/>
          <p:cNvPicPr preferRelativeResize="0"/>
          <p:nvPr/>
        </p:nvPicPr>
        <p:blipFill>
          <a:blip r:embed="rId7">
            <a:alphaModFix/>
          </a:blip>
          <a:stretch>
            <a:fillRect/>
          </a:stretch>
        </p:blipFill>
        <p:spPr>
          <a:xfrm>
            <a:off x="4243150" y="939587"/>
            <a:ext cx="821700" cy="821700"/>
          </a:xfrm>
          <a:prstGeom prst="rect">
            <a:avLst/>
          </a:prstGeom>
          <a:noFill/>
          <a:ln>
            <a:noFill/>
          </a:ln>
        </p:spPr>
      </p:pic>
      <p:pic>
        <p:nvPicPr>
          <p:cNvPr id="1288" name="Google Shape;1288;p83"/>
          <p:cNvPicPr preferRelativeResize="0"/>
          <p:nvPr/>
        </p:nvPicPr>
        <p:blipFill>
          <a:blip r:embed="rId8">
            <a:alphaModFix/>
          </a:blip>
          <a:stretch>
            <a:fillRect/>
          </a:stretch>
        </p:blipFill>
        <p:spPr>
          <a:xfrm>
            <a:off x="3217388" y="2342475"/>
            <a:ext cx="890979" cy="299149"/>
          </a:xfrm>
          <a:prstGeom prst="rect">
            <a:avLst/>
          </a:prstGeom>
          <a:noFill/>
          <a:ln>
            <a:noFill/>
          </a:ln>
        </p:spPr>
      </p:pic>
      <p:pic>
        <p:nvPicPr>
          <p:cNvPr id="1289" name="Google Shape;1289;p83"/>
          <p:cNvPicPr preferRelativeResize="0"/>
          <p:nvPr/>
        </p:nvPicPr>
        <p:blipFill>
          <a:blip r:embed="rId9">
            <a:alphaModFix/>
          </a:blip>
          <a:stretch>
            <a:fillRect/>
          </a:stretch>
        </p:blipFill>
        <p:spPr>
          <a:xfrm>
            <a:off x="3658725" y="1541350"/>
            <a:ext cx="821555" cy="513475"/>
          </a:xfrm>
          <a:prstGeom prst="rect">
            <a:avLst/>
          </a:prstGeom>
          <a:noFill/>
          <a:ln>
            <a:noFill/>
          </a:ln>
        </p:spPr>
      </p:pic>
      <p:pic>
        <p:nvPicPr>
          <p:cNvPr id="1290" name="Google Shape;1290;p83"/>
          <p:cNvPicPr preferRelativeResize="0"/>
          <p:nvPr/>
        </p:nvPicPr>
        <p:blipFill>
          <a:blip r:embed="rId10">
            <a:alphaModFix/>
          </a:blip>
          <a:stretch>
            <a:fillRect/>
          </a:stretch>
        </p:blipFill>
        <p:spPr>
          <a:xfrm>
            <a:off x="4243150" y="2185213"/>
            <a:ext cx="613674" cy="613674"/>
          </a:xfrm>
          <a:prstGeom prst="rect">
            <a:avLst/>
          </a:prstGeom>
          <a:noFill/>
          <a:ln>
            <a:noFill/>
          </a:ln>
        </p:spPr>
      </p:pic>
      <p:pic>
        <p:nvPicPr>
          <p:cNvPr id="1291" name="Google Shape;1291;p83"/>
          <p:cNvPicPr preferRelativeResize="0"/>
          <p:nvPr/>
        </p:nvPicPr>
        <p:blipFill>
          <a:blip r:embed="rId11">
            <a:alphaModFix/>
          </a:blip>
          <a:stretch>
            <a:fillRect/>
          </a:stretch>
        </p:blipFill>
        <p:spPr>
          <a:xfrm>
            <a:off x="4243150" y="3222827"/>
            <a:ext cx="613675" cy="763262"/>
          </a:xfrm>
          <a:prstGeom prst="rect">
            <a:avLst/>
          </a:prstGeom>
          <a:noFill/>
          <a:ln>
            <a:noFill/>
          </a:ln>
        </p:spPr>
      </p:pic>
      <p:sp>
        <p:nvSpPr>
          <p:cNvPr id="1292" name="Google Shape;1292;p83"/>
          <p:cNvSpPr/>
          <p:nvPr/>
        </p:nvSpPr>
        <p:spPr>
          <a:xfrm>
            <a:off x="5392275" y="2266500"/>
            <a:ext cx="821700" cy="24114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3"/>
          <p:cNvSpPr/>
          <p:nvPr/>
        </p:nvSpPr>
        <p:spPr>
          <a:xfrm>
            <a:off x="6553200" y="2266500"/>
            <a:ext cx="1092900" cy="24612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3"/>
          <p:cNvSpPr txBox="1"/>
          <p:nvPr/>
        </p:nvSpPr>
        <p:spPr>
          <a:xfrm>
            <a:off x="5377175" y="2144375"/>
            <a:ext cx="844500" cy="2901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Helvetica Neue"/>
                <a:ea typeface="Helvetica Neue"/>
                <a:cs typeface="Helvetica Neue"/>
                <a:sym typeface="Helvetica Neue"/>
              </a:rPr>
              <a:t>Images</a:t>
            </a:r>
            <a:endParaRPr b="1">
              <a:solidFill>
                <a:schemeClr val="lt1"/>
              </a:solidFill>
              <a:latin typeface="Helvetica Neue"/>
              <a:ea typeface="Helvetica Neue"/>
              <a:cs typeface="Helvetica Neue"/>
              <a:sym typeface="Helvetica Neue"/>
            </a:endParaRPr>
          </a:p>
        </p:txBody>
      </p:sp>
      <p:sp>
        <p:nvSpPr>
          <p:cNvPr id="1295" name="Google Shape;1295;p83"/>
          <p:cNvSpPr txBox="1"/>
          <p:nvPr/>
        </p:nvSpPr>
        <p:spPr>
          <a:xfrm>
            <a:off x="6553200" y="2144375"/>
            <a:ext cx="1092900" cy="2901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Containers</a:t>
            </a:r>
            <a:endParaRPr b="1" sz="1100">
              <a:solidFill>
                <a:schemeClr val="lt1"/>
              </a:solidFill>
              <a:latin typeface="Helvetica Neue"/>
              <a:ea typeface="Helvetica Neue"/>
              <a:cs typeface="Helvetica Neue"/>
              <a:sym typeface="Helvetica Neue"/>
            </a:endParaRPr>
          </a:p>
        </p:txBody>
      </p:sp>
      <p:cxnSp>
        <p:nvCxnSpPr>
          <p:cNvPr id="1296" name="Google Shape;1296;p83"/>
          <p:cNvCxnSpPr>
            <a:stCxn id="1291" idx="3"/>
          </p:cNvCxnSpPr>
          <p:nvPr/>
        </p:nvCxnSpPr>
        <p:spPr>
          <a:xfrm>
            <a:off x="4856825" y="3604458"/>
            <a:ext cx="369900" cy="3900"/>
          </a:xfrm>
          <a:prstGeom prst="straightConnector1">
            <a:avLst/>
          </a:prstGeom>
          <a:solidFill>
            <a:schemeClr val="lt2"/>
          </a:solidFill>
          <a:ln cap="flat" cmpd="sng" w="9525">
            <a:solidFill>
              <a:schemeClr val="dk2"/>
            </a:solidFill>
            <a:prstDash val="solid"/>
            <a:round/>
            <a:headEnd len="med" w="med" type="none"/>
            <a:tailEnd len="med" w="med" type="triangle"/>
          </a:ln>
        </p:spPr>
      </p:cxnSp>
      <p:pic>
        <p:nvPicPr>
          <p:cNvPr id="1297" name="Google Shape;1297;p83"/>
          <p:cNvPicPr preferRelativeResize="0"/>
          <p:nvPr/>
        </p:nvPicPr>
        <p:blipFill>
          <a:blip r:embed="rId9">
            <a:alphaModFix/>
          </a:blip>
          <a:stretch>
            <a:fillRect/>
          </a:stretch>
        </p:blipFill>
        <p:spPr>
          <a:xfrm>
            <a:off x="5433775" y="2582587"/>
            <a:ext cx="738708" cy="461699"/>
          </a:xfrm>
          <a:prstGeom prst="rect">
            <a:avLst/>
          </a:prstGeom>
          <a:noFill/>
          <a:ln>
            <a:noFill/>
          </a:ln>
        </p:spPr>
      </p:pic>
      <p:pic>
        <p:nvPicPr>
          <p:cNvPr id="1298" name="Google Shape;1298;p83"/>
          <p:cNvPicPr preferRelativeResize="0"/>
          <p:nvPr/>
        </p:nvPicPr>
        <p:blipFill>
          <a:blip r:embed="rId8">
            <a:alphaModFix/>
          </a:blip>
          <a:stretch>
            <a:fillRect/>
          </a:stretch>
        </p:blipFill>
        <p:spPr>
          <a:xfrm>
            <a:off x="5442438" y="3383525"/>
            <a:ext cx="721374" cy="242201"/>
          </a:xfrm>
          <a:prstGeom prst="rect">
            <a:avLst/>
          </a:prstGeom>
          <a:noFill/>
          <a:ln>
            <a:noFill/>
          </a:ln>
        </p:spPr>
      </p:pic>
      <p:pic>
        <p:nvPicPr>
          <p:cNvPr id="1299" name="Google Shape;1299;p83"/>
          <p:cNvPicPr preferRelativeResize="0"/>
          <p:nvPr/>
        </p:nvPicPr>
        <p:blipFill>
          <a:blip r:embed="rId12">
            <a:alphaModFix/>
          </a:blip>
          <a:stretch>
            <a:fillRect/>
          </a:stretch>
        </p:blipFill>
        <p:spPr>
          <a:xfrm>
            <a:off x="5433773" y="3963300"/>
            <a:ext cx="738700" cy="369350"/>
          </a:xfrm>
          <a:prstGeom prst="rect">
            <a:avLst/>
          </a:prstGeom>
          <a:noFill/>
          <a:ln>
            <a:noFill/>
          </a:ln>
        </p:spPr>
      </p:pic>
      <p:pic>
        <p:nvPicPr>
          <p:cNvPr id="1300" name="Google Shape;1300;p83"/>
          <p:cNvPicPr preferRelativeResize="0"/>
          <p:nvPr/>
        </p:nvPicPr>
        <p:blipFill>
          <a:blip r:embed="rId13">
            <a:alphaModFix/>
          </a:blip>
          <a:stretch>
            <a:fillRect/>
          </a:stretch>
        </p:blipFill>
        <p:spPr>
          <a:xfrm>
            <a:off x="6579325" y="2574700"/>
            <a:ext cx="890976" cy="466276"/>
          </a:xfrm>
          <a:prstGeom prst="rect">
            <a:avLst/>
          </a:prstGeom>
          <a:noFill/>
          <a:ln>
            <a:noFill/>
          </a:ln>
        </p:spPr>
      </p:pic>
      <p:pic>
        <p:nvPicPr>
          <p:cNvPr id="1301" name="Google Shape;1301;p83"/>
          <p:cNvPicPr preferRelativeResize="0"/>
          <p:nvPr/>
        </p:nvPicPr>
        <p:blipFill>
          <a:blip r:embed="rId13">
            <a:alphaModFix/>
          </a:blip>
          <a:stretch>
            <a:fillRect/>
          </a:stretch>
        </p:blipFill>
        <p:spPr>
          <a:xfrm>
            <a:off x="6570913" y="3271487"/>
            <a:ext cx="890976" cy="466276"/>
          </a:xfrm>
          <a:prstGeom prst="rect">
            <a:avLst/>
          </a:prstGeom>
          <a:noFill/>
          <a:ln>
            <a:noFill/>
          </a:ln>
        </p:spPr>
      </p:pic>
      <p:pic>
        <p:nvPicPr>
          <p:cNvPr id="1302" name="Google Shape;1302;p83"/>
          <p:cNvPicPr preferRelativeResize="0"/>
          <p:nvPr/>
        </p:nvPicPr>
        <p:blipFill>
          <a:blip r:embed="rId13">
            <a:alphaModFix/>
          </a:blip>
          <a:stretch>
            <a:fillRect/>
          </a:stretch>
        </p:blipFill>
        <p:spPr>
          <a:xfrm>
            <a:off x="6578750" y="3914837"/>
            <a:ext cx="890976" cy="466276"/>
          </a:xfrm>
          <a:prstGeom prst="rect">
            <a:avLst/>
          </a:prstGeom>
          <a:noFill/>
          <a:ln>
            <a:noFill/>
          </a:ln>
        </p:spPr>
      </p:pic>
      <p:cxnSp>
        <p:nvCxnSpPr>
          <p:cNvPr id="1303" name="Google Shape;1303;p83"/>
          <p:cNvCxnSpPr>
            <a:stCxn id="1297" idx="3"/>
            <a:endCxn id="1300" idx="1"/>
          </p:cNvCxnSpPr>
          <p:nvPr/>
        </p:nvCxnSpPr>
        <p:spPr>
          <a:xfrm flipH="1" rot="10800000">
            <a:off x="6172483" y="2807737"/>
            <a:ext cx="406800" cy="5700"/>
          </a:xfrm>
          <a:prstGeom prst="straightConnector1">
            <a:avLst/>
          </a:prstGeom>
          <a:noFill/>
          <a:ln cap="flat" cmpd="sng" w="9525">
            <a:solidFill>
              <a:schemeClr val="dk2"/>
            </a:solidFill>
            <a:prstDash val="solid"/>
            <a:round/>
            <a:headEnd len="med" w="med" type="none"/>
            <a:tailEnd len="med" w="med" type="triangle"/>
          </a:ln>
        </p:spPr>
      </p:cxnSp>
      <p:cxnSp>
        <p:nvCxnSpPr>
          <p:cNvPr id="1304" name="Google Shape;1304;p83"/>
          <p:cNvCxnSpPr>
            <a:stCxn id="1298" idx="3"/>
            <a:endCxn id="1301" idx="1"/>
          </p:cNvCxnSpPr>
          <p:nvPr/>
        </p:nvCxnSpPr>
        <p:spPr>
          <a:xfrm>
            <a:off x="6163811" y="3504625"/>
            <a:ext cx="407100" cy="0"/>
          </a:xfrm>
          <a:prstGeom prst="straightConnector1">
            <a:avLst/>
          </a:prstGeom>
          <a:noFill/>
          <a:ln cap="flat" cmpd="sng" w="9525">
            <a:solidFill>
              <a:schemeClr val="dk2"/>
            </a:solidFill>
            <a:prstDash val="solid"/>
            <a:round/>
            <a:headEnd len="med" w="med" type="none"/>
            <a:tailEnd len="med" w="med" type="triangle"/>
          </a:ln>
        </p:spPr>
      </p:cxnSp>
      <p:cxnSp>
        <p:nvCxnSpPr>
          <p:cNvPr id="1305" name="Google Shape;1305;p83"/>
          <p:cNvCxnSpPr>
            <a:stCxn id="1299" idx="3"/>
            <a:endCxn id="1302" idx="1"/>
          </p:cNvCxnSpPr>
          <p:nvPr/>
        </p:nvCxnSpPr>
        <p:spPr>
          <a:xfrm>
            <a:off x="6172472" y="4147975"/>
            <a:ext cx="406200" cy="0"/>
          </a:xfrm>
          <a:prstGeom prst="straightConnector1">
            <a:avLst/>
          </a:prstGeom>
          <a:noFill/>
          <a:ln cap="flat" cmpd="sng" w="9525">
            <a:solidFill>
              <a:schemeClr val="dk2"/>
            </a:solidFill>
            <a:prstDash val="solid"/>
            <a:round/>
            <a:headEnd len="med" w="med" type="none"/>
            <a:tailEnd len="med" w="med" type="triangle"/>
          </a:ln>
        </p:spPr>
      </p:cxnSp>
      <p:pic>
        <p:nvPicPr>
          <p:cNvPr id="1306" name="Google Shape;1306;p83"/>
          <p:cNvPicPr preferRelativeResize="0"/>
          <p:nvPr/>
        </p:nvPicPr>
        <p:blipFill>
          <a:blip r:embed="rId14">
            <a:alphaModFix/>
          </a:blip>
          <a:stretch>
            <a:fillRect/>
          </a:stretch>
        </p:blipFill>
        <p:spPr>
          <a:xfrm>
            <a:off x="8329197" y="3537047"/>
            <a:ext cx="513475" cy="513475"/>
          </a:xfrm>
          <a:prstGeom prst="rect">
            <a:avLst/>
          </a:prstGeom>
          <a:noFill/>
          <a:ln>
            <a:noFill/>
          </a:ln>
        </p:spPr>
      </p:pic>
      <p:cxnSp>
        <p:nvCxnSpPr>
          <p:cNvPr id="1307" name="Google Shape;1307;p83"/>
          <p:cNvCxnSpPr/>
          <p:nvPr/>
        </p:nvCxnSpPr>
        <p:spPr>
          <a:xfrm rot="10800000">
            <a:off x="7624097" y="3793785"/>
            <a:ext cx="697200" cy="0"/>
          </a:xfrm>
          <a:prstGeom prst="straightConnector1">
            <a:avLst/>
          </a:prstGeom>
          <a:noFill/>
          <a:ln cap="flat" cmpd="sng" w="9525">
            <a:solidFill>
              <a:schemeClr val="dk2"/>
            </a:solidFill>
            <a:prstDash val="solid"/>
            <a:round/>
            <a:headEnd len="med" w="med" type="none"/>
            <a:tailEnd len="med" w="med" type="triangle"/>
          </a:ln>
        </p:spPr>
      </p:cxnSp>
      <p:sp>
        <p:nvSpPr>
          <p:cNvPr id="1308" name="Google Shape;1308;p83"/>
          <p:cNvSpPr txBox="1"/>
          <p:nvPr/>
        </p:nvSpPr>
        <p:spPr>
          <a:xfrm>
            <a:off x="7069200" y="3615675"/>
            <a:ext cx="486600" cy="3648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Helvetica Neue"/>
                <a:ea typeface="Helvetica Neue"/>
                <a:cs typeface="Helvetica Neue"/>
                <a:sym typeface="Helvetica Neue"/>
              </a:rPr>
              <a:t>Port</a:t>
            </a:r>
            <a:endParaRPr b="1" sz="900">
              <a:solidFill>
                <a:schemeClr val="lt1"/>
              </a:solidFill>
              <a:latin typeface="Helvetica Neue"/>
              <a:ea typeface="Helvetica Neue"/>
              <a:cs typeface="Helvetica Neue"/>
              <a:sym typeface="Helvetica Neue"/>
            </a:endParaRPr>
          </a:p>
          <a:p>
            <a:pPr indent="0" lvl="0" marL="0" rtl="0" algn="ctr">
              <a:spcBef>
                <a:spcPts val="0"/>
              </a:spcBef>
              <a:spcAft>
                <a:spcPts val="0"/>
              </a:spcAft>
              <a:buNone/>
            </a:pPr>
            <a:r>
              <a:rPr b="1" lang="en" sz="900">
                <a:solidFill>
                  <a:schemeClr val="lt1"/>
                </a:solidFill>
                <a:latin typeface="Helvetica Neue"/>
                <a:ea typeface="Helvetica Neue"/>
                <a:cs typeface="Helvetica Neue"/>
                <a:sym typeface="Helvetica Neue"/>
              </a:rPr>
              <a:t>80</a:t>
            </a:r>
            <a:endParaRPr b="1" sz="900">
              <a:solidFill>
                <a:schemeClr val="lt1"/>
              </a:solidFill>
              <a:latin typeface="Helvetica Neue"/>
              <a:ea typeface="Helvetica Neue"/>
              <a:cs typeface="Helvetica Neue"/>
              <a:sym typeface="Helvetica Neue"/>
            </a:endParaRPr>
          </a:p>
        </p:txBody>
      </p:sp>
      <p:sp>
        <p:nvSpPr>
          <p:cNvPr id="1309" name="Google Shape;1309;p83"/>
          <p:cNvSpPr txBox="1"/>
          <p:nvPr/>
        </p:nvSpPr>
        <p:spPr>
          <a:xfrm>
            <a:off x="7069200" y="2881500"/>
            <a:ext cx="486600" cy="3693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Helvetica Neue"/>
                <a:ea typeface="Helvetica Neue"/>
                <a:cs typeface="Helvetica Neue"/>
                <a:sym typeface="Helvetica Neue"/>
              </a:rPr>
              <a:t>Port</a:t>
            </a:r>
            <a:endParaRPr b="1" sz="900">
              <a:solidFill>
                <a:schemeClr val="lt1"/>
              </a:solidFill>
              <a:latin typeface="Helvetica Neue"/>
              <a:ea typeface="Helvetica Neue"/>
              <a:cs typeface="Helvetica Neue"/>
              <a:sym typeface="Helvetica Neue"/>
            </a:endParaRPr>
          </a:p>
          <a:p>
            <a:pPr indent="0" lvl="0" marL="0" rtl="0" algn="ctr">
              <a:spcBef>
                <a:spcPts val="0"/>
              </a:spcBef>
              <a:spcAft>
                <a:spcPts val="0"/>
              </a:spcAft>
              <a:buNone/>
            </a:pPr>
            <a:r>
              <a:rPr b="1" lang="en" sz="900">
                <a:solidFill>
                  <a:schemeClr val="lt1"/>
                </a:solidFill>
                <a:latin typeface="Helvetica Neue"/>
                <a:ea typeface="Helvetica Neue"/>
                <a:cs typeface="Helvetica Neue"/>
                <a:sym typeface="Helvetica Neue"/>
              </a:rPr>
              <a:t> 3306</a:t>
            </a:r>
            <a:endParaRPr b="1" sz="900">
              <a:solidFill>
                <a:schemeClr val="lt1"/>
              </a:solidFill>
              <a:latin typeface="Helvetica Neue"/>
              <a:ea typeface="Helvetica Neue"/>
              <a:cs typeface="Helvetica Neue"/>
              <a:sym typeface="Helvetica Neue"/>
            </a:endParaRPr>
          </a:p>
        </p:txBody>
      </p:sp>
      <p:sp>
        <p:nvSpPr>
          <p:cNvPr id="1310" name="Google Shape;1310;p83"/>
          <p:cNvSpPr txBox="1"/>
          <p:nvPr/>
        </p:nvSpPr>
        <p:spPr>
          <a:xfrm>
            <a:off x="7069200" y="4310525"/>
            <a:ext cx="486600" cy="3648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Helvetica Neue"/>
                <a:ea typeface="Helvetica Neue"/>
                <a:cs typeface="Helvetica Neue"/>
                <a:sym typeface="Helvetica Neue"/>
              </a:rPr>
              <a:t>Port</a:t>
            </a:r>
            <a:endParaRPr b="1" sz="900">
              <a:solidFill>
                <a:schemeClr val="lt1"/>
              </a:solidFill>
              <a:latin typeface="Helvetica Neue"/>
              <a:ea typeface="Helvetica Neue"/>
              <a:cs typeface="Helvetica Neue"/>
              <a:sym typeface="Helvetica Neue"/>
            </a:endParaRPr>
          </a:p>
          <a:p>
            <a:pPr indent="0" lvl="0" marL="0" rtl="0" algn="ctr">
              <a:spcBef>
                <a:spcPts val="0"/>
              </a:spcBef>
              <a:spcAft>
                <a:spcPts val="0"/>
              </a:spcAft>
              <a:buNone/>
            </a:pPr>
            <a:r>
              <a:rPr b="1" lang="en" sz="900">
                <a:solidFill>
                  <a:schemeClr val="lt1"/>
                </a:solidFill>
                <a:latin typeface="Helvetica Neue"/>
                <a:ea typeface="Helvetica Neue"/>
                <a:cs typeface="Helvetica Neue"/>
                <a:sym typeface="Helvetica Neue"/>
              </a:rPr>
              <a:t>8080</a:t>
            </a:r>
            <a:endParaRPr b="1" sz="900">
              <a:solidFill>
                <a:schemeClr val="lt1"/>
              </a:solidFill>
              <a:latin typeface="Helvetica Neue"/>
              <a:ea typeface="Helvetica Neue"/>
              <a:cs typeface="Helvetica Neue"/>
              <a:sym typeface="Helvetica Neue"/>
            </a:endParaRPr>
          </a:p>
        </p:txBody>
      </p:sp>
      <p:cxnSp>
        <p:nvCxnSpPr>
          <p:cNvPr id="1311" name="Google Shape;1311;p83"/>
          <p:cNvCxnSpPr>
            <a:stCxn id="1290" idx="2"/>
            <a:endCxn id="1291" idx="0"/>
          </p:cNvCxnSpPr>
          <p:nvPr/>
        </p:nvCxnSpPr>
        <p:spPr>
          <a:xfrm>
            <a:off x="4549987" y="2798887"/>
            <a:ext cx="0" cy="423900"/>
          </a:xfrm>
          <a:prstGeom prst="straightConnector1">
            <a:avLst/>
          </a:prstGeom>
          <a:noFill/>
          <a:ln cap="flat" cmpd="sng" w="9525">
            <a:solidFill>
              <a:schemeClr val="dk2"/>
            </a:solidFill>
            <a:prstDash val="solid"/>
            <a:round/>
            <a:headEnd len="med" w="med" type="none"/>
            <a:tailEnd len="med" w="med" type="triangle"/>
          </a:ln>
        </p:spPr>
      </p:cxnSp>
      <p:cxnSp>
        <p:nvCxnSpPr>
          <p:cNvPr id="1312" name="Google Shape;1312;p83"/>
          <p:cNvCxnSpPr>
            <a:stCxn id="1309" idx="2"/>
            <a:endCxn id="1308" idx="0"/>
          </p:cNvCxnSpPr>
          <p:nvPr/>
        </p:nvCxnSpPr>
        <p:spPr>
          <a:xfrm>
            <a:off x="7312500" y="3250800"/>
            <a:ext cx="0" cy="364800"/>
          </a:xfrm>
          <a:prstGeom prst="straightConnector1">
            <a:avLst/>
          </a:prstGeom>
          <a:solidFill>
            <a:schemeClr val="lt2"/>
          </a:solidFill>
          <a:ln cap="flat" cmpd="sng" w="9525">
            <a:solidFill>
              <a:schemeClr val="accent1"/>
            </a:solidFill>
            <a:prstDash val="solid"/>
            <a:round/>
            <a:headEnd len="med" w="med" type="none"/>
            <a:tailEnd len="med" w="med" type="none"/>
          </a:ln>
        </p:spPr>
      </p:cxnSp>
      <p:cxnSp>
        <p:nvCxnSpPr>
          <p:cNvPr id="1313" name="Google Shape;1313;p83"/>
          <p:cNvCxnSpPr>
            <a:stCxn id="1308" idx="2"/>
            <a:endCxn id="1310" idx="0"/>
          </p:cNvCxnSpPr>
          <p:nvPr/>
        </p:nvCxnSpPr>
        <p:spPr>
          <a:xfrm>
            <a:off x="7312500" y="3980475"/>
            <a:ext cx="0" cy="330000"/>
          </a:xfrm>
          <a:prstGeom prst="straightConnector1">
            <a:avLst/>
          </a:prstGeom>
          <a:noFill/>
          <a:ln cap="flat" cmpd="sng" w="9525">
            <a:solidFill>
              <a:schemeClr val="accent1"/>
            </a:solidFill>
            <a:prstDash val="solid"/>
            <a:round/>
            <a:headEnd len="med" w="med" type="none"/>
            <a:tailEnd len="med" w="med" type="none"/>
          </a:ln>
        </p:spPr>
      </p:cxnSp>
      <p:sp>
        <p:nvSpPr>
          <p:cNvPr id="1314" name="Google Shape;1314;p83"/>
          <p:cNvSpPr txBox="1"/>
          <p:nvPr>
            <p:ph type="title"/>
          </p:nvPr>
        </p:nvSpPr>
        <p:spPr>
          <a:xfrm>
            <a:off x="3279871" y="252425"/>
            <a:ext cx="5411700" cy="537300"/>
          </a:xfrm>
          <a:prstGeom prst="rect">
            <a:avLst/>
          </a:prstGeom>
          <a:noFill/>
          <a:ln>
            <a:noFill/>
          </a:ln>
        </p:spPr>
        <p:txBody>
          <a:bodyPr anchorCtr="0" anchor="t" bIns="19050" lIns="19050" spcFirstLastPara="1" rIns="19050" wrap="square" tIns="19050">
            <a:noAutofit/>
          </a:bodyPr>
          <a:lstStyle/>
          <a:p>
            <a:pPr indent="0" lvl="0" marL="0" rtl="0" algn="l">
              <a:spcBef>
                <a:spcPts val="0"/>
              </a:spcBef>
              <a:spcAft>
                <a:spcPts val="0"/>
              </a:spcAft>
              <a:buClr>
                <a:srgbClr val="000000"/>
              </a:buClr>
              <a:buSzPts val="2800"/>
              <a:buFont typeface="Helvetica Neue"/>
              <a:buNone/>
            </a:pPr>
            <a:r>
              <a:rPr lang="en" sz="2500"/>
              <a:t>環境建置 ( GCP + Docker 容器 )</a:t>
            </a:r>
            <a:endParaRPr sz="2500"/>
          </a:p>
          <a:p>
            <a:pPr indent="0" lvl="0" marL="0" rtl="0" algn="l">
              <a:spcBef>
                <a:spcPts val="0"/>
              </a:spcBef>
              <a:spcAft>
                <a:spcPts val="0"/>
              </a:spcAft>
              <a:buClr>
                <a:srgbClr val="000000"/>
              </a:buClr>
              <a:buSzPts val="2800"/>
              <a:buFont typeface="Helvetica Neue"/>
              <a:buNone/>
            </a:pPr>
            <a:r>
              <a:t/>
            </a:r>
            <a:endParaRPr sz="2500"/>
          </a:p>
          <a:p>
            <a:pPr indent="0" lvl="0" marL="0" rtl="0" algn="l">
              <a:lnSpc>
                <a:spcPct val="80000"/>
              </a:lnSpc>
              <a:spcBef>
                <a:spcPts val="0"/>
              </a:spcBef>
              <a:spcAft>
                <a:spcPts val="0"/>
              </a:spcAft>
              <a:buClr>
                <a:srgbClr val="000000"/>
              </a:buClr>
              <a:buSzPts val="2800"/>
              <a:buFont typeface="Helvetica Neue"/>
              <a:buNone/>
            </a:pPr>
            <a:r>
              <a:t/>
            </a:r>
            <a:endParaRPr sz="25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pic>
        <p:nvPicPr>
          <p:cNvPr descr="photo-1563282058-c9163e4ab24c.jpeg" id="1319" name="Google Shape;1319;p84"/>
          <p:cNvPicPr preferRelativeResize="0"/>
          <p:nvPr/>
        </p:nvPicPr>
        <p:blipFill rotWithShape="1">
          <a:blip r:embed="rId3">
            <a:alphaModFix/>
          </a:blip>
          <a:srcRect b="0" l="0" r="0" t="0"/>
          <a:stretch/>
        </p:blipFill>
        <p:spPr>
          <a:xfrm>
            <a:off x="-32572" y="0"/>
            <a:ext cx="3427843" cy="5143500"/>
          </a:xfrm>
          <a:prstGeom prst="rect">
            <a:avLst/>
          </a:prstGeom>
          <a:noFill/>
          <a:ln>
            <a:noFill/>
          </a:ln>
        </p:spPr>
      </p:pic>
      <p:sp>
        <p:nvSpPr>
          <p:cNvPr id="1320" name="Google Shape;1320;p84"/>
          <p:cNvSpPr/>
          <p:nvPr/>
        </p:nvSpPr>
        <p:spPr>
          <a:xfrm>
            <a:off x="1685119" y="-1024148"/>
            <a:ext cx="14691348" cy="6243858"/>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rtl="0" algn="l">
              <a:lnSpc>
                <a:spcPct val="109090"/>
              </a:lnSpc>
              <a:spcBef>
                <a:spcPts val="1200"/>
              </a:spcBef>
              <a:spcAft>
                <a:spcPts val="1200"/>
              </a:spcAft>
              <a:buNone/>
            </a:pPr>
            <a:r>
              <a:t/>
            </a:r>
            <a:endParaRPr sz="1100">
              <a:solidFill>
                <a:srgbClr val="494E5F"/>
              </a:solidFill>
            </a:endParaRPr>
          </a:p>
        </p:txBody>
      </p:sp>
      <p:sp>
        <p:nvSpPr>
          <p:cNvPr id="1321" name="Google Shape;1321;p84"/>
          <p:cNvSpPr txBox="1"/>
          <p:nvPr>
            <p:ph type="title"/>
          </p:nvPr>
        </p:nvSpPr>
        <p:spPr>
          <a:xfrm>
            <a:off x="3279871" y="252425"/>
            <a:ext cx="5411700" cy="537300"/>
          </a:xfrm>
          <a:prstGeom prst="rect">
            <a:avLst/>
          </a:prstGeom>
          <a:noFill/>
          <a:ln>
            <a:noFill/>
          </a:ln>
        </p:spPr>
        <p:txBody>
          <a:bodyPr anchorCtr="0" anchor="t" bIns="19050" lIns="19050" spcFirstLastPara="1" rIns="19050" wrap="square" tIns="19050">
            <a:normAutofit fontScale="90000"/>
          </a:bodyPr>
          <a:lstStyle/>
          <a:p>
            <a:pPr indent="0" lvl="0" marL="0" rtl="0" algn="l">
              <a:spcBef>
                <a:spcPts val="0"/>
              </a:spcBef>
              <a:spcAft>
                <a:spcPts val="0"/>
              </a:spcAft>
              <a:buClr>
                <a:srgbClr val="000000"/>
              </a:buClr>
              <a:buSzPct val="100000"/>
              <a:buFont typeface="Helvetica Neue"/>
              <a:buNone/>
            </a:pPr>
            <a:r>
              <a:rPr lang="en" sz="2800"/>
              <a:t>網頁架構</a:t>
            </a:r>
            <a:endParaRPr sz="2800"/>
          </a:p>
          <a:p>
            <a:pPr indent="0" lvl="0" marL="0" rtl="0" algn="l">
              <a:lnSpc>
                <a:spcPct val="80000"/>
              </a:lnSpc>
              <a:spcBef>
                <a:spcPts val="0"/>
              </a:spcBef>
              <a:spcAft>
                <a:spcPts val="0"/>
              </a:spcAft>
              <a:buClr>
                <a:srgbClr val="000000"/>
              </a:buClr>
              <a:buSzPct val="100000"/>
              <a:buFont typeface="Helvetica Neue"/>
              <a:buNone/>
            </a:pPr>
            <a:r>
              <a:t/>
            </a:r>
            <a:endParaRPr sz="2800"/>
          </a:p>
        </p:txBody>
      </p:sp>
      <p:pic>
        <p:nvPicPr>
          <p:cNvPr id="1322" name="Google Shape;1322;p84"/>
          <p:cNvPicPr preferRelativeResize="0"/>
          <p:nvPr/>
        </p:nvPicPr>
        <p:blipFill>
          <a:blip r:embed="rId4">
            <a:alphaModFix/>
          </a:blip>
          <a:stretch>
            <a:fillRect/>
          </a:stretch>
        </p:blipFill>
        <p:spPr>
          <a:xfrm>
            <a:off x="-18288" y="4910328"/>
            <a:ext cx="9144003" cy="299145"/>
          </a:xfrm>
          <a:prstGeom prst="rect">
            <a:avLst/>
          </a:prstGeom>
          <a:noFill/>
          <a:ln>
            <a:noFill/>
          </a:ln>
        </p:spPr>
      </p:pic>
      <p:grpSp>
        <p:nvGrpSpPr>
          <p:cNvPr id="1323" name="Google Shape;1323;p84"/>
          <p:cNvGrpSpPr/>
          <p:nvPr/>
        </p:nvGrpSpPr>
        <p:grpSpPr>
          <a:xfrm>
            <a:off x="-66502" y="3131867"/>
            <a:ext cx="2011644" cy="2011644"/>
            <a:chOff x="295280" y="3182114"/>
            <a:chExt cx="1728216" cy="1728216"/>
          </a:xfrm>
        </p:grpSpPr>
        <p:pic>
          <p:nvPicPr>
            <p:cNvPr id="1324" name="Google Shape;1324;p84"/>
            <p:cNvPicPr preferRelativeResize="0"/>
            <p:nvPr/>
          </p:nvPicPr>
          <p:blipFill>
            <a:blip r:embed="rId5">
              <a:alphaModFix/>
            </a:blip>
            <a:stretch>
              <a:fillRect/>
            </a:stretch>
          </p:blipFill>
          <p:spPr>
            <a:xfrm>
              <a:off x="295280" y="3182113"/>
              <a:ext cx="1728216" cy="1728216"/>
            </a:xfrm>
            <a:prstGeom prst="rect">
              <a:avLst/>
            </a:prstGeom>
            <a:noFill/>
            <a:ln>
              <a:noFill/>
            </a:ln>
          </p:spPr>
        </p:pic>
        <p:sp>
          <p:nvSpPr>
            <p:cNvPr id="1325" name="Google Shape;1325;p84"/>
            <p:cNvSpPr txBox="1"/>
            <p:nvPr/>
          </p:nvSpPr>
          <p:spPr>
            <a:xfrm>
              <a:off x="767297" y="4194901"/>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楊婕安</a:t>
              </a:r>
              <a:endParaRPr b="1" sz="1200">
                <a:solidFill>
                  <a:schemeClr val="lt1"/>
                </a:solidFill>
                <a:latin typeface="Helvetica Neue"/>
                <a:ea typeface="Helvetica Neue"/>
                <a:cs typeface="Helvetica Neue"/>
                <a:sym typeface="Helvetica Neue"/>
              </a:endParaRPr>
            </a:p>
          </p:txBody>
        </p:sp>
      </p:grpSp>
      <p:sp>
        <p:nvSpPr>
          <p:cNvPr id="1326" name="Google Shape;1326;p84"/>
          <p:cNvSpPr txBox="1"/>
          <p:nvPr>
            <p:ph type="title"/>
          </p:nvPr>
        </p:nvSpPr>
        <p:spPr>
          <a:xfrm>
            <a:off x="452440" y="404825"/>
            <a:ext cx="1960800" cy="537300"/>
          </a:xfrm>
          <a:prstGeom prst="rect">
            <a:avLst/>
          </a:prstGeom>
          <a:noFill/>
          <a:ln>
            <a:noFill/>
          </a:ln>
        </p:spPr>
        <p:txBody>
          <a:bodyPr anchorCtr="0" anchor="t" bIns="19050" lIns="19050" spcFirstLastPara="1" rIns="19050" wrap="square" tIns="19050">
            <a:normAutofit/>
          </a:bodyPr>
          <a:lstStyle/>
          <a:p>
            <a:pPr indent="0" lvl="0" marL="0" rtl="0" algn="l">
              <a:spcBef>
                <a:spcPts val="0"/>
              </a:spcBef>
              <a:spcAft>
                <a:spcPts val="0"/>
              </a:spcAft>
              <a:buClr>
                <a:schemeClr val="lt2"/>
              </a:buClr>
              <a:buSzPts val="2800"/>
              <a:buFont typeface="Helvetica Neue"/>
              <a:buNone/>
            </a:pPr>
            <a:r>
              <a:rPr lang="en" sz="2800">
                <a:solidFill>
                  <a:schemeClr val="lt2"/>
                </a:solidFill>
              </a:rPr>
              <a:t>網頁建置</a:t>
            </a:r>
            <a:endParaRPr sz="2800">
              <a:solidFill>
                <a:srgbClr val="D5D5D5"/>
              </a:solidFill>
            </a:endParaRPr>
          </a:p>
        </p:txBody>
      </p:sp>
      <p:sp>
        <p:nvSpPr>
          <p:cNvPr id="1327" name="Google Shape;1327;p84"/>
          <p:cNvSpPr txBox="1"/>
          <p:nvPr/>
        </p:nvSpPr>
        <p:spPr>
          <a:xfrm>
            <a:off x="3169775" y="695300"/>
            <a:ext cx="5761800" cy="12297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1200"/>
              </a:spcBef>
              <a:spcAft>
                <a:spcPts val="0"/>
              </a:spcAft>
              <a:buSzPts val="1300"/>
              <a:buFont typeface="Helvetica Neue"/>
              <a:buChar char="●"/>
            </a:pPr>
            <a:r>
              <a:rPr lang="en" sz="1300">
                <a:latin typeface="Helvetica Neue"/>
                <a:ea typeface="Helvetica Neue"/>
                <a:cs typeface="Helvetica Neue"/>
                <a:sym typeface="Helvetica Neue"/>
              </a:rPr>
              <a:t>使用MVC架構進行網頁建置。</a:t>
            </a:r>
            <a:endParaRPr sz="1300">
              <a:latin typeface="Helvetica Neue"/>
              <a:ea typeface="Helvetica Neue"/>
              <a:cs typeface="Helvetica Neue"/>
              <a:sym typeface="Helvetica Neue"/>
            </a:endParaRPr>
          </a:p>
          <a:p>
            <a:pPr indent="-311150" lvl="0" marL="457200" rtl="0" algn="l">
              <a:lnSpc>
                <a:spcPct val="150000"/>
              </a:lnSpc>
              <a:spcBef>
                <a:spcPts val="0"/>
              </a:spcBef>
              <a:spcAft>
                <a:spcPts val="0"/>
              </a:spcAft>
              <a:buSzPts val="1300"/>
              <a:buFont typeface="Helvetica Neue"/>
              <a:buChar char="●"/>
            </a:pPr>
            <a:r>
              <a:rPr lang="en" sz="1300">
                <a:latin typeface="Helvetica Neue"/>
                <a:ea typeface="Helvetica Neue"/>
                <a:cs typeface="Helvetica Neue"/>
                <a:sym typeface="Helvetica Neue"/>
              </a:rPr>
              <a:t>前端：透過 HTML+CSS, JavaScript, Bootstrap與Leaflet 建置網頁介面與地圖。</a:t>
            </a:r>
            <a:endParaRPr sz="1300">
              <a:latin typeface="Helvetica Neue"/>
              <a:ea typeface="Helvetica Neue"/>
              <a:cs typeface="Helvetica Neue"/>
              <a:sym typeface="Helvetica Neue"/>
            </a:endParaRPr>
          </a:p>
          <a:p>
            <a:pPr indent="-311150" lvl="0" marL="457200" rtl="0" algn="l">
              <a:lnSpc>
                <a:spcPct val="150000"/>
              </a:lnSpc>
              <a:spcBef>
                <a:spcPts val="0"/>
              </a:spcBef>
              <a:spcAft>
                <a:spcPts val="0"/>
              </a:spcAft>
              <a:buSzPts val="1300"/>
              <a:buFont typeface="Helvetica Neue"/>
              <a:buChar char="●"/>
            </a:pPr>
            <a:r>
              <a:rPr lang="en" sz="1300">
                <a:latin typeface="Helvetica Neue"/>
                <a:ea typeface="Helvetica Neue"/>
                <a:cs typeface="Helvetica Neue"/>
                <a:sym typeface="Helvetica Neue"/>
              </a:rPr>
              <a:t>後端：透過Python Flask框架建置，並串接雲端MySQL。</a:t>
            </a:r>
            <a:endParaRPr sz="1300">
              <a:latin typeface="Helvetica Neue"/>
              <a:ea typeface="Helvetica Neue"/>
              <a:cs typeface="Helvetica Neue"/>
              <a:sym typeface="Helvetica Neue"/>
            </a:endParaRPr>
          </a:p>
        </p:txBody>
      </p:sp>
      <p:pic>
        <p:nvPicPr>
          <p:cNvPr id="1328" name="Google Shape;1328;p84"/>
          <p:cNvPicPr preferRelativeResize="0"/>
          <p:nvPr/>
        </p:nvPicPr>
        <p:blipFill>
          <a:blip r:embed="rId6">
            <a:alphaModFix/>
          </a:blip>
          <a:stretch>
            <a:fillRect/>
          </a:stretch>
        </p:blipFill>
        <p:spPr>
          <a:xfrm>
            <a:off x="3048000" y="1920867"/>
            <a:ext cx="5883573" cy="291975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pic>
        <p:nvPicPr>
          <p:cNvPr descr="photo-1563282058-c9163e4ab24c.jpeg" id="1333" name="Google Shape;1333;p85"/>
          <p:cNvPicPr preferRelativeResize="0"/>
          <p:nvPr/>
        </p:nvPicPr>
        <p:blipFill rotWithShape="1">
          <a:blip r:embed="rId3">
            <a:alphaModFix/>
          </a:blip>
          <a:srcRect b="0" l="0" r="0" t="0"/>
          <a:stretch/>
        </p:blipFill>
        <p:spPr>
          <a:xfrm>
            <a:off x="-32572" y="0"/>
            <a:ext cx="3427844" cy="5143502"/>
          </a:xfrm>
          <a:prstGeom prst="rect">
            <a:avLst/>
          </a:prstGeom>
          <a:noFill/>
          <a:ln>
            <a:noFill/>
          </a:ln>
        </p:spPr>
      </p:pic>
      <p:sp>
        <p:nvSpPr>
          <p:cNvPr id="1334" name="Google Shape;1334;p85"/>
          <p:cNvSpPr/>
          <p:nvPr/>
        </p:nvSpPr>
        <p:spPr>
          <a:xfrm>
            <a:off x="1524219" y="-681973"/>
            <a:ext cx="14691348" cy="6243858"/>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335" name="Google Shape;1335;p85"/>
          <p:cNvSpPr txBox="1"/>
          <p:nvPr>
            <p:ph type="title"/>
          </p:nvPr>
        </p:nvSpPr>
        <p:spPr>
          <a:xfrm>
            <a:off x="3279871" y="252425"/>
            <a:ext cx="5411700" cy="537300"/>
          </a:xfrm>
          <a:prstGeom prst="rect">
            <a:avLst/>
          </a:prstGeom>
          <a:noFill/>
          <a:ln>
            <a:noFill/>
          </a:ln>
        </p:spPr>
        <p:txBody>
          <a:bodyPr anchorCtr="0" anchor="t" bIns="19050" lIns="19050" spcFirstLastPara="1" rIns="19050" wrap="square" tIns="19050">
            <a:normAutofit/>
          </a:bodyPr>
          <a:lstStyle/>
          <a:p>
            <a:pPr indent="0" lvl="0" marL="0" rtl="0" algn="l">
              <a:spcBef>
                <a:spcPts val="0"/>
              </a:spcBef>
              <a:spcAft>
                <a:spcPts val="0"/>
              </a:spcAft>
              <a:buClr>
                <a:srgbClr val="000000"/>
              </a:buClr>
              <a:buSzPts val="2800"/>
              <a:buFont typeface="Helvetica Neue"/>
              <a:buNone/>
            </a:pPr>
            <a:r>
              <a:rPr lang="en" sz="2500"/>
              <a:t>地圖分析</a:t>
            </a:r>
            <a:endParaRPr sz="2500"/>
          </a:p>
        </p:txBody>
      </p:sp>
      <p:pic>
        <p:nvPicPr>
          <p:cNvPr id="1336" name="Google Shape;1336;p85"/>
          <p:cNvPicPr preferRelativeResize="0"/>
          <p:nvPr/>
        </p:nvPicPr>
        <p:blipFill>
          <a:blip r:embed="rId4">
            <a:alphaModFix/>
          </a:blip>
          <a:stretch>
            <a:fillRect/>
          </a:stretch>
        </p:blipFill>
        <p:spPr>
          <a:xfrm>
            <a:off x="-18288" y="4910328"/>
            <a:ext cx="9144003" cy="299145"/>
          </a:xfrm>
          <a:prstGeom prst="rect">
            <a:avLst/>
          </a:prstGeom>
          <a:noFill/>
          <a:ln>
            <a:noFill/>
          </a:ln>
        </p:spPr>
      </p:pic>
      <p:grpSp>
        <p:nvGrpSpPr>
          <p:cNvPr id="1337" name="Google Shape;1337;p85"/>
          <p:cNvGrpSpPr/>
          <p:nvPr/>
        </p:nvGrpSpPr>
        <p:grpSpPr>
          <a:xfrm>
            <a:off x="-66502" y="3131867"/>
            <a:ext cx="2011644" cy="2011644"/>
            <a:chOff x="295280" y="3182114"/>
            <a:chExt cx="1728216" cy="1728216"/>
          </a:xfrm>
        </p:grpSpPr>
        <p:pic>
          <p:nvPicPr>
            <p:cNvPr id="1338" name="Google Shape;1338;p85"/>
            <p:cNvPicPr preferRelativeResize="0"/>
            <p:nvPr/>
          </p:nvPicPr>
          <p:blipFill>
            <a:blip r:embed="rId5">
              <a:alphaModFix/>
            </a:blip>
            <a:stretch>
              <a:fillRect/>
            </a:stretch>
          </p:blipFill>
          <p:spPr>
            <a:xfrm>
              <a:off x="295280" y="3182113"/>
              <a:ext cx="1728216" cy="1728216"/>
            </a:xfrm>
            <a:prstGeom prst="rect">
              <a:avLst/>
            </a:prstGeom>
            <a:noFill/>
            <a:ln>
              <a:noFill/>
            </a:ln>
          </p:spPr>
        </p:pic>
        <p:sp>
          <p:nvSpPr>
            <p:cNvPr id="1339" name="Google Shape;1339;p85"/>
            <p:cNvSpPr txBox="1"/>
            <p:nvPr/>
          </p:nvSpPr>
          <p:spPr>
            <a:xfrm>
              <a:off x="767297" y="4194901"/>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楊婕安</a:t>
              </a:r>
              <a:endParaRPr b="1" sz="1200">
                <a:solidFill>
                  <a:schemeClr val="lt1"/>
                </a:solidFill>
                <a:latin typeface="Helvetica Neue"/>
                <a:ea typeface="Helvetica Neue"/>
                <a:cs typeface="Helvetica Neue"/>
                <a:sym typeface="Helvetica Neue"/>
              </a:endParaRPr>
            </a:p>
          </p:txBody>
        </p:sp>
      </p:grpSp>
      <p:sp>
        <p:nvSpPr>
          <p:cNvPr id="1340" name="Google Shape;1340;p85"/>
          <p:cNvSpPr txBox="1"/>
          <p:nvPr>
            <p:ph type="title"/>
          </p:nvPr>
        </p:nvSpPr>
        <p:spPr>
          <a:xfrm>
            <a:off x="452440" y="404825"/>
            <a:ext cx="1922400" cy="537300"/>
          </a:xfrm>
          <a:prstGeom prst="rect">
            <a:avLst/>
          </a:prstGeom>
          <a:noFill/>
          <a:ln>
            <a:noFill/>
          </a:ln>
        </p:spPr>
        <p:txBody>
          <a:bodyPr anchorCtr="0" anchor="t"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800">
                <a:solidFill>
                  <a:srgbClr val="D5D5D5"/>
                </a:solidFill>
              </a:rPr>
              <a:t>網頁建置</a:t>
            </a:r>
            <a:endParaRPr sz="2800">
              <a:solidFill>
                <a:srgbClr val="D5D5D5"/>
              </a:solidFill>
            </a:endParaRPr>
          </a:p>
        </p:txBody>
      </p:sp>
      <p:sp>
        <p:nvSpPr>
          <p:cNvPr id="1341" name="Google Shape;1341;p85"/>
          <p:cNvSpPr txBox="1"/>
          <p:nvPr/>
        </p:nvSpPr>
        <p:spPr>
          <a:xfrm>
            <a:off x="3215675" y="675025"/>
            <a:ext cx="62091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Helvetica Neue"/>
              <a:buChar char="●"/>
            </a:pPr>
            <a:r>
              <a:rPr lang="en">
                <a:latin typeface="Helvetica Neue"/>
                <a:ea typeface="Helvetica Neue"/>
                <a:cs typeface="Helvetica Neue"/>
                <a:sym typeface="Helvetica Neue"/>
              </a:rPr>
              <a:t>透過Leaflet套件串接後端Flask，取得MySQL資料繪製地圖。</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
                <a:latin typeface="Helvetica Neue"/>
                <a:ea typeface="Helvetica Neue"/>
                <a:cs typeface="Helvetica Neue"/>
                <a:sym typeface="Helvetica Neue"/>
              </a:rPr>
              <a:t>事故資料(A1+A2)</a:t>
            </a:r>
            <a:r>
              <a:rPr lang="en">
                <a:latin typeface="Helvetica Neue"/>
                <a:ea typeface="Helvetica Neue"/>
                <a:cs typeface="Helvetica Neue"/>
                <a:sym typeface="Helvetica Neue"/>
              </a:rPr>
              <a:t>總筆數約280萬筆，為考量效率資料拆為六都各年月。</a:t>
            </a:r>
            <a:endParaRPr>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
                <a:latin typeface="Helvetica Neue"/>
                <a:ea typeface="Helvetica Neue"/>
                <a:cs typeface="Helvetica Neue"/>
                <a:sym typeface="Helvetica Neue"/>
              </a:rPr>
              <a:t>透過Leaflet-Cluster插件，群組化呈現內容。</a:t>
            </a:r>
            <a:endParaRPr>
              <a:latin typeface="Helvetica Neue"/>
              <a:ea typeface="Helvetica Neue"/>
              <a:cs typeface="Helvetica Neue"/>
              <a:sym typeface="Helvetica Neue"/>
            </a:endParaRPr>
          </a:p>
        </p:txBody>
      </p:sp>
      <p:pic>
        <p:nvPicPr>
          <p:cNvPr id="1342" name="Google Shape;1342;p85"/>
          <p:cNvPicPr preferRelativeResize="0"/>
          <p:nvPr/>
        </p:nvPicPr>
        <p:blipFill>
          <a:blip r:embed="rId6">
            <a:alphaModFix/>
          </a:blip>
          <a:stretch>
            <a:fillRect/>
          </a:stretch>
        </p:blipFill>
        <p:spPr>
          <a:xfrm>
            <a:off x="3038075" y="1737639"/>
            <a:ext cx="6034501" cy="297838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pic>
        <p:nvPicPr>
          <p:cNvPr descr="photo-1563282058-c9163e4ab24c.jpeg" id="1347" name="Google Shape;1347;p86"/>
          <p:cNvPicPr preferRelativeResize="0"/>
          <p:nvPr/>
        </p:nvPicPr>
        <p:blipFill rotWithShape="1">
          <a:blip r:embed="rId3">
            <a:alphaModFix/>
          </a:blip>
          <a:srcRect b="0" l="0" r="0" t="0"/>
          <a:stretch/>
        </p:blipFill>
        <p:spPr>
          <a:xfrm>
            <a:off x="-32572" y="0"/>
            <a:ext cx="3427844" cy="5143502"/>
          </a:xfrm>
          <a:prstGeom prst="rect">
            <a:avLst/>
          </a:prstGeom>
          <a:noFill/>
          <a:ln>
            <a:noFill/>
          </a:ln>
        </p:spPr>
      </p:pic>
      <p:pic>
        <p:nvPicPr>
          <p:cNvPr descr="photo-1563282058-c9163e4ab24c.jpeg" id="1348" name="Google Shape;1348;p86"/>
          <p:cNvPicPr preferRelativeResize="0"/>
          <p:nvPr/>
        </p:nvPicPr>
        <p:blipFill rotWithShape="1">
          <a:blip r:embed="rId3">
            <a:alphaModFix/>
          </a:blip>
          <a:srcRect b="0" l="0" r="0" t="0"/>
          <a:stretch/>
        </p:blipFill>
        <p:spPr>
          <a:xfrm>
            <a:off x="-41022" y="1325"/>
            <a:ext cx="3427844" cy="5143502"/>
          </a:xfrm>
          <a:prstGeom prst="rect">
            <a:avLst/>
          </a:prstGeom>
          <a:noFill/>
          <a:ln>
            <a:noFill/>
          </a:ln>
        </p:spPr>
      </p:pic>
      <p:sp>
        <p:nvSpPr>
          <p:cNvPr id="1349" name="Google Shape;1349;p86"/>
          <p:cNvSpPr/>
          <p:nvPr/>
        </p:nvSpPr>
        <p:spPr>
          <a:xfrm>
            <a:off x="1286844" y="-74873"/>
            <a:ext cx="14691348" cy="6243858"/>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1350" name="Google Shape;1350;p86"/>
          <p:cNvPicPr preferRelativeResize="0"/>
          <p:nvPr/>
        </p:nvPicPr>
        <p:blipFill>
          <a:blip r:embed="rId4">
            <a:alphaModFix/>
          </a:blip>
          <a:stretch>
            <a:fillRect/>
          </a:stretch>
        </p:blipFill>
        <p:spPr>
          <a:xfrm>
            <a:off x="6402399" y="1338296"/>
            <a:ext cx="2760025" cy="3430441"/>
          </a:xfrm>
          <a:prstGeom prst="rect">
            <a:avLst/>
          </a:prstGeom>
          <a:noFill/>
          <a:ln>
            <a:noFill/>
          </a:ln>
        </p:spPr>
      </p:pic>
      <p:sp>
        <p:nvSpPr>
          <p:cNvPr id="1351" name="Google Shape;1351;p86"/>
          <p:cNvSpPr txBox="1"/>
          <p:nvPr>
            <p:ph idx="1" type="body"/>
          </p:nvPr>
        </p:nvSpPr>
        <p:spPr>
          <a:xfrm>
            <a:off x="3085325" y="706350"/>
            <a:ext cx="6153300" cy="3185400"/>
          </a:xfrm>
          <a:prstGeom prst="rect">
            <a:avLst/>
          </a:prstGeom>
          <a:noFill/>
          <a:ln>
            <a:noFill/>
          </a:ln>
        </p:spPr>
        <p:txBody>
          <a:bodyPr anchorCtr="0" anchor="t" bIns="17150" lIns="17150" spcFirstLastPara="1" rIns="17150" wrap="square" tIns="17150">
            <a:noAutofit/>
          </a:bodyPr>
          <a:lstStyle/>
          <a:p>
            <a:pPr indent="0" lvl="0" marL="0" rtl="0" algn="l">
              <a:lnSpc>
                <a:spcPct val="100000"/>
              </a:lnSpc>
              <a:spcBef>
                <a:spcPts val="0"/>
              </a:spcBef>
              <a:spcAft>
                <a:spcPts val="0"/>
              </a:spcAft>
              <a:buClr>
                <a:srgbClr val="000000"/>
              </a:buClr>
              <a:buSzPts val="1800"/>
              <a:buFont typeface="Helvetica Neue"/>
              <a:buNone/>
            </a:pPr>
            <a:r>
              <a:t/>
            </a:r>
            <a:endParaRPr sz="1500"/>
          </a:p>
          <a:p>
            <a:pPr indent="-330200" lvl="0" marL="457200" rtl="0" algn="l">
              <a:spcBef>
                <a:spcPts val="0"/>
              </a:spcBef>
              <a:spcAft>
                <a:spcPts val="0"/>
              </a:spcAft>
              <a:buSzPts val="1600"/>
              <a:buChar char="●"/>
            </a:pPr>
            <a:r>
              <a:rPr b="0" lang="en" sz="1600"/>
              <a:t>2018-2023交通部道安資訊網公布的六都事故熱點，程式</a:t>
            </a:r>
            <a:endParaRPr b="0" sz="1600"/>
          </a:p>
          <a:p>
            <a:pPr indent="0" lvl="0" marL="457200" rtl="0" algn="l">
              <a:spcBef>
                <a:spcPts val="0"/>
              </a:spcBef>
              <a:spcAft>
                <a:spcPts val="0"/>
              </a:spcAft>
              <a:buNone/>
            </a:pPr>
            <a:r>
              <a:rPr b="0" lang="en" sz="1600"/>
              <a:t>及人工取得經緯度座標，共228筆</a:t>
            </a:r>
            <a:endParaRPr b="0" sz="1600"/>
          </a:p>
        </p:txBody>
      </p:sp>
      <p:sp>
        <p:nvSpPr>
          <p:cNvPr id="1352" name="Google Shape;1352;p86"/>
          <p:cNvSpPr txBox="1"/>
          <p:nvPr>
            <p:ph type="title"/>
          </p:nvPr>
        </p:nvSpPr>
        <p:spPr>
          <a:xfrm>
            <a:off x="3279871" y="252425"/>
            <a:ext cx="5411700" cy="5373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Clr>
                <a:srgbClr val="000000"/>
              </a:buClr>
              <a:buSzPts val="1800"/>
              <a:buFont typeface="Helvetica Neue"/>
              <a:buNone/>
            </a:pPr>
            <a:r>
              <a:rPr lang="en" sz="2500"/>
              <a:t>預測事故熱點</a:t>
            </a:r>
            <a:endParaRPr sz="2500"/>
          </a:p>
          <a:p>
            <a:pPr indent="0" lvl="0" marL="0" rtl="0" algn="l">
              <a:lnSpc>
                <a:spcPct val="80000"/>
              </a:lnSpc>
              <a:spcBef>
                <a:spcPts val="0"/>
              </a:spcBef>
              <a:spcAft>
                <a:spcPts val="0"/>
              </a:spcAft>
              <a:buClr>
                <a:srgbClr val="000000"/>
              </a:buClr>
              <a:buSzPts val="2800"/>
              <a:buFont typeface="Helvetica Neue"/>
              <a:buNone/>
            </a:pPr>
            <a:r>
              <a:t/>
            </a:r>
            <a:endParaRPr sz="2500"/>
          </a:p>
        </p:txBody>
      </p:sp>
      <p:pic>
        <p:nvPicPr>
          <p:cNvPr id="1353" name="Google Shape;1353;p86"/>
          <p:cNvPicPr preferRelativeResize="0"/>
          <p:nvPr/>
        </p:nvPicPr>
        <p:blipFill>
          <a:blip r:embed="rId5">
            <a:alphaModFix/>
          </a:blip>
          <a:stretch>
            <a:fillRect/>
          </a:stretch>
        </p:blipFill>
        <p:spPr>
          <a:xfrm>
            <a:off x="-18288" y="4910328"/>
            <a:ext cx="9144003" cy="299145"/>
          </a:xfrm>
          <a:prstGeom prst="rect">
            <a:avLst/>
          </a:prstGeom>
          <a:noFill/>
          <a:ln>
            <a:noFill/>
          </a:ln>
        </p:spPr>
      </p:pic>
      <p:grpSp>
        <p:nvGrpSpPr>
          <p:cNvPr id="1354" name="Google Shape;1354;p86"/>
          <p:cNvGrpSpPr/>
          <p:nvPr/>
        </p:nvGrpSpPr>
        <p:grpSpPr>
          <a:xfrm>
            <a:off x="-66502" y="3131867"/>
            <a:ext cx="2011644" cy="2011644"/>
            <a:chOff x="295280" y="3182114"/>
            <a:chExt cx="1728216" cy="1728216"/>
          </a:xfrm>
        </p:grpSpPr>
        <p:pic>
          <p:nvPicPr>
            <p:cNvPr id="1355" name="Google Shape;1355;p86"/>
            <p:cNvPicPr preferRelativeResize="0"/>
            <p:nvPr/>
          </p:nvPicPr>
          <p:blipFill>
            <a:blip r:embed="rId6">
              <a:alphaModFix/>
            </a:blip>
            <a:stretch>
              <a:fillRect/>
            </a:stretch>
          </p:blipFill>
          <p:spPr>
            <a:xfrm>
              <a:off x="295280" y="3182113"/>
              <a:ext cx="1728216" cy="1728216"/>
            </a:xfrm>
            <a:prstGeom prst="rect">
              <a:avLst/>
            </a:prstGeom>
            <a:noFill/>
            <a:ln>
              <a:noFill/>
            </a:ln>
          </p:spPr>
        </p:pic>
        <p:sp>
          <p:nvSpPr>
            <p:cNvPr id="1356" name="Google Shape;1356;p86"/>
            <p:cNvSpPr txBox="1"/>
            <p:nvPr/>
          </p:nvSpPr>
          <p:spPr>
            <a:xfrm>
              <a:off x="767297" y="4194901"/>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楊婕安</a:t>
              </a:r>
              <a:endParaRPr b="1" sz="1200">
                <a:solidFill>
                  <a:schemeClr val="lt1"/>
                </a:solidFill>
                <a:latin typeface="Helvetica Neue"/>
                <a:ea typeface="Helvetica Neue"/>
                <a:cs typeface="Helvetica Neue"/>
                <a:sym typeface="Helvetica Neue"/>
              </a:endParaRPr>
            </a:p>
          </p:txBody>
        </p:sp>
      </p:grpSp>
      <p:sp>
        <p:nvSpPr>
          <p:cNvPr id="1357" name="Google Shape;1357;p86"/>
          <p:cNvSpPr txBox="1"/>
          <p:nvPr>
            <p:ph type="title"/>
          </p:nvPr>
        </p:nvSpPr>
        <p:spPr>
          <a:xfrm>
            <a:off x="452440" y="404825"/>
            <a:ext cx="1826400" cy="537300"/>
          </a:xfrm>
          <a:prstGeom prst="rect">
            <a:avLst/>
          </a:prstGeom>
          <a:noFill/>
          <a:ln>
            <a:noFill/>
          </a:ln>
        </p:spPr>
        <p:txBody>
          <a:bodyPr anchorCtr="0" anchor="t"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800">
                <a:solidFill>
                  <a:srgbClr val="D5D5D5"/>
                </a:solidFill>
              </a:rPr>
              <a:t>網頁建置</a:t>
            </a:r>
            <a:endParaRPr sz="2800">
              <a:solidFill>
                <a:srgbClr val="D5D5D5"/>
              </a:solidFill>
            </a:endParaRPr>
          </a:p>
        </p:txBody>
      </p:sp>
      <p:sp>
        <p:nvSpPr>
          <p:cNvPr id="1358" name="Google Shape;1358;p86"/>
          <p:cNvSpPr/>
          <p:nvPr/>
        </p:nvSpPr>
        <p:spPr>
          <a:xfrm>
            <a:off x="5920700" y="2999388"/>
            <a:ext cx="720900" cy="457800"/>
          </a:xfrm>
          <a:prstGeom prst="leftArrow">
            <a:avLst>
              <a:gd fmla="val 50000" name="adj1"/>
              <a:gd fmla="val 50000" name="adj2"/>
            </a:avLst>
          </a:prstGeom>
          <a:solidFill>
            <a:srgbClr val="2012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9" name="Google Shape;1359;p86"/>
          <p:cNvPicPr preferRelativeResize="0"/>
          <p:nvPr/>
        </p:nvPicPr>
        <p:blipFill>
          <a:blip r:embed="rId7">
            <a:alphaModFix/>
          </a:blip>
          <a:stretch>
            <a:fillRect/>
          </a:stretch>
        </p:blipFill>
        <p:spPr>
          <a:xfrm>
            <a:off x="2541225" y="1782125"/>
            <a:ext cx="3861177" cy="2875600"/>
          </a:xfrm>
          <a:prstGeom prst="rect">
            <a:avLst/>
          </a:prstGeom>
          <a:noFill/>
          <a:ln>
            <a:noFill/>
          </a:ln>
        </p:spPr>
      </p:pic>
      <p:graphicFrame>
        <p:nvGraphicFramePr>
          <p:cNvPr id="1360" name="Google Shape;1360;p86"/>
          <p:cNvGraphicFramePr/>
          <p:nvPr/>
        </p:nvGraphicFramePr>
        <p:xfrm>
          <a:off x="2876388" y="2639643"/>
          <a:ext cx="3000000" cy="3000000"/>
        </p:xfrm>
        <a:graphic>
          <a:graphicData uri="http://schemas.openxmlformats.org/drawingml/2006/table">
            <a:tbl>
              <a:tblPr>
                <a:noFill/>
                <a:tableStyleId>{C3F4F5AA-CCD9-4CF4-9B33-C30AF3E4D0AB}</a:tableStyleId>
              </a:tblPr>
              <a:tblGrid>
                <a:gridCol w="1105250"/>
                <a:gridCol w="1105250"/>
                <a:gridCol w="1105250"/>
                <a:gridCol w="1105250"/>
                <a:gridCol w="1105250"/>
              </a:tblGrid>
              <a:tr h="530175">
                <a:tc>
                  <a:txBody>
                    <a:bodyPr/>
                    <a:lstStyle/>
                    <a:p>
                      <a:pPr indent="0" lvl="0" marL="0" rtl="0" algn="l">
                        <a:spcBef>
                          <a:spcPts val="0"/>
                        </a:spcBef>
                        <a:spcAft>
                          <a:spcPts val="0"/>
                        </a:spcAft>
                        <a:buNone/>
                      </a:pPr>
                      <a:r>
                        <a:rPr lang="en" sz="1200"/>
                        <a:t>天氣API</a:t>
                      </a:r>
                      <a:endParaRPr sz="1200"/>
                    </a:p>
                  </a:txBody>
                  <a:tcPr marT="91425" marB="91425" marR="91425" marL="91425">
                    <a:solidFill>
                      <a:schemeClr val="lt2"/>
                    </a:solidFill>
                  </a:tcPr>
                </a:tc>
                <a:tc>
                  <a:txBody>
                    <a:bodyPr/>
                    <a:lstStyle/>
                    <a:p>
                      <a:pPr indent="0" lvl="0" marL="0" rtl="0" algn="l">
                        <a:spcBef>
                          <a:spcPts val="0"/>
                        </a:spcBef>
                        <a:spcAft>
                          <a:spcPts val="0"/>
                        </a:spcAft>
                        <a:buNone/>
                      </a:pPr>
                      <a:r>
                        <a:rPr lang="en" sz="1200"/>
                        <a:t>即時溫度</a:t>
                      </a:r>
                      <a:endParaRPr sz="1200"/>
                    </a:p>
                  </a:txBody>
                  <a:tcPr marT="91425" marB="91425" marR="91425" marL="91425">
                    <a:solidFill>
                      <a:schemeClr val="lt1"/>
                    </a:solidFill>
                  </a:tcPr>
                </a:tc>
                <a:tc>
                  <a:txBody>
                    <a:bodyPr/>
                    <a:lstStyle/>
                    <a:p>
                      <a:pPr indent="0" lvl="0" marL="0" rtl="0" algn="l">
                        <a:spcBef>
                          <a:spcPts val="0"/>
                        </a:spcBef>
                        <a:spcAft>
                          <a:spcPts val="0"/>
                        </a:spcAft>
                        <a:buNone/>
                      </a:pPr>
                      <a:r>
                        <a:rPr lang="en" sz="1200"/>
                        <a:t>即時濕度</a:t>
                      </a:r>
                      <a:endParaRPr sz="1200"/>
                    </a:p>
                  </a:txBody>
                  <a:tcPr marT="91425" marB="91425" marR="91425" marL="91425">
                    <a:solidFill>
                      <a:schemeClr val="lt1"/>
                    </a:solidFill>
                  </a:tcPr>
                </a:tc>
                <a:tc>
                  <a:txBody>
                    <a:bodyPr/>
                    <a:lstStyle/>
                    <a:p>
                      <a:pPr indent="0" lvl="0" marL="0" rtl="0" algn="l">
                        <a:spcBef>
                          <a:spcPts val="0"/>
                        </a:spcBef>
                        <a:spcAft>
                          <a:spcPts val="0"/>
                        </a:spcAft>
                        <a:buNone/>
                      </a:pPr>
                      <a:r>
                        <a:rPr lang="en" sz="1200"/>
                        <a:t>即時風速</a:t>
                      </a:r>
                      <a:endParaRPr sz="1200"/>
                    </a:p>
                  </a:txBody>
                  <a:tcPr marT="91425" marB="91425" marR="91425" marL="91425">
                    <a:solidFill>
                      <a:schemeClr val="lt1"/>
                    </a:solidFill>
                  </a:tcPr>
                </a:tc>
                <a:tc>
                  <a:txBody>
                    <a:bodyPr/>
                    <a:lstStyle/>
                    <a:p>
                      <a:pPr indent="0" lvl="0" marL="0" rtl="0" algn="l">
                        <a:spcBef>
                          <a:spcPts val="0"/>
                        </a:spcBef>
                        <a:spcAft>
                          <a:spcPts val="0"/>
                        </a:spcAft>
                        <a:buNone/>
                      </a:pPr>
                      <a:r>
                        <a:rPr lang="en" sz="1200"/>
                        <a:t>即時雨量</a:t>
                      </a:r>
                      <a:endParaRPr sz="1200"/>
                    </a:p>
                  </a:txBody>
                  <a:tcPr marT="91425" marB="91425" marR="91425" marL="91425">
                    <a:solidFill>
                      <a:schemeClr val="lt1"/>
                    </a:solidFill>
                  </a:tcPr>
                </a:tc>
              </a:tr>
              <a:tr h="530175">
                <a:tc>
                  <a:txBody>
                    <a:bodyPr/>
                    <a:lstStyle/>
                    <a:p>
                      <a:pPr indent="0" lvl="0" marL="0" rtl="0" algn="l">
                        <a:spcBef>
                          <a:spcPts val="0"/>
                        </a:spcBef>
                        <a:spcAft>
                          <a:spcPts val="0"/>
                        </a:spcAft>
                        <a:buNone/>
                      </a:pPr>
                      <a:r>
                        <a:rPr lang="en" sz="1200"/>
                        <a:t>使用者輸入</a:t>
                      </a:r>
                      <a:endParaRPr sz="1200"/>
                    </a:p>
                    <a:p>
                      <a:pPr indent="0" lvl="0" marL="0" rtl="0" algn="l">
                        <a:spcBef>
                          <a:spcPts val="0"/>
                        </a:spcBef>
                        <a:spcAft>
                          <a:spcPts val="0"/>
                        </a:spcAft>
                        <a:buNone/>
                      </a:pPr>
                      <a:r>
                        <a:t/>
                      </a:r>
                      <a:endParaRPr sz="1200"/>
                    </a:p>
                  </a:txBody>
                  <a:tcPr marT="91425" marB="91425" marR="91425" marL="91425">
                    <a:solidFill>
                      <a:schemeClr val="lt2"/>
                    </a:solidFill>
                  </a:tcPr>
                </a:tc>
                <a:tc>
                  <a:txBody>
                    <a:bodyPr/>
                    <a:lstStyle/>
                    <a:p>
                      <a:pPr indent="0" lvl="0" marL="0" rtl="0" algn="l">
                        <a:spcBef>
                          <a:spcPts val="0"/>
                        </a:spcBef>
                        <a:spcAft>
                          <a:spcPts val="0"/>
                        </a:spcAft>
                        <a:buNone/>
                      </a:pPr>
                      <a:r>
                        <a:rPr lang="en" sz="1200"/>
                        <a:t>縣市</a:t>
                      </a:r>
                      <a:endParaRPr sz="1200"/>
                    </a:p>
                  </a:txBody>
                  <a:tcPr marT="91425" marB="91425" marR="91425" marL="91425">
                    <a:solidFill>
                      <a:schemeClr val="lt1"/>
                    </a:solidFill>
                  </a:tcPr>
                </a:tc>
                <a:tc>
                  <a:txBody>
                    <a:bodyPr/>
                    <a:lstStyle/>
                    <a:p>
                      <a:pPr indent="0" lvl="0" marL="0" rtl="0" algn="l">
                        <a:spcBef>
                          <a:spcPts val="0"/>
                        </a:spcBef>
                        <a:spcAft>
                          <a:spcPts val="0"/>
                        </a:spcAft>
                        <a:buNone/>
                      </a:pPr>
                      <a:r>
                        <a:rPr lang="en" sz="1200"/>
                        <a:t>駕駛車種</a:t>
                      </a:r>
                      <a:endParaRPr sz="1200"/>
                    </a:p>
                  </a:txBody>
                  <a:tcPr marT="91425" marB="91425" marR="91425" marL="91425">
                    <a:solidFill>
                      <a:schemeClr val="lt1"/>
                    </a:solidFill>
                  </a:tcPr>
                </a:tc>
                <a:tc>
                  <a:txBody>
                    <a:bodyPr/>
                    <a:lstStyle/>
                    <a:p>
                      <a:pPr indent="0" lvl="0" marL="0" rtl="0" algn="l">
                        <a:spcBef>
                          <a:spcPts val="0"/>
                        </a:spcBef>
                        <a:spcAft>
                          <a:spcPts val="0"/>
                        </a:spcAft>
                        <a:buNone/>
                      </a:pPr>
                      <a:r>
                        <a:rPr lang="en" sz="1200"/>
                        <a:t>年齡</a:t>
                      </a:r>
                      <a:endParaRPr sz="1200"/>
                    </a:p>
                  </a:txBody>
                  <a:tcPr marT="91425" marB="91425" marR="91425" marL="91425">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t>性別</a:t>
                      </a:r>
                      <a:endParaRPr sz="1200"/>
                    </a:p>
                  </a:txBody>
                  <a:tcPr marT="91425" marB="91425" marR="91425" marL="91425">
                    <a:lnB cap="flat" cmpd="sng" w="9525">
                      <a:solidFill>
                        <a:srgbClr val="9E9E9E"/>
                      </a:solidFill>
                      <a:prstDash val="solid"/>
                      <a:round/>
                      <a:headEnd len="sm" w="sm" type="none"/>
                      <a:tailEnd len="sm" w="sm" type="none"/>
                    </a:lnB>
                    <a:solidFill>
                      <a:schemeClr val="lt1"/>
                    </a:solidFill>
                  </a:tcPr>
                </a:tc>
              </a:tr>
              <a:tr h="901300">
                <a:tc>
                  <a:txBody>
                    <a:bodyPr/>
                    <a:lstStyle/>
                    <a:p>
                      <a:pPr indent="0" lvl="0" marL="0" rtl="0" algn="l">
                        <a:spcBef>
                          <a:spcPts val="0"/>
                        </a:spcBef>
                        <a:spcAft>
                          <a:spcPts val="0"/>
                        </a:spcAft>
                        <a:buNone/>
                      </a:pPr>
                      <a:r>
                        <a:rPr lang="en" sz="1200"/>
                        <a:t>資料庫</a:t>
                      </a:r>
                      <a:endParaRPr sz="1200"/>
                    </a:p>
                  </a:txBody>
                  <a:tcPr marT="91425" marB="91425" marR="91425" marL="91425">
                    <a:solidFill>
                      <a:schemeClr val="lt2"/>
                    </a:solidFill>
                  </a:tcPr>
                </a:tc>
                <a:tc>
                  <a:txBody>
                    <a:bodyPr/>
                    <a:lstStyle/>
                    <a:p>
                      <a:pPr indent="0" lvl="0" marL="0" rtl="0" algn="l">
                        <a:spcBef>
                          <a:spcPts val="0"/>
                        </a:spcBef>
                        <a:spcAft>
                          <a:spcPts val="0"/>
                        </a:spcAft>
                        <a:buNone/>
                      </a:pPr>
                      <a:r>
                        <a:rPr lang="en" sz="1200"/>
                        <a:t>科技執法種類</a:t>
                      </a:r>
                      <a:endParaRPr sz="1200"/>
                    </a:p>
                  </a:txBody>
                  <a:tcPr marT="91425" marB="91425" marR="91425" marL="91425">
                    <a:solidFill>
                      <a:schemeClr val="lt1"/>
                    </a:solidFill>
                  </a:tcPr>
                </a:tc>
                <a:tc>
                  <a:txBody>
                    <a:bodyPr/>
                    <a:lstStyle/>
                    <a:p>
                      <a:pPr indent="0" lvl="0" marL="0" rtl="0" algn="l">
                        <a:spcBef>
                          <a:spcPts val="0"/>
                        </a:spcBef>
                        <a:spcAft>
                          <a:spcPts val="0"/>
                        </a:spcAft>
                        <a:buNone/>
                      </a:pPr>
                      <a:r>
                        <a:rPr lang="en" sz="1200"/>
                        <a:t>道路型態</a:t>
                      </a:r>
                      <a:endParaRPr sz="1200"/>
                    </a:p>
                  </a:txBody>
                  <a:tcPr marT="91425" marB="91425" marR="91425" marL="91425">
                    <a:lnR cap="flat" cmpd="sng" w="9525">
                      <a:solidFill>
                        <a:srgbClr val="9E9E9E"/>
                      </a:solidFill>
                      <a:prstDash val="solid"/>
                      <a:round/>
                      <a:headEnd len="sm" w="sm" type="none"/>
                      <a:tailEnd len="sm" w="sm" type="none"/>
                    </a:lnR>
                    <a:solidFill>
                      <a:schemeClr val="lt1"/>
                    </a:solidFill>
                  </a:tcPr>
                </a:tc>
                <a:tc>
                  <a:txBody>
                    <a:bodyPr/>
                    <a:lstStyle/>
                    <a:p>
                      <a:pPr indent="0" lvl="0" marL="0" rtl="0" algn="l">
                        <a:spcBef>
                          <a:spcPts val="0"/>
                        </a:spcBef>
                        <a:spcAft>
                          <a:spcPts val="0"/>
                        </a:spcAft>
                        <a:buNone/>
                      </a:pPr>
                      <a:r>
                        <a:rPr lang="en" sz="1200"/>
                        <a:t>照明</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t>有無科技執法</a:t>
                      </a:r>
                      <a:endParaRPr sz="1200"/>
                    </a:p>
                    <a:p>
                      <a:pPr indent="0" lvl="0" marL="0" rtl="0" algn="l">
                        <a:spcBef>
                          <a:spcPts val="0"/>
                        </a:spcBef>
                        <a:spcAft>
                          <a:spcPts val="0"/>
                        </a:spcAft>
                        <a:buNone/>
                      </a:pPr>
                      <a:r>
                        <a:rPr lang="en" sz="1200"/>
                        <a:t>號誌種類</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4" name="Shape 1364"/>
        <p:cNvGrpSpPr/>
        <p:nvPr/>
      </p:nvGrpSpPr>
      <p:grpSpPr>
        <a:xfrm>
          <a:off x="0" y="0"/>
          <a:ext cx="0" cy="0"/>
          <a:chOff x="0" y="0"/>
          <a:chExt cx="0" cy="0"/>
        </a:xfrm>
      </p:grpSpPr>
      <p:sp>
        <p:nvSpPr>
          <p:cNvPr id="1365" name="Google Shape;1365;p87"/>
          <p:cNvSpPr/>
          <p:nvPr/>
        </p:nvSpPr>
        <p:spPr>
          <a:xfrm>
            <a:off x="-6773997" y="-161957"/>
            <a:ext cx="12505914" cy="5315004"/>
          </a:xfrm>
          <a:custGeom>
            <a:rect b="b" l="l" r="r" t="t"/>
            <a:pathLst>
              <a:path extrusionOk="0" h="21600" w="21600">
                <a:moveTo>
                  <a:pt x="2972" y="0"/>
                </a:moveTo>
                <a:lnTo>
                  <a:pt x="0" y="21600"/>
                </a:lnTo>
                <a:lnTo>
                  <a:pt x="21600" y="21600"/>
                </a:lnTo>
                <a:lnTo>
                  <a:pt x="18627" y="0"/>
                </a:lnTo>
                <a:lnTo>
                  <a:pt x="2972" y="0"/>
                </a:lnTo>
                <a:close/>
              </a:path>
            </a:pathLst>
          </a:custGeom>
          <a:solidFill>
            <a:srgbClr val="000000">
              <a:alpha val="5843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366" name="Google Shape;1366;p87"/>
          <p:cNvSpPr txBox="1"/>
          <p:nvPr>
            <p:ph idx="2" type="body"/>
          </p:nvPr>
        </p:nvSpPr>
        <p:spPr>
          <a:xfrm>
            <a:off x="3159627" y="1181417"/>
            <a:ext cx="2769900" cy="299100"/>
          </a:xfrm>
          <a:prstGeom prst="rect">
            <a:avLst/>
          </a:prstGeom>
          <a:noFill/>
          <a:ln>
            <a:noFill/>
          </a:ln>
        </p:spPr>
        <p:txBody>
          <a:bodyPr anchorCtr="0" anchor="t" bIns="19050" lIns="19050" spcFirstLastPara="1" rIns="19050" wrap="square" tIns="19050">
            <a:normAutofit/>
          </a:bodyPr>
          <a:lstStyle/>
          <a:p>
            <a:pPr indent="-88900" lvl="0" marL="228600" rtl="0" algn="l">
              <a:lnSpc>
                <a:spcPct val="90000"/>
              </a:lnSpc>
              <a:spcBef>
                <a:spcPts val="0"/>
              </a:spcBef>
              <a:spcAft>
                <a:spcPts val="0"/>
              </a:spcAft>
              <a:buClr>
                <a:srgbClr val="D5D5D5"/>
              </a:buClr>
              <a:buSzPts val="2200"/>
              <a:buFont typeface="Helvetica Neue"/>
              <a:buNone/>
            </a:pPr>
            <a:r>
              <a:rPr lang="en">
                <a:solidFill>
                  <a:srgbClr val="D5D5D5"/>
                </a:solidFill>
              </a:rPr>
              <a:t>GCP</a:t>
            </a:r>
            <a:r>
              <a:rPr lang="en">
                <a:solidFill>
                  <a:srgbClr val="D5D5D5"/>
                </a:solidFill>
              </a:rPr>
              <a:t>連結</a:t>
            </a:r>
            <a:endParaRPr>
              <a:solidFill>
                <a:srgbClr val="D5D5D5"/>
              </a:solidFill>
            </a:endParaRPr>
          </a:p>
        </p:txBody>
      </p:sp>
      <p:sp>
        <p:nvSpPr>
          <p:cNvPr id="1367" name="Google Shape;1367;p87"/>
          <p:cNvSpPr txBox="1"/>
          <p:nvPr/>
        </p:nvSpPr>
        <p:spPr>
          <a:xfrm>
            <a:off x="5596239" y="960951"/>
            <a:ext cx="4206000" cy="350400"/>
          </a:xfrm>
          <a:prstGeom prst="rect">
            <a:avLst/>
          </a:prstGeom>
          <a:noFill/>
          <a:ln>
            <a:noFill/>
          </a:ln>
        </p:spPr>
        <p:txBody>
          <a:bodyPr anchorCtr="0" anchor="t" bIns="17150" lIns="17150" spcFirstLastPara="1" rIns="17150" wrap="square" tIns="17150">
            <a:normAutofit lnSpcReduction="10000"/>
          </a:bodyPr>
          <a:lstStyle/>
          <a:p>
            <a:pPr indent="0" lvl="0" marL="0" marR="0" rtl="0" algn="l">
              <a:lnSpc>
                <a:spcPct val="100000"/>
              </a:lnSpc>
              <a:spcBef>
                <a:spcPts val="0"/>
              </a:spcBef>
              <a:spcAft>
                <a:spcPts val="0"/>
              </a:spcAft>
              <a:buClr>
                <a:srgbClr val="D5D5D5"/>
              </a:buClr>
              <a:buSzPts val="2100"/>
              <a:buFont typeface="Helvetica Neue"/>
              <a:buNone/>
            </a:pPr>
            <a:r>
              <a:t/>
            </a:r>
            <a:endParaRPr b="1" i="0" sz="2100" u="none" cap="none" strike="noStrike">
              <a:solidFill>
                <a:srgbClr val="D5D5D5"/>
              </a:solidFill>
              <a:latin typeface="Helvetica Neue"/>
              <a:ea typeface="Helvetica Neue"/>
              <a:cs typeface="Helvetica Neue"/>
              <a:sym typeface="Helvetica Neue"/>
            </a:endParaRPr>
          </a:p>
        </p:txBody>
      </p:sp>
      <p:sp>
        <p:nvSpPr>
          <p:cNvPr id="1368" name="Google Shape;1368;p87"/>
          <p:cNvSpPr txBox="1"/>
          <p:nvPr>
            <p:ph idx="1" type="body"/>
          </p:nvPr>
        </p:nvSpPr>
        <p:spPr>
          <a:xfrm>
            <a:off x="432724" y="792925"/>
            <a:ext cx="3122400" cy="350400"/>
          </a:xfrm>
          <a:prstGeom prst="rect">
            <a:avLst/>
          </a:prstGeom>
          <a:noFill/>
          <a:ln>
            <a:noFill/>
          </a:ln>
        </p:spPr>
        <p:txBody>
          <a:bodyPr anchorCtr="0" anchor="t" bIns="17150" lIns="17150" spcFirstLastPara="1" rIns="17150" wrap="square" tIns="17150">
            <a:normAutofit/>
          </a:bodyPr>
          <a:lstStyle/>
          <a:p>
            <a:pPr indent="0" lvl="0" marL="0" rtl="0" algn="l">
              <a:lnSpc>
                <a:spcPct val="100000"/>
              </a:lnSpc>
              <a:spcBef>
                <a:spcPts val="0"/>
              </a:spcBef>
              <a:spcAft>
                <a:spcPts val="0"/>
              </a:spcAft>
              <a:buClr>
                <a:srgbClr val="D5D5D5"/>
              </a:buClr>
              <a:buSzPts val="1800"/>
              <a:buFont typeface="Helvetica Neue"/>
              <a:buNone/>
            </a:pPr>
            <a:r>
              <a:rPr lang="en">
                <a:solidFill>
                  <a:srgbClr val="D5D5D5"/>
                </a:solidFill>
              </a:rPr>
              <a:t>掃描進入專題網頁</a:t>
            </a:r>
            <a:endParaRPr>
              <a:solidFill>
                <a:srgbClr val="D5D5D5"/>
              </a:solidFill>
            </a:endParaRPr>
          </a:p>
        </p:txBody>
      </p:sp>
      <p:sp>
        <p:nvSpPr>
          <p:cNvPr id="1369" name="Google Shape;1369;p87"/>
          <p:cNvSpPr txBox="1"/>
          <p:nvPr>
            <p:ph type="title"/>
          </p:nvPr>
        </p:nvSpPr>
        <p:spPr>
          <a:xfrm>
            <a:off x="452440" y="404825"/>
            <a:ext cx="1884000" cy="537300"/>
          </a:xfrm>
          <a:prstGeom prst="rect">
            <a:avLst/>
          </a:prstGeom>
          <a:noFill/>
          <a:ln>
            <a:noFill/>
          </a:ln>
        </p:spPr>
        <p:txBody>
          <a:bodyPr anchorCtr="0" anchor="t"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800">
                <a:solidFill>
                  <a:srgbClr val="D5D5D5"/>
                </a:solidFill>
              </a:rPr>
              <a:t>網頁建置</a:t>
            </a:r>
            <a:endParaRPr sz="2800">
              <a:solidFill>
                <a:srgbClr val="D5D5D5"/>
              </a:solidFill>
            </a:endParaRPr>
          </a:p>
        </p:txBody>
      </p:sp>
      <p:grpSp>
        <p:nvGrpSpPr>
          <p:cNvPr id="1370" name="Google Shape;1370;p87"/>
          <p:cNvGrpSpPr/>
          <p:nvPr/>
        </p:nvGrpSpPr>
        <p:grpSpPr>
          <a:xfrm>
            <a:off x="-66502" y="3131867"/>
            <a:ext cx="2011644" cy="2011644"/>
            <a:chOff x="295280" y="3182114"/>
            <a:chExt cx="1728216" cy="1728216"/>
          </a:xfrm>
        </p:grpSpPr>
        <p:pic>
          <p:nvPicPr>
            <p:cNvPr id="1371" name="Google Shape;1371;p87"/>
            <p:cNvPicPr preferRelativeResize="0"/>
            <p:nvPr/>
          </p:nvPicPr>
          <p:blipFill>
            <a:blip r:embed="rId4">
              <a:alphaModFix/>
            </a:blip>
            <a:stretch>
              <a:fillRect/>
            </a:stretch>
          </p:blipFill>
          <p:spPr>
            <a:xfrm>
              <a:off x="295280" y="3182113"/>
              <a:ext cx="1728216" cy="1728216"/>
            </a:xfrm>
            <a:prstGeom prst="rect">
              <a:avLst/>
            </a:prstGeom>
            <a:noFill/>
            <a:ln>
              <a:noFill/>
            </a:ln>
          </p:spPr>
        </p:pic>
        <p:sp>
          <p:nvSpPr>
            <p:cNvPr id="1372" name="Google Shape;1372;p87"/>
            <p:cNvSpPr txBox="1"/>
            <p:nvPr/>
          </p:nvSpPr>
          <p:spPr>
            <a:xfrm>
              <a:off x="767297" y="4194901"/>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楊婕安</a:t>
              </a:r>
              <a:endParaRPr b="1" sz="1200">
                <a:solidFill>
                  <a:schemeClr val="lt1"/>
                </a:solidFill>
                <a:latin typeface="Helvetica Neue"/>
                <a:ea typeface="Helvetica Neue"/>
                <a:cs typeface="Helvetica Neue"/>
                <a:sym typeface="Helvetica Neue"/>
              </a:endParaRPr>
            </a:p>
          </p:txBody>
        </p:sp>
      </p:grpSp>
      <p:pic>
        <p:nvPicPr>
          <p:cNvPr id="1373" name="Google Shape;1373;p87"/>
          <p:cNvPicPr preferRelativeResize="0"/>
          <p:nvPr/>
        </p:nvPicPr>
        <p:blipFill>
          <a:blip r:embed="rId5">
            <a:alphaModFix/>
          </a:blip>
          <a:stretch>
            <a:fillRect/>
          </a:stretch>
        </p:blipFill>
        <p:spPr>
          <a:xfrm>
            <a:off x="3159615" y="1518625"/>
            <a:ext cx="2890824" cy="2890824"/>
          </a:xfrm>
          <a:prstGeom prst="rect">
            <a:avLst/>
          </a:prstGeom>
          <a:noFill/>
          <a:ln>
            <a:noFill/>
          </a:ln>
        </p:spPr>
      </p:pic>
      <p:pic>
        <p:nvPicPr>
          <p:cNvPr id="1374" name="Google Shape;1374;p87"/>
          <p:cNvPicPr preferRelativeResize="0"/>
          <p:nvPr/>
        </p:nvPicPr>
        <p:blipFill>
          <a:blip r:embed="rId6">
            <a:alphaModFix/>
          </a:blip>
          <a:stretch>
            <a:fillRect/>
          </a:stretch>
        </p:blipFill>
        <p:spPr>
          <a:xfrm>
            <a:off x="-18288" y="4910328"/>
            <a:ext cx="9144003" cy="299145"/>
          </a:xfrm>
          <a:prstGeom prst="rect">
            <a:avLst/>
          </a:prstGeom>
          <a:noFill/>
          <a:ln>
            <a:noFill/>
          </a:ln>
        </p:spPr>
      </p:pic>
      <p:sp>
        <p:nvSpPr>
          <p:cNvPr id="1375" name="Google Shape;1375;p87"/>
          <p:cNvSpPr txBox="1"/>
          <p:nvPr>
            <p:ph idx="2" type="body"/>
          </p:nvPr>
        </p:nvSpPr>
        <p:spPr>
          <a:xfrm>
            <a:off x="3388214" y="4510329"/>
            <a:ext cx="2769900" cy="299100"/>
          </a:xfrm>
          <a:prstGeom prst="rect">
            <a:avLst/>
          </a:prstGeom>
          <a:noFill/>
          <a:ln>
            <a:noFill/>
          </a:ln>
        </p:spPr>
        <p:txBody>
          <a:bodyPr anchorCtr="0" anchor="t" bIns="19050" lIns="19050" spcFirstLastPara="1" rIns="19050" wrap="square" tIns="19050">
            <a:normAutofit/>
          </a:bodyPr>
          <a:lstStyle/>
          <a:p>
            <a:pPr indent="-88900" lvl="0" marL="228600" rtl="0" algn="ctr">
              <a:lnSpc>
                <a:spcPct val="90000"/>
              </a:lnSpc>
              <a:spcBef>
                <a:spcPts val="0"/>
              </a:spcBef>
              <a:spcAft>
                <a:spcPts val="0"/>
              </a:spcAft>
              <a:buClr>
                <a:srgbClr val="D5D5D5"/>
              </a:buClr>
              <a:buSzPts val="2200"/>
              <a:buFont typeface="Helvetica Neue"/>
              <a:buNone/>
            </a:pPr>
            <a:r>
              <a:rPr lang="en">
                <a:solidFill>
                  <a:srgbClr val="D5D5D5"/>
                </a:solidFill>
              </a:rPr>
              <a:t>http://35.185.174.235</a:t>
            </a:r>
            <a:endParaRPr>
              <a:solidFill>
                <a:srgbClr val="D5D5D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34"/>
          <p:cNvSpPr/>
          <p:nvPr/>
        </p:nvSpPr>
        <p:spPr>
          <a:xfrm>
            <a:off x="1533434" y="-57892"/>
            <a:ext cx="12306330" cy="5230170"/>
          </a:xfrm>
          <a:custGeom>
            <a:rect b="b" l="l" r="r" t="t"/>
            <a:pathLst>
              <a:path extrusionOk="0" h="21600" w="21600">
                <a:moveTo>
                  <a:pt x="2972" y="0"/>
                </a:moveTo>
                <a:lnTo>
                  <a:pt x="0" y="21600"/>
                </a:lnTo>
                <a:lnTo>
                  <a:pt x="21600" y="21600"/>
                </a:lnTo>
                <a:lnTo>
                  <a:pt x="18627" y="0"/>
                </a:lnTo>
                <a:lnTo>
                  <a:pt x="2972" y="0"/>
                </a:lnTo>
                <a:close/>
              </a:path>
            </a:pathLst>
          </a:custGeom>
          <a:solidFill>
            <a:srgbClr val="000000">
              <a:alpha val="56470"/>
            </a:srgbClr>
          </a:solidFill>
          <a:ln>
            <a:noFill/>
          </a:ln>
          <a:effectLst>
            <a:outerShdw blurRad="57150" rotWithShape="0" algn="bl" dir="5400000" dist="19050">
              <a:srgbClr val="000000">
                <a:alpha val="71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95" name="Google Shape;195;p34"/>
          <p:cNvSpPr txBox="1"/>
          <p:nvPr>
            <p:ph type="title"/>
          </p:nvPr>
        </p:nvSpPr>
        <p:spPr>
          <a:xfrm>
            <a:off x="3774338" y="404000"/>
            <a:ext cx="4841100" cy="537300"/>
          </a:xfrm>
          <a:prstGeom prst="rect">
            <a:avLst/>
          </a:prstGeom>
          <a:noFill/>
          <a:ln>
            <a:noFill/>
          </a:ln>
        </p:spPr>
        <p:txBody>
          <a:bodyPr anchorCtr="0" anchor="t" bIns="19050" lIns="19050" spcFirstLastPara="1" rIns="19050" wrap="square" tIns="19050">
            <a:normAutofit/>
          </a:bodyPr>
          <a:lstStyle/>
          <a:p>
            <a:pPr indent="0" lvl="0" marL="0" rtl="0" algn="r">
              <a:lnSpc>
                <a:spcPct val="80000"/>
              </a:lnSpc>
              <a:spcBef>
                <a:spcPts val="0"/>
              </a:spcBef>
              <a:spcAft>
                <a:spcPts val="0"/>
              </a:spcAft>
              <a:buClr>
                <a:srgbClr val="D5D5D5"/>
              </a:buClr>
              <a:buSzPts val="2800"/>
              <a:buFont typeface="Helvetica Neue"/>
              <a:buNone/>
            </a:pPr>
            <a:r>
              <a:rPr lang="en" sz="2800">
                <a:solidFill>
                  <a:srgbClr val="D5D5D5"/>
                </a:solidFill>
              </a:rPr>
              <a:t>資料收集</a:t>
            </a:r>
            <a:endParaRPr sz="2800">
              <a:solidFill>
                <a:srgbClr val="D5D5D5"/>
              </a:solidFill>
            </a:endParaRPr>
          </a:p>
        </p:txBody>
      </p:sp>
      <p:graphicFrame>
        <p:nvGraphicFramePr>
          <p:cNvPr id="196" name="Google Shape;196;p34"/>
          <p:cNvGraphicFramePr/>
          <p:nvPr/>
        </p:nvGraphicFramePr>
        <p:xfrm>
          <a:off x="2881750" y="1434700"/>
          <a:ext cx="3000000" cy="3000000"/>
        </p:xfrm>
        <a:graphic>
          <a:graphicData uri="http://schemas.openxmlformats.org/drawingml/2006/table">
            <a:tbl>
              <a:tblPr>
                <a:noFill/>
                <a:tableStyleId>{C3F4F5AA-CCD9-4CF4-9B33-C30AF3E4D0AB}</a:tableStyleId>
              </a:tblPr>
              <a:tblGrid>
                <a:gridCol w="1022775"/>
                <a:gridCol w="1663800"/>
                <a:gridCol w="1663800"/>
                <a:gridCol w="1663800"/>
              </a:tblGrid>
              <a:tr h="381000">
                <a:tc>
                  <a:txBody>
                    <a:bodyPr/>
                    <a:lstStyle/>
                    <a:p>
                      <a:pPr indent="0" lvl="0" marL="0" rtl="0" algn="ctr">
                        <a:spcBef>
                          <a:spcPts val="0"/>
                        </a:spcBef>
                        <a:spcAft>
                          <a:spcPts val="0"/>
                        </a:spcAft>
                        <a:buNone/>
                      </a:pPr>
                      <a:r>
                        <a:t/>
                      </a:r>
                      <a:endParaRPr sz="12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天氣觀測資料</a:t>
                      </a:r>
                      <a:br>
                        <a:rPr b="1" lang="en" sz="1200">
                          <a:solidFill>
                            <a:schemeClr val="lt1"/>
                          </a:solidFill>
                          <a:latin typeface="Helvetica Neue"/>
                          <a:ea typeface="Helvetica Neue"/>
                          <a:cs typeface="Helvetica Neue"/>
                          <a:sym typeface="Helvetica Neue"/>
                        </a:rPr>
                      </a:br>
                      <a:r>
                        <a:rPr b="1" lang="en" sz="1200">
                          <a:solidFill>
                            <a:schemeClr val="lt1"/>
                          </a:solidFill>
                          <a:latin typeface="Helvetica Neue"/>
                          <a:ea typeface="Helvetica Neue"/>
                          <a:cs typeface="Helvetica Neue"/>
                          <a:sym typeface="Helvetica Neue"/>
                        </a:rPr>
                        <a:t>(每小時)</a:t>
                      </a:r>
                      <a:endParaRPr b="1" sz="12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交通事故資料</a:t>
                      </a:r>
                      <a:endParaRPr b="1" sz="12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科技執法地點資料</a:t>
                      </a:r>
                      <a:endParaRPr b="1" sz="12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5818E"/>
                    </a:solidFill>
                  </a:tcPr>
                </a:tc>
              </a:tr>
              <a:tr h="381000">
                <a:tc>
                  <a:txBody>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資料區間</a:t>
                      </a:r>
                      <a:endParaRPr b="1" sz="11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2018年1月~2023年5月</a:t>
                      </a:r>
                      <a:endParaRPr b="1" sz="11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2018年1月~2023年5月</a:t>
                      </a:r>
                      <a:endParaRPr b="1" sz="11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地方政府</a:t>
                      </a:r>
                      <a:r>
                        <a:rPr b="1" lang="en" sz="1100">
                          <a:solidFill>
                            <a:schemeClr val="lt1"/>
                          </a:solidFill>
                          <a:latin typeface="Helvetica Neue"/>
                          <a:ea typeface="Helvetica Neue"/>
                          <a:cs typeface="Helvetica Neue"/>
                          <a:sym typeface="Helvetica Neue"/>
                        </a:rPr>
                        <a:t>最新公告</a:t>
                      </a:r>
                      <a:endParaRPr b="1" sz="1100">
                        <a:solidFill>
                          <a:schemeClr val="lt1"/>
                        </a:solidFill>
                        <a:latin typeface="Helvetica Neue"/>
                        <a:ea typeface="Helvetica Neue"/>
                        <a:cs typeface="Helvetica Neue"/>
                        <a:sym typeface="Helvetica Neue"/>
                      </a:endParaRPr>
                    </a:p>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a:t>
                      </a:r>
                      <a:r>
                        <a:rPr b="1" lang="en" sz="1100">
                          <a:solidFill>
                            <a:schemeClr val="lt1"/>
                          </a:solidFill>
                          <a:latin typeface="Helvetica Neue"/>
                          <a:ea typeface="Helvetica Neue"/>
                          <a:cs typeface="Helvetica Neue"/>
                          <a:sym typeface="Helvetica Neue"/>
                        </a:rPr>
                        <a:t>截至2023年5月前</a:t>
                      </a:r>
                      <a:r>
                        <a:rPr b="1" lang="en" sz="1100">
                          <a:solidFill>
                            <a:schemeClr val="lt1"/>
                          </a:solidFill>
                          <a:latin typeface="Helvetica Neue"/>
                          <a:ea typeface="Helvetica Neue"/>
                          <a:cs typeface="Helvetica Neue"/>
                          <a:sym typeface="Helvetica Neue"/>
                        </a:rPr>
                        <a:t>)</a:t>
                      </a:r>
                      <a:endParaRPr b="1" sz="11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資料來源</a:t>
                      </a:r>
                      <a:endParaRPr b="1" sz="11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中央氣象局</a:t>
                      </a:r>
                      <a:endParaRPr b="1" sz="11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政府資料開放平台</a:t>
                      </a:r>
                      <a:endParaRPr b="1" sz="11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交通警察大隊官網</a:t>
                      </a:r>
                      <a:endParaRPr b="1" sz="11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資料數量</a:t>
                      </a:r>
                      <a:endParaRPr b="1" sz="11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lt1"/>
                          </a:solidFill>
                          <a:latin typeface="Helvetica Neue"/>
                          <a:ea typeface="Helvetica Neue"/>
                          <a:cs typeface="Helvetica Neue"/>
                          <a:sym typeface="Helvetica Neue"/>
                        </a:rPr>
                        <a:t>約 1100萬筆</a:t>
                      </a:r>
                      <a:endParaRPr b="1" sz="13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lt1"/>
                          </a:solidFill>
                          <a:latin typeface="Helvetica Neue"/>
                          <a:ea typeface="Helvetica Neue"/>
                          <a:cs typeface="Helvetica Neue"/>
                          <a:sym typeface="Helvetica Neue"/>
                        </a:rPr>
                        <a:t>約 280萬筆</a:t>
                      </a:r>
                      <a:endParaRPr b="1" sz="13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lt1"/>
                          </a:solidFill>
                          <a:latin typeface="Helvetica Neue"/>
                          <a:ea typeface="Helvetica Neue"/>
                          <a:cs typeface="Helvetica Neue"/>
                          <a:sym typeface="Helvetica Neue"/>
                        </a:rPr>
                        <a:t>約 3300筆</a:t>
                      </a:r>
                      <a:endParaRPr b="1" sz="13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資料狀態</a:t>
                      </a:r>
                      <a:endParaRPr b="1" sz="11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98450" lvl="0" marL="457200" rtl="0" algn="just">
                        <a:spcBef>
                          <a:spcPts val="0"/>
                        </a:spcBef>
                        <a:spcAft>
                          <a:spcPts val="0"/>
                        </a:spcAft>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皆為csv檔</a:t>
                      </a:r>
                      <a:endParaRPr b="1" sz="1100">
                        <a:solidFill>
                          <a:schemeClr val="lt1"/>
                        </a:solidFill>
                        <a:latin typeface="Helvetica Neue"/>
                        <a:ea typeface="Helvetica Neue"/>
                        <a:cs typeface="Helvetica Neue"/>
                        <a:sym typeface="Helvetica Neue"/>
                      </a:endParaRPr>
                    </a:p>
                    <a:p>
                      <a:pPr indent="-298450" lvl="0" marL="457200" rtl="0" algn="just">
                        <a:spcBef>
                          <a:spcPts val="0"/>
                        </a:spcBef>
                        <a:spcAft>
                          <a:spcPts val="0"/>
                        </a:spcAft>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欄位一致且完整</a:t>
                      </a:r>
                      <a:endParaRPr b="1" sz="11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98450" lvl="0" marL="457200" rtl="0" algn="just">
                        <a:spcBef>
                          <a:spcPts val="0"/>
                        </a:spcBef>
                        <a:spcAft>
                          <a:spcPts val="0"/>
                        </a:spcAft>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皆為csv檔</a:t>
                      </a:r>
                      <a:endParaRPr b="1" sz="1100">
                        <a:solidFill>
                          <a:schemeClr val="lt1"/>
                        </a:solidFill>
                        <a:latin typeface="Helvetica Neue"/>
                        <a:ea typeface="Helvetica Neue"/>
                        <a:cs typeface="Helvetica Neue"/>
                        <a:sym typeface="Helvetica Neue"/>
                      </a:endParaRPr>
                    </a:p>
                    <a:p>
                      <a:pPr indent="-298450" lvl="0" marL="457200" rtl="0" algn="just">
                        <a:spcBef>
                          <a:spcPts val="0"/>
                        </a:spcBef>
                        <a:spcAft>
                          <a:spcPts val="0"/>
                        </a:spcAft>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欄位一致且完整</a:t>
                      </a:r>
                      <a:endParaRPr b="1" sz="11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98450" lvl="0" marL="457200" rtl="0" algn="just">
                        <a:spcBef>
                          <a:spcPts val="0"/>
                        </a:spcBef>
                        <a:spcAft>
                          <a:spcPts val="0"/>
                        </a:spcAft>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欄位未統一</a:t>
                      </a:r>
                      <a:endParaRPr b="1" sz="1100">
                        <a:solidFill>
                          <a:schemeClr val="lt1"/>
                        </a:solidFill>
                        <a:latin typeface="Helvetica Neue"/>
                        <a:ea typeface="Helvetica Neue"/>
                        <a:cs typeface="Helvetica Neue"/>
                        <a:sym typeface="Helvetica Neue"/>
                      </a:endParaRPr>
                    </a:p>
                    <a:p>
                      <a:pPr indent="-298450" lvl="0" marL="457200" rtl="0" algn="just">
                        <a:spcBef>
                          <a:spcPts val="0"/>
                        </a:spcBef>
                        <a:spcAft>
                          <a:spcPts val="0"/>
                        </a:spcAft>
                        <a:buClr>
                          <a:schemeClr val="lt1"/>
                        </a:buClr>
                        <a:buSzPts val="1100"/>
                        <a:buFont typeface="Helvetica Neue"/>
                        <a:buChar char="●"/>
                      </a:pPr>
                      <a:r>
                        <a:rPr b="1" lang="en" sz="1100">
                          <a:solidFill>
                            <a:schemeClr val="lt1"/>
                          </a:solidFill>
                          <a:latin typeface="Helvetica Neue"/>
                          <a:ea typeface="Helvetica Neue"/>
                          <a:cs typeface="Helvetica Neue"/>
                          <a:sym typeface="Helvetica Neue"/>
                        </a:rPr>
                        <a:t>缺少經緯度</a:t>
                      </a:r>
                      <a:endParaRPr b="1" sz="11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取得方式</a:t>
                      </a:r>
                      <a:endParaRPr b="1" sz="11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爬蟲</a:t>
                      </a:r>
                      <a:endParaRPr b="1" sz="11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下載</a:t>
                      </a:r>
                      <a:endParaRPr b="1" sz="11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人工彙整</a:t>
                      </a:r>
                      <a:endParaRPr b="1" sz="1100">
                        <a:solidFill>
                          <a:schemeClr val="lt1"/>
                        </a:solidFill>
                        <a:latin typeface="Helvetica Neue"/>
                        <a:ea typeface="Helvetica Neue"/>
                        <a:cs typeface="Helvetica Neue"/>
                        <a:sym typeface="Helvetica Neu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197" name="Google Shape;197;p34"/>
          <p:cNvSpPr txBox="1"/>
          <p:nvPr>
            <p:ph idx="1" type="body"/>
          </p:nvPr>
        </p:nvSpPr>
        <p:spPr>
          <a:xfrm>
            <a:off x="376238" y="889861"/>
            <a:ext cx="8239200" cy="350400"/>
          </a:xfrm>
          <a:prstGeom prst="rect">
            <a:avLst/>
          </a:prstGeom>
          <a:noFill/>
          <a:ln>
            <a:noFill/>
          </a:ln>
        </p:spPr>
        <p:txBody>
          <a:bodyPr anchorCtr="0" anchor="t" bIns="17150" lIns="17150" spcFirstLastPara="1" rIns="17150" wrap="square" tIns="17150">
            <a:normAutofit/>
          </a:bodyPr>
          <a:lstStyle/>
          <a:p>
            <a:pPr indent="0" lvl="0" marL="0" rtl="0" algn="r">
              <a:lnSpc>
                <a:spcPct val="100000"/>
              </a:lnSpc>
              <a:spcBef>
                <a:spcPts val="0"/>
              </a:spcBef>
              <a:spcAft>
                <a:spcPts val="0"/>
              </a:spcAft>
              <a:buClr>
                <a:srgbClr val="D5D5D5"/>
              </a:buClr>
              <a:buSzPts val="1800"/>
              <a:buFont typeface="Helvetica Neue"/>
              <a:buNone/>
            </a:pPr>
            <a:r>
              <a:rPr lang="en">
                <a:solidFill>
                  <a:srgbClr val="D5D5D5"/>
                </a:solidFill>
              </a:rPr>
              <a:t>臺北、新北、桃園、臺中、臺南、高雄</a:t>
            </a:r>
            <a:endParaRPr>
              <a:solidFill>
                <a:srgbClr val="D5D5D5"/>
              </a:solidFill>
            </a:endParaRPr>
          </a:p>
        </p:txBody>
      </p:sp>
      <p:grpSp>
        <p:nvGrpSpPr>
          <p:cNvPr id="198" name="Google Shape;198;p34"/>
          <p:cNvGrpSpPr/>
          <p:nvPr/>
        </p:nvGrpSpPr>
        <p:grpSpPr>
          <a:xfrm>
            <a:off x="-5" y="2945162"/>
            <a:ext cx="2011644" cy="2011644"/>
            <a:chOff x="214225" y="2897200"/>
            <a:chExt cx="1728216" cy="1728216"/>
          </a:xfrm>
        </p:grpSpPr>
        <p:pic>
          <p:nvPicPr>
            <p:cNvPr id="199" name="Google Shape;199;p34"/>
            <p:cNvPicPr preferRelativeResize="0"/>
            <p:nvPr/>
          </p:nvPicPr>
          <p:blipFill>
            <a:blip r:embed="rId4">
              <a:alphaModFix/>
            </a:blip>
            <a:stretch>
              <a:fillRect/>
            </a:stretch>
          </p:blipFill>
          <p:spPr>
            <a:xfrm>
              <a:off x="214225" y="2897200"/>
              <a:ext cx="1728216" cy="1728216"/>
            </a:xfrm>
            <a:prstGeom prst="rect">
              <a:avLst/>
            </a:prstGeom>
            <a:noFill/>
            <a:ln>
              <a:noFill/>
            </a:ln>
          </p:spPr>
        </p:pic>
        <p:sp>
          <p:nvSpPr>
            <p:cNvPr id="200" name="Google Shape;200;p34"/>
            <p:cNvSpPr txBox="1"/>
            <p:nvPr/>
          </p:nvSpPr>
          <p:spPr>
            <a:xfrm>
              <a:off x="686234" y="39148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徐佳</a:t>
              </a:r>
              <a:r>
                <a:rPr b="1" lang="en" sz="1200">
                  <a:solidFill>
                    <a:schemeClr val="lt1"/>
                  </a:solidFill>
                  <a:latin typeface="Helvetica Neue"/>
                  <a:ea typeface="Helvetica Neue"/>
                  <a:cs typeface="Helvetica Neue"/>
                  <a:sym typeface="Helvetica Neue"/>
                </a:rPr>
                <a:t>愷</a:t>
              </a:r>
              <a:endParaRPr b="1" sz="1200">
                <a:solidFill>
                  <a:schemeClr val="lt1"/>
                </a:solidFill>
                <a:latin typeface="Helvetica Neue"/>
                <a:ea typeface="Helvetica Neue"/>
                <a:cs typeface="Helvetica Neue"/>
                <a:sym typeface="Helvetica Neue"/>
              </a:endParaRPr>
            </a:p>
          </p:txBody>
        </p:sp>
      </p:grpSp>
      <p:pic>
        <p:nvPicPr>
          <p:cNvPr id="201" name="Google Shape;201;p34"/>
          <p:cNvPicPr preferRelativeResize="0"/>
          <p:nvPr/>
        </p:nvPicPr>
        <p:blipFill>
          <a:blip r:embed="rId5">
            <a:alphaModFix/>
          </a:blip>
          <a:stretch>
            <a:fillRect/>
          </a:stretch>
        </p:blipFill>
        <p:spPr>
          <a:xfrm>
            <a:off x="-18288" y="4910328"/>
            <a:ext cx="9144003" cy="299145"/>
          </a:xfrm>
          <a:prstGeom prst="rect">
            <a:avLst/>
          </a:prstGeom>
          <a:noFill/>
          <a:ln>
            <a:noFill/>
          </a:ln>
        </p:spPr>
      </p:pic>
      <p:sp>
        <p:nvSpPr>
          <p:cNvPr id="202" name="Google Shape;202;p34"/>
          <p:cNvSpPr txBox="1"/>
          <p:nvPr/>
        </p:nvSpPr>
        <p:spPr>
          <a:xfrm>
            <a:off x="2805475" y="4143675"/>
            <a:ext cx="49785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D1D5DB"/>
                </a:solidFill>
                <a:latin typeface="Helvetica Neue"/>
                <a:ea typeface="Helvetica Neue"/>
                <a:cs typeface="Helvetica Neue"/>
                <a:sym typeface="Helvetica Neue"/>
              </a:rPr>
              <a:t>註：天氣影響交通參考論文：《</a:t>
            </a:r>
            <a:r>
              <a:rPr b="1" lang="en" sz="1100">
                <a:solidFill>
                  <a:srgbClr val="D1D5DB"/>
                </a:solidFill>
                <a:latin typeface="Helvetica Neue"/>
                <a:ea typeface="Helvetica Neue"/>
                <a:cs typeface="Helvetica Neue"/>
                <a:sym typeface="Helvetica Neue"/>
              </a:rPr>
              <a:t>蘇家燊-</a:t>
            </a:r>
            <a:r>
              <a:rPr b="1" lang="en" sz="1100">
                <a:solidFill>
                  <a:srgbClr val="D1D5DB"/>
                </a:solidFill>
                <a:latin typeface="Helvetica Neue"/>
                <a:ea typeface="Helvetica Neue"/>
                <a:cs typeface="Helvetica Neue"/>
                <a:sym typeface="Helvetica Neue"/>
              </a:rPr>
              <a:t>高溫與空氣品質對交通事故之影響》</a:t>
            </a:r>
            <a:endParaRPr b="1" sz="1100">
              <a:solidFill>
                <a:srgbClr val="D1D5DB"/>
              </a:solidFill>
              <a:latin typeface="Helvetica Neue"/>
              <a:ea typeface="Helvetica Neue"/>
              <a:cs typeface="Helvetica Neue"/>
              <a:sym typeface="Helvetica Neu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79" name="Shape 1379"/>
        <p:cNvGrpSpPr/>
        <p:nvPr/>
      </p:nvGrpSpPr>
      <p:grpSpPr>
        <a:xfrm>
          <a:off x="0" y="0"/>
          <a:ext cx="0" cy="0"/>
          <a:chOff x="0" y="0"/>
          <a:chExt cx="0" cy="0"/>
        </a:xfrm>
      </p:grpSpPr>
      <p:pic>
        <p:nvPicPr>
          <p:cNvPr descr="photo-1563282058-c9163e4ab24c.jpeg" id="1380" name="Google Shape;1380;p88"/>
          <p:cNvPicPr preferRelativeResize="0"/>
          <p:nvPr/>
        </p:nvPicPr>
        <p:blipFill rotWithShape="1">
          <a:blip r:embed="rId3">
            <a:alphaModFix/>
          </a:blip>
          <a:srcRect b="0" l="0" r="0" t="0"/>
          <a:stretch/>
        </p:blipFill>
        <p:spPr>
          <a:xfrm>
            <a:off x="-32572" y="0"/>
            <a:ext cx="3427844" cy="5143502"/>
          </a:xfrm>
          <a:prstGeom prst="rect">
            <a:avLst/>
          </a:prstGeom>
          <a:noFill/>
          <a:ln>
            <a:noFill/>
          </a:ln>
        </p:spPr>
      </p:pic>
      <p:sp>
        <p:nvSpPr>
          <p:cNvPr id="1381" name="Google Shape;1381;p88"/>
          <p:cNvSpPr/>
          <p:nvPr/>
        </p:nvSpPr>
        <p:spPr>
          <a:xfrm>
            <a:off x="1702169" y="-1031523"/>
            <a:ext cx="14691348" cy="6243858"/>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1382" name="Google Shape;1382;p88"/>
          <p:cNvPicPr preferRelativeResize="0"/>
          <p:nvPr/>
        </p:nvPicPr>
        <p:blipFill rotWithShape="1">
          <a:blip r:embed="rId4">
            <a:alphaModFix/>
          </a:blip>
          <a:srcRect b="-1419" l="316" r="702" t="1420"/>
          <a:stretch/>
        </p:blipFill>
        <p:spPr>
          <a:xfrm>
            <a:off x="2963300" y="1307450"/>
            <a:ext cx="6111474" cy="2839425"/>
          </a:xfrm>
          <a:prstGeom prst="rect">
            <a:avLst/>
          </a:prstGeom>
          <a:noFill/>
          <a:ln>
            <a:noFill/>
          </a:ln>
        </p:spPr>
      </p:pic>
      <p:sp>
        <p:nvSpPr>
          <p:cNvPr id="1383" name="Google Shape;1383;p88"/>
          <p:cNvSpPr txBox="1"/>
          <p:nvPr>
            <p:ph type="title"/>
          </p:nvPr>
        </p:nvSpPr>
        <p:spPr>
          <a:xfrm>
            <a:off x="3279871" y="252425"/>
            <a:ext cx="5411700" cy="537300"/>
          </a:xfrm>
          <a:prstGeom prst="rect">
            <a:avLst/>
          </a:prstGeom>
          <a:noFill/>
          <a:ln>
            <a:noFill/>
          </a:ln>
        </p:spPr>
        <p:txBody>
          <a:bodyPr anchorCtr="0" anchor="t" bIns="19050" lIns="19050" spcFirstLastPara="1" rIns="19050" wrap="square" tIns="19050">
            <a:noAutofit/>
          </a:bodyPr>
          <a:lstStyle/>
          <a:p>
            <a:pPr indent="0" lvl="0" marL="0" rtl="0" algn="l">
              <a:spcBef>
                <a:spcPts val="0"/>
              </a:spcBef>
              <a:spcAft>
                <a:spcPts val="0"/>
              </a:spcAft>
              <a:buClr>
                <a:srgbClr val="000000"/>
              </a:buClr>
              <a:buSzPts val="2800"/>
              <a:buFont typeface="Helvetica Neue"/>
              <a:buNone/>
            </a:pPr>
            <a:r>
              <a:rPr lang="en" sz="2500"/>
              <a:t>數據分析</a:t>
            </a:r>
            <a:endParaRPr sz="2500"/>
          </a:p>
          <a:p>
            <a:pPr indent="0" lvl="0" marL="0" rtl="0" algn="l">
              <a:lnSpc>
                <a:spcPct val="80000"/>
              </a:lnSpc>
              <a:spcBef>
                <a:spcPts val="0"/>
              </a:spcBef>
              <a:spcAft>
                <a:spcPts val="0"/>
              </a:spcAft>
              <a:buClr>
                <a:srgbClr val="000000"/>
              </a:buClr>
              <a:buSzPts val="2800"/>
              <a:buFont typeface="Helvetica Neue"/>
              <a:buNone/>
            </a:pPr>
            <a:r>
              <a:t/>
            </a:r>
            <a:endParaRPr sz="2500"/>
          </a:p>
        </p:txBody>
      </p:sp>
      <p:sp>
        <p:nvSpPr>
          <p:cNvPr id="1384" name="Google Shape;1384;p88"/>
          <p:cNvSpPr txBox="1"/>
          <p:nvPr>
            <p:ph idx="1" type="body"/>
          </p:nvPr>
        </p:nvSpPr>
        <p:spPr>
          <a:xfrm>
            <a:off x="3310621" y="906800"/>
            <a:ext cx="5350200" cy="350700"/>
          </a:xfrm>
          <a:prstGeom prst="rect">
            <a:avLst/>
          </a:prstGeom>
          <a:noFill/>
          <a:ln>
            <a:noFill/>
          </a:ln>
        </p:spPr>
        <p:txBody>
          <a:bodyPr anchorCtr="0" anchor="t" bIns="17150" lIns="17150" spcFirstLastPara="1" rIns="17150" wrap="square" tIns="17150">
            <a:normAutofit/>
          </a:bodyPr>
          <a:lstStyle/>
          <a:p>
            <a:pPr indent="-317500" lvl="0" marL="457200" rtl="0" algn="l">
              <a:lnSpc>
                <a:spcPct val="100000"/>
              </a:lnSpc>
              <a:spcBef>
                <a:spcPts val="0"/>
              </a:spcBef>
              <a:spcAft>
                <a:spcPts val="0"/>
              </a:spcAft>
              <a:buSzPts val="1400"/>
              <a:buChar char="●"/>
            </a:pPr>
            <a:r>
              <a:rPr lang="en" sz="1400"/>
              <a:t>數據</a:t>
            </a:r>
            <a:r>
              <a:rPr lang="en" sz="1400"/>
              <a:t>視覺化，嵌入Tableau Dashboard</a:t>
            </a:r>
            <a:endParaRPr b="1" sz="1400"/>
          </a:p>
        </p:txBody>
      </p:sp>
      <p:pic>
        <p:nvPicPr>
          <p:cNvPr id="1385" name="Google Shape;1385;p88"/>
          <p:cNvPicPr preferRelativeResize="0"/>
          <p:nvPr/>
        </p:nvPicPr>
        <p:blipFill>
          <a:blip r:embed="rId5">
            <a:alphaModFix/>
          </a:blip>
          <a:stretch>
            <a:fillRect/>
          </a:stretch>
        </p:blipFill>
        <p:spPr>
          <a:xfrm>
            <a:off x="-18288" y="4910328"/>
            <a:ext cx="9144003" cy="299145"/>
          </a:xfrm>
          <a:prstGeom prst="rect">
            <a:avLst/>
          </a:prstGeom>
          <a:noFill/>
          <a:ln>
            <a:noFill/>
          </a:ln>
        </p:spPr>
      </p:pic>
      <p:grpSp>
        <p:nvGrpSpPr>
          <p:cNvPr id="1386" name="Google Shape;1386;p88"/>
          <p:cNvGrpSpPr/>
          <p:nvPr/>
        </p:nvGrpSpPr>
        <p:grpSpPr>
          <a:xfrm>
            <a:off x="-66502" y="3131867"/>
            <a:ext cx="2011644" cy="2011644"/>
            <a:chOff x="295280" y="3182114"/>
            <a:chExt cx="1728216" cy="1728216"/>
          </a:xfrm>
        </p:grpSpPr>
        <p:pic>
          <p:nvPicPr>
            <p:cNvPr id="1387" name="Google Shape;1387;p88"/>
            <p:cNvPicPr preferRelativeResize="0"/>
            <p:nvPr/>
          </p:nvPicPr>
          <p:blipFill>
            <a:blip r:embed="rId6">
              <a:alphaModFix/>
            </a:blip>
            <a:stretch>
              <a:fillRect/>
            </a:stretch>
          </p:blipFill>
          <p:spPr>
            <a:xfrm>
              <a:off x="295280" y="3182113"/>
              <a:ext cx="1728216" cy="1728216"/>
            </a:xfrm>
            <a:prstGeom prst="rect">
              <a:avLst/>
            </a:prstGeom>
            <a:noFill/>
            <a:ln>
              <a:noFill/>
            </a:ln>
          </p:spPr>
        </p:pic>
        <p:sp>
          <p:nvSpPr>
            <p:cNvPr id="1388" name="Google Shape;1388;p88"/>
            <p:cNvSpPr txBox="1"/>
            <p:nvPr/>
          </p:nvSpPr>
          <p:spPr>
            <a:xfrm>
              <a:off x="767297" y="4194901"/>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楊婕安</a:t>
              </a:r>
              <a:endParaRPr b="1" sz="1200">
                <a:solidFill>
                  <a:schemeClr val="lt1"/>
                </a:solidFill>
                <a:latin typeface="Helvetica Neue"/>
                <a:ea typeface="Helvetica Neue"/>
                <a:cs typeface="Helvetica Neue"/>
                <a:sym typeface="Helvetica Neue"/>
              </a:endParaRPr>
            </a:p>
          </p:txBody>
        </p:sp>
      </p:grpSp>
      <p:sp>
        <p:nvSpPr>
          <p:cNvPr id="1389" name="Google Shape;1389;p88"/>
          <p:cNvSpPr txBox="1"/>
          <p:nvPr>
            <p:ph type="title"/>
          </p:nvPr>
        </p:nvSpPr>
        <p:spPr>
          <a:xfrm>
            <a:off x="452441" y="404825"/>
            <a:ext cx="2124300" cy="537300"/>
          </a:xfrm>
          <a:prstGeom prst="rect">
            <a:avLst/>
          </a:prstGeom>
          <a:noFill/>
          <a:ln>
            <a:noFill/>
          </a:ln>
        </p:spPr>
        <p:txBody>
          <a:bodyPr anchorCtr="0" anchor="t"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800">
                <a:solidFill>
                  <a:srgbClr val="D5D5D5"/>
                </a:solidFill>
              </a:rPr>
              <a:t>網頁建置</a:t>
            </a:r>
            <a:endParaRPr sz="2800">
              <a:solidFill>
                <a:srgbClr val="D5D5D5"/>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93" name="Shape 1393"/>
        <p:cNvGrpSpPr/>
        <p:nvPr/>
      </p:nvGrpSpPr>
      <p:grpSpPr>
        <a:xfrm>
          <a:off x="0" y="0"/>
          <a:ext cx="0" cy="0"/>
          <a:chOff x="0" y="0"/>
          <a:chExt cx="0" cy="0"/>
        </a:xfrm>
      </p:grpSpPr>
      <p:pic>
        <p:nvPicPr>
          <p:cNvPr descr="photo-1563282058-c9163e4ab24c.jpeg" id="1394" name="Google Shape;1394;p89"/>
          <p:cNvPicPr preferRelativeResize="0"/>
          <p:nvPr/>
        </p:nvPicPr>
        <p:blipFill rotWithShape="1">
          <a:blip r:embed="rId3">
            <a:alphaModFix/>
          </a:blip>
          <a:srcRect b="0" l="0" r="0" t="0"/>
          <a:stretch/>
        </p:blipFill>
        <p:spPr>
          <a:xfrm>
            <a:off x="-32572" y="0"/>
            <a:ext cx="3427844" cy="5143502"/>
          </a:xfrm>
          <a:prstGeom prst="rect">
            <a:avLst/>
          </a:prstGeom>
          <a:noFill/>
          <a:ln>
            <a:noFill/>
          </a:ln>
        </p:spPr>
      </p:pic>
      <p:sp>
        <p:nvSpPr>
          <p:cNvPr id="1395" name="Google Shape;1395;p89"/>
          <p:cNvSpPr/>
          <p:nvPr/>
        </p:nvSpPr>
        <p:spPr>
          <a:xfrm>
            <a:off x="1702169" y="-1031523"/>
            <a:ext cx="14691348" cy="6243858"/>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396" name="Google Shape;1396;p89"/>
          <p:cNvSpPr txBox="1"/>
          <p:nvPr>
            <p:ph type="title"/>
          </p:nvPr>
        </p:nvSpPr>
        <p:spPr>
          <a:xfrm>
            <a:off x="3279871" y="252425"/>
            <a:ext cx="5411700" cy="537300"/>
          </a:xfrm>
          <a:prstGeom prst="rect">
            <a:avLst/>
          </a:prstGeom>
          <a:noFill/>
          <a:ln>
            <a:noFill/>
          </a:ln>
        </p:spPr>
        <p:txBody>
          <a:bodyPr anchorCtr="0" anchor="t" bIns="19050" lIns="19050" spcFirstLastPara="1" rIns="19050" wrap="square" tIns="19050">
            <a:noAutofit/>
          </a:bodyPr>
          <a:lstStyle/>
          <a:p>
            <a:pPr indent="0" lvl="0" marL="0" rtl="0" algn="l">
              <a:spcBef>
                <a:spcPts val="0"/>
              </a:spcBef>
              <a:spcAft>
                <a:spcPts val="0"/>
              </a:spcAft>
              <a:buClr>
                <a:srgbClr val="000000"/>
              </a:buClr>
              <a:buSzPts val="2520"/>
              <a:buFont typeface="Helvetica Neue"/>
              <a:buNone/>
            </a:pPr>
            <a:r>
              <a:rPr lang="en" sz="2500"/>
              <a:t>地圖分析</a:t>
            </a:r>
            <a:endParaRPr sz="2500"/>
          </a:p>
          <a:p>
            <a:pPr indent="0" lvl="0" marL="0" rtl="0" algn="l">
              <a:lnSpc>
                <a:spcPct val="80000"/>
              </a:lnSpc>
              <a:spcBef>
                <a:spcPts val="0"/>
              </a:spcBef>
              <a:spcAft>
                <a:spcPts val="0"/>
              </a:spcAft>
              <a:buClr>
                <a:srgbClr val="000000"/>
              </a:buClr>
              <a:buSzPts val="2520"/>
              <a:buFont typeface="Helvetica Neue"/>
              <a:buNone/>
            </a:pPr>
            <a:r>
              <a:t/>
            </a:r>
            <a:endParaRPr sz="2500"/>
          </a:p>
        </p:txBody>
      </p:sp>
      <p:pic>
        <p:nvPicPr>
          <p:cNvPr id="1397" name="Google Shape;1397;p89"/>
          <p:cNvPicPr preferRelativeResize="0"/>
          <p:nvPr/>
        </p:nvPicPr>
        <p:blipFill>
          <a:blip r:embed="rId4">
            <a:alphaModFix/>
          </a:blip>
          <a:stretch>
            <a:fillRect/>
          </a:stretch>
        </p:blipFill>
        <p:spPr>
          <a:xfrm>
            <a:off x="-18288" y="4910328"/>
            <a:ext cx="9144003" cy="299145"/>
          </a:xfrm>
          <a:prstGeom prst="rect">
            <a:avLst/>
          </a:prstGeom>
          <a:noFill/>
          <a:ln>
            <a:noFill/>
          </a:ln>
        </p:spPr>
      </p:pic>
      <p:grpSp>
        <p:nvGrpSpPr>
          <p:cNvPr id="1398" name="Google Shape;1398;p89"/>
          <p:cNvGrpSpPr/>
          <p:nvPr/>
        </p:nvGrpSpPr>
        <p:grpSpPr>
          <a:xfrm>
            <a:off x="-66502" y="3131867"/>
            <a:ext cx="2011644" cy="2011644"/>
            <a:chOff x="295280" y="3182114"/>
            <a:chExt cx="1728216" cy="1728216"/>
          </a:xfrm>
        </p:grpSpPr>
        <p:pic>
          <p:nvPicPr>
            <p:cNvPr id="1399" name="Google Shape;1399;p89"/>
            <p:cNvPicPr preferRelativeResize="0"/>
            <p:nvPr/>
          </p:nvPicPr>
          <p:blipFill>
            <a:blip r:embed="rId5">
              <a:alphaModFix/>
            </a:blip>
            <a:stretch>
              <a:fillRect/>
            </a:stretch>
          </p:blipFill>
          <p:spPr>
            <a:xfrm>
              <a:off x="295280" y="3182113"/>
              <a:ext cx="1728216" cy="1728216"/>
            </a:xfrm>
            <a:prstGeom prst="rect">
              <a:avLst/>
            </a:prstGeom>
            <a:noFill/>
            <a:ln>
              <a:noFill/>
            </a:ln>
          </p:spPr>
        </p:pic>
        <p:sp>
          <p:nvSpPr>
            <p:cNvPr id="1400" name="Google Shape;1400;p89"/>
            <p:cNvSpPr txBox="1"/>
            <p:nvPr/>
          </p:nvSpPr>
          <p:spPr>
            <a:xfrm>
              <a:off x="767297" y="4194901"/>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楊婕安</a:t>
              </a:r>
              <a:endParaRPr b="1" sz="1200">
                <a:solidFill>
                  <a:schemeClr val="lt1"/>
                </a:solidFill>
                <a:latin typeface="Helvetica Neue"/>
                <a:ea typeface="Helvetica Neue"/>
                <a:cs typeface="Helvetica Neue"/>
                <a:sym typeface="Helvetica Neue"/>
              </a:endParaRPr>
            </a:p>
          </p:txBody>
        </p:sp>
      </p:grpSp>
      <p:sp>
        <p:nvSpPr>
          <p:cNvPr id="1401" name="Google Shape;1401;p89"/>
          <p:cNvSpPr txBox="1"/>
          <p:nvPr>
            <p:ph type="title"/>
          </p:nvPr>
        </p:nvSpPr>
        <p:spPr>
          <a:xfrm>
            <a:off x="452440" y="404825"/>
            <a:ext cx="1941600" cy="537300"/>
          </a:xfrm>
          <a:prstGeom prst="rect">
            <a:avLst/>
          </a:prstGeom>
          <a:noFill/>
          <a:ln>
            <a:noFill/>
          </a:ln>
        </p:spPr>
        <p:txBody>
          <a:bodyPr anchorCtr="0" anchor="t"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800">
                <a:solidFill>
                  <a:srgbClr val="D5D5D5"/>
                </a:solidFill>
              </a:rPr>
              <a:t>網頁建置</a:t>
            </a:r>
            <a:endParaRPr sz="2800">
              <a:solidFill>
                <a:srgbClr val="D5D5D5"/>
              </a:solidFill>
            </a:endParaRPr>
          </a:p>
        </p:txBody>
      </p:sp>
      <p:pic>
        <p:nvPicPr>
          <p:cNvPr id="1402" name="Google Shape;1402;p89"/>
          <p:cNvPicPr preferRelativeResize="0"/>
          <p:nvPr/>
        </p:nvPicPr>
        <p:blipFill>
          <a:blip r:embed="rId6">
            <a:alphaModFix/>
          </a:blip>
          <a:stretch>
            <a:fillRect/>
          </a:stretch>
        </p:blipFill>
        <p:spPr>
          <a:xfrm>
            <a:off x="2702174" y="942125"/>
            <a:ext cx="6035351" cy="34782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06" name="Shape 1406"/>
        <p:cNvGrpSpPr/>
        <p:nvPr/>
      </p:nvGrpSpPr>
      <p:grpSpPr>
        <a:xfrm>
          <a:off x="0" y="0"/>
          <a:ext cx="0" cy="0"/>
          <a:chOff x="0" y="0"/>
          <a:chExt cx="0" cy="0"/>
        </a:xfrm>
      </p:grpSpPr>
      <p:pic>
        <p:nvPicPr>
          <p:cNvPr descr="photo-1563282058-c9163e4ab24c.jpeg" id="1407" name="Google Shape;1407;p90"/>
          <p:cNvPicPr preferRelativeResize="0"/>
          <p:nvPr/>
        </p:nvPicPr>
        <p:blipFill rotWithShape="1">
          <a:blip r:embed="rId3">
            <a:alphaModFix/>
          </a:blip>
          <a:srcRect b="0" l="0" r="0" t="0"/>
          <a:stretch/>
        </p:blipFill>
        <p:spPr>
          <a:xfrm>
            <a:off x="-32572" y="0"/>
            <a:ext cx="3427844" cy="5143502"/>
          </a:xfrm>
          <a:prstGeom prst="rect">
            <a:avLst/>
          </a:prstGeom>
          <a:noFill/>
          <a:ln>
            <a:noFill/>
          </a:ln>
        </p:spPr>
      </p:pic>
      <p:sp>
        <p:nvSpPr>
          <p:cNvPr id="1408" name="Google Shape;1408;p90"/>
          <p:cNvSpPr/>
          <p:nvPr/>
        </p:nvSpPr>
        <p:spPr>
          <a:xfrm>
            <a:off x="1696419" y="-1034373"/>
            <a:ext cx="14691348" cy="6243858"/>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409" name="Google Shape;1409;p90"/>
          <p:cNvSpPr txBox="1"/>
          <p:nvPr>
            <p:ph type="title"/>
          </p:nvPr>
        </p:nvSpPr>
        <p:spPr>
          <a:xfrm>
            <a:off x="3279871" y="252425"/>
            <a:ext cx="5411700" cy="5373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Clr>
                <a:srgbClr val="000000"/>
              </a:buClr>
              <a:buSzPts val="1800"/>
              <a:buFont typeface="Helvetica Neue"/>
              <a:buNone/>
            </a:pPr>
            <a:r>
              <a:rPr lang="en" sz="2500"/>
              <a:t>預測事故熱點</a:t>
            </a:r>
            <a:endParaRPr sz="2500"/>
          </a:p>
          <a:p>
            <a:pPr indent="0" lvl="0" marL="0" rtl="0" algn="l">
              <a:lnSpc>
                <a:spcPct val="80000"/>
              </a:lnSpc>
              <a:spcBef>
                <a:spcPts val="0"/>
              </a:spcBef>
              <a:spcAft>
                <a:spcPts val="0"/>
              </a:spcAft>
              <a:buClr>
                <a:srgbClr val="000000"/>
              </a:buClr>
              <a:buSzPts val="2800"/>
              <a:buFont typeface="Helvetica Neue"/>
              <a:buNone/>
            </a:pPr>
            <a:r>
              <a:t/>
            </a:r>
            <a:endParaRPr sz="2500"/>
          </a:p>
        </p:txBody>
      </p:sp>
      <p:pic>
        <p:nvPicPr>
          <p:cNvPr id="1410" name="Google Shape;1410;p90"/>
          <p:cNvPicPr preferRelativeResize="0"/>
          <p:nvPr/>
        </p:nvPicPr>
        <p:blipFill>
          <a:blip r:embed="rId4">
            <a:alphaModFix/>
          </a:blip>
          <a:stretch>
            <a:fillRect/>
          </a:stretch>
        </p:blipFill>
        <p:spPr>
          <a:xfrm>
            <a:off x="-18288" y="4910328"/>
            <a:ext cx="9144003" cy="299145"/>
          </a:xfrm>
          <a:prstGeom prst="rect">
            <a:avLst/>
          </a:prstGeom>
          <a:noFill/>
          <a:ln>
            <a:noFill/>
          </a:ln>
        </p:spPr>
      </p:pic>
      <p:grpSp>
        <p:nvGrpSpPr>
          <p:cNvPr id="1411" name="Google Shape;1411;p90"/>
          <p:cNvGrpSpPr/>
          <p:nvPr/>
        </p:nvGrpSpPr>
        <p:grpSpPr>
          <a:xfrm>
            <a:off x="-66502" y="3131867"/>
            <a:ext cx="2011644" cy="2011644"/>
            <a:chOff x="295280" y="3182114"/>
            <a:chExt cx="1728216" cy="1728216"/>
          </a:xfrm>
        </p:grpSpPr>
        <p:pic>
          <p:nvPicPr>
            <p:cNvPr id="1412" name="Google Shape;1412;p90"/>
            <p:cNvPicPr preferRelativeResize="0"/>
            <p:nvPr/>
          </p:nvPicPr>
          <p:blipFill>
            <a:blip r:embed="rId5">
              <a:alphaModFix/>
            </a:blip>
            <a:stretch>
              <a:fillRect/>
            </a:stretch>
          </p:blipFill>
          <p:spPr>
            <a:xfrm>
              <a:off x="295280" y="3182113"/>
              <a:ext cx="1728216" cy="1728216"/>
            </a:xfrm>
            <a:prstGeom prst="rect">
              <a:avLst/>
            </a:prstGeom>
            <a:noFill/>
            <a:ln>
              <a:noFill/>
            </a:ln>
          </p:spPr>
        </p:pic>
        <p:sp>
          <p:nvSpPr>
            <p:cNvPr id="1413" name="Google Shape;1413;p90"/>
            <p:cNvSpPr txBox="1"/>
            <p:nvPr/>
          </p:nvSpPr>
          <p:spPr>
            <a:xfrm>
              <a:off x="767297" y="4194901"/>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楊婕安</a:t>
              </a:r>
              <a:endParaRPr b="1" sz="1200">
                <a:solidFill>
                  <a:schemeClr val="lt1"/>
                </a:solidFill>
                <a:latin typeface="Helvetica Neue"/>
                <a:ea typeface="Helvetica Neue"/>
                <a:cs typeface="Helvetica Neue"/>
                <a:sym typeface="Helvetica Neue"/>
              </a:endParaRPr>
            </a:p>
          </p:txBody>
        </p:sp>
      </p:grpSp>
      <p:sp>
        <p:nvSpPr>
          <p:cNvPr id="1414" name="Google Shape;1414;p90"/>
          <p:cNvSpPr txBox="1"/>
          <p:nvPr>
            <p:ph type="title"/>
          </p:nvPr>
        </p:nvSpPr>
        <p:spPr>
          <a:xfrm>
            <a:off x="452441" y="404825"/>
            <a:ext cx="2201400" cy="537300"/>
          </a:xfrm>
          <a:prstGeom prst="rect">
            <a:avLst/>
          </a:prstGeom>
          <a:noFill/>
          <a:ln>
            <a:noFill/>
          </a:ln>
        </p:spPr>
        <p:txBody>
          <a:bodyPr anchorCtr="0" anchor="t"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800">
                <a:solidFill>
                  <a:srgbClr val="D5D5D5"/>
                </a:solidFill>
              </a:rPr>
              <a:t>網頁建置</a:t>
            </a:r>
            <a:endParaRPr sz="2800">
              <a:solidFill>
                <a:srgbClr val="D5D5D5"/>
              </a:solidFill>
            </a:endParaRPr>
          </a:p>
        </p:txBody>
      </p:sp>
      <p:pic>
        <p:nvPicPr>
          <p:cNvPr id="1415" name="Google Shape;1415;p90"/>
          <p:cNvPicPr preferRelativeResize="0"/>
          <p:nvPr/>
        </p:nvPicPr>
        <p:blipFill>
          <a:blip r:embed="rId6">
            <a:alphaModFix/>
          </a:blip>
          <a:stretch>
            <a:fillRect/>
          </a:stretch>
        </p:blipFill>
        <p:spPr>
          <a:xfrm>
            <a:off x="3395275" y="789725"/>
            <a:ext cx="4785325" cy="36502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9" name="Shape 1419"/>
        <p:cNvGrpSpPr/>
        <p:nvPr/>
      </p:nvGrpSpPr>
      <p:grpSpPr>
        <a:xfrm>
          <a:off x="0" y="0"/>
          <a:ext cx="0" cy="0"/>
          <a:chOff x="0" y="0"/>
          <a:chExt cx="0" cy="0"/>
        </a:xfrm>
      </p:grpSpPr>
      <p:sp>
        <p:nvSpPr>
          <p:cNvPr id="1420" name="Google Shape;1420;p91"/>
          <p:cNvSpPr/>
          <p:nvPr/>
        </p:nvSpPr>
        <p:spPr>
          <a:xfrm>
            <a:off x="-720906" y="-51559"/>
            <a:ext cx="13481316" cy="5491567"/>
          </a:xfrm>
          <a:custGeom>
            <a:rect b="b" l="l" r="r" t="t"/>
            <a:pathLst>
              <a:path extrusionOk="0" h="21521" w="21600">
                <a:moveTo>
                  <a:pt x="1975" y="0"/>
                </a:moveTo>
                <a:cubicBezTo>
                  <a:pt x="1685" y="0"/>
                  <a:pt x="1453" y="0"/>
                  <a:pt x="1265" y="27"/>
                </a:cubicBezTo>
                <a:cubicBezTo>
                  <a:pt x="1077" y="55"/>
                  <a:pt x="932" y="110"/>
                  <a:pt x="816" y="222"/>
                </a:cubicBezTo>
                <a:cubicBezTo>
                  <a:pt x="649" y="361"/>
                  <a:pt x="500" y="582"/>
                  <a:pt x="377" y="864"/>
                </a:cubicBezTo>
                <a:cubicBezTo>
                  <a:pt x="254" y="1146"/>
                  <a:pt x="158" y="1489"/>
                  <a:pt x="97" y="1873"/>
                </a:cubicBezTo>
                <a:cubicBezTo>
                  <a:pt x="49" y="2139"/>
                  <a:pt x="25" y="2472"/>
                  <a:pt x="12" y="2905"/>
                </a:cubicBezTo>
                <a:cubicBezTo>
                  <a:pt x="0" y="3337"/>
                  <a:pt x="0" y="3870"/>
                  <a:pt x="0" y="4536"/>
                </a:cubicBezTo>
                <a:lnTo>
                  <a:pt x="0" y="16985"/>
                </a:lnTo>
                <a:cubicBezTo>
                  <a:pt x="0" y="17651"/>
                  <a:pt x="0" y="18183"/>
                  <a:pt x="12" y="18615"/>
                </a:cubicBezTo>
                <a:cubicBezTo>
                  <a:pt x="25" y="19048"/>
                  <a:pt x="49" y="19380"/>
                  <a:pt x="97" y="19646"/>
                </a:cubicBezTo>
                <a:cubicBezTo>
                  <a:pt x="158" y="20030"/>
                  <a:pt x="254" y="20373"/>
                  <a:pt x="377" y="20656"/>
                </a:cubicBezTo>
                <a:cubicBezTo>
                  <a:pt x="500" y="20938"/>
                  <a:pt x="649" y="21159"/>
                  <a:pt x="816" y="21299"/>
                </a:cubicBezTo>
                <a:cubicBezTo>
                  <a:pt x="932" y="21410"/>
                  <a:pt x="1077" y="21466"/>
                  <a:pt x="1265" y="21493"/>
                </a:cubicBezTo>
                <a:cubicBezTo>
                  <a:pt x="1453" y="21521"/>
                  <a:pt x="1685" y="21521"/>
                  <a:pt x="1975" y="21521"/>
                </a:cubicBezTo>
                <a:lnTo>
                  <a:pt x="6636" y="21521"/>
                </a:lnTo>
                <a:cubicBezTo>
                  <a:pt x="6926" y="21521"/>
                  <a:pt x="7158" y="21521"/>
                  <a:pt x="7346" y="21493"/>
                </a:cubicBezTo>
                <a:cubicBezTo>
                  <a:pt x="7535" y="21466"/>
                  <a:pt x="7679" y="21410"/>
                  <a:pt x="7795" y="21299"/>
                </a:cubicBezTo>
                <a:cubicBezTo>
                  <a:pt x="7962" y="21159"/>
                  <a:pt x="8112" y="20938"/>
                  <a:pt x="8234" y="20656"/>
                </a:cubicBezTo>
                <a:cubicBezTo>
                  <a:pt x="8357" y="20373"/>
                  <a:pt x="8453" y="20030"/>
                  <a:pt x="8514" y="19646"/>
                </a:cubicBezTo>
                <a:cubicBezTo>
                  <a:pt x="8555" y="19420"/>
                  <a:pt x="8579" y="19141"/>
                  <a:pt x="8592" y="18794"/>
                </a:cubicBezTo>
                <a:cubicBezTo>
                  <a:pt x="8606" y="18446"/>
                  <a:pt x="8609" y="18030"/>
                  <a:pt x="8610" y="17531"/>
                </a:cubicBezTo>
                <a:cubicBezTo>
                  <a:pt x="8842" y="13215"/>
                  <a:pt x="10029" y="8999"/>
                  <a:pt x="12183" y="5697"/>
                </a:cubicBezTo>
                <a:cubicBezTo>
                  <a:pt x="14748" y="1765"/>
                  <a:pt x="18161" y="-79"/>
                  <a:pt x="21520" y="167"/>
                </a:cubicBezTo>
                <a:lnTo>
                  <a:pt x="21600" y="45"/>
                </a:lnTo>
                <a:lnTo>
                  <a:pt x="10934" y="45"/>
                </a:lnTo>
                <a:lnTo>
                  <a:pt x="10934" y="13"/>
                </a:lnTo>
                <a:lnTo>
                  <a:pt x="7160" y="13"/>
                </a:lnTo>
                <a:cubicBezTo>
                  <a:pt x="7084" y="8"/>
                  <a:pt x="7004" y="5"/>
                  <a:pt x="6918" y="3"/>
                </a:cubicBezTo>
                <a:cubicBezTo>
                  <a:pt x="6831" y="1"/>
                  <a:pt x="6739" y="0"/>
                  <a:pt x="6636" y="0"/>
                </a:cubicBezTo>
                <a:lnTo>
                  <a:pt x="1975" y="0"/>
                </a:lnTo>
                <a:close/>
                <a:moveTo>
                  <a:pt x="8564" y="2261"/>
                </a:moveTo>
                <a:lnTo>
                  <a:pt x="8567" y="2261"/>
                </a:lnTo>
                <a:lnTo>
                  <a:pt x="8567" y="2298"/>
                </a:lnTo>
                <a:cubicBezTo>
                  <a:pt x="8567" y="2291"/>
                  <a:pt x="8566" y="2285"/>
                  <a:pt x="8566" y="2279"/>
                </a:cubicBezTo>
                <a:cubicBezTo>
                  <a:pt x="8565" y="2273"/>
                  <a:pt x="8564" y="2267"/>
                  <a:pt x="8564" y="2261"/>
                </a:cubicBezTo>
                <a:close/>
                <a:moveTo>
                  <a:pt x="8567" y="19472"/>
                </a:moveTo>
                <a:lnTo>
                  <a:pt x="8567" y="20047"/>
                </a:lnTo>
                <a:lnTo>
                  <a:pt x="8577" y="20032"/>
                </a:lnTo>
                <a:cubicBezTo>
                  <a:pt x="8574" y="19938"/>
                  <a:pt x="8572" y="19845"/>
                  <a:pt x="8571" y="19752"/>
                </a:cubicBezTo>
                <a:cubicBezTo>
                  <a:pt x="8569" y="19659"/>
                  <a:pt x="8569" y="19565"/>
                  <a:pt x="8567" y="19472"/>
                </a:cubicBezTo>
                <a:close/>
              </a:path>
            </a:pathLst>
          </a:custGeom>
          <a:solidFill>
            <a:srgbClr val="000000">
              <a:alpha val="4471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421" name="Google Shape;1421;p91"/>
          <p:cNvSpPr txBox="1"/>
          <p:nvPr>
            <p:ph idx="2" type="body"/>
          </p:nvPr>
        </p:nvSpPr>
        <p:spPr>
          <a:xfrm>
            <a:off x="302125" y="1240250"/>
            <a:ext cx="7077900" cy="3488400"/>
          </a:xfrm>
          <a:prstGeom prst="rect">
            <a:avLst/>
          </a:prstGeom>
          <a:noFill/>
          <a:ln>
            <a:noFill/>
          </a:ln>
        </p:spPr>
        <p:txBody>
          <a:bodyPr anchorCtr="0" anchor="t" bIns="19050" lIns="19050" spcFirstLastPara="1" rIns="19050" wrap="square" tIns="19050">
            <a:normAutofit/>
          </a:bodyPr>
          <a:lstStyle/>
          <a:p>
            <a:pPr indent="0" lvl="0" marL="139700" rtl="0" algn="l">
              <a:lnSpc>
                <a:spcPct val="115000"/>
              </a:lnSpc>
              <a:spcBef>
                <a:spcPts val="0"/>
              </a:spcBef>
              <a:spcAft>
                <a:spcPts val="0"/>
              </a:spcAft>
              <a:buClr>
                <a:srgbClr val="D5D5D5"/>
              </a:buClr>
              <a:buSzPts val="2200"/>
              <a:buFont typeface="Helvetica Neue"/>
              <a:buNone/>
            </a:pPr>
            <a:r>
              <a:t/>
            </a:r>
            <a:endParaRPr b="1" sz="1500">
              <a:solidFill>
                <a:srgbClr val="D5D5D5"/>
              </a:solidFill>
            </a:endParaRPr>
          </a:p>
          <a:p>
            <a:pPr indent="0" lvl="0" marL="0" rtl="0" algn="l">
              <a:lnSpc>
                <a:spcPct val="115000"/>
              </a:lnSpc>
              <a:spcBef>
                <a:spcPts val="0"/>
              </a:spcBef>
              <a:spcAft>
                <a:spcPts val="0"/>
              </a:spcAft>
              <a:buClr>
                <a:srgbClr val="D5D5D5"/>
              </a:buClr>
              <a:buSzPts val="2200"/>
              <a:buFont typeface="Helvetica Neue"/>
              <a:buNone/>
            </a:pPr>
            <a:r>
              <a:rPr b="1" lang="en" sz="1500">
                <a:solidFill>
                  <a:srgbClr val="D5D5D5"/>
                </a:solidFill>
              </a:rPr>
              <a:t>   能讓駕駛避免被開罰單的工具很多，</a:t>
            </a:r>
            <a:endParaRPr b="1" sz="1500">
              <a:solidFill>
                <a:srgbClr val="D5D5D5"/>
              </a:solidFill>
            </a:endParaRPr>
          </a:p>
          <a:p>
            <a:pPr indent="0" lvl="0" marL="139700" rtl="0" algn="l">
              <a:lnSpc>
                <a:spcPct val="115000"/>
              </a:lnSpc>
              <a:spcBef>
                <a:spcPts val="0"/>
              </a:spcBef>
              <a:spcAft>
                <a:spcPts val="0"/>
              </a:spcAft>
              <a:buClr>
                <a:srgbClr val="D5D5D5"/>
              </a:buClr>
              <a:buSzPts val="2200"/>
              <a:buFont typeface="Helvetica Neue"/>
              <a:buNone/>
            </a:pPr>
            <a:r>
              <a:rPr b="1" lang="en" sz="1500">
                <a:solidFill>
                  <a:srgbClr val="D5D5D5"/>
                </a:solidFill>
              </a:rPr>
              <a:t>但能提醒用路人可能會經過危險路段的工具卻很少，</a:t>
            </a:r>
            <a:endParaRPr b="1" sz="1500">
              <a:solidFill>
                <a:srgbClr val="D5D5D5"/>
              </a:solidFill>
            </a:endParaRPr>
          </a:p>
          <a:p>
            <a:pPr indent="0" lvl="0" marL="139700" rtl="0" algn="l">
              <a:lnSpc>
                <a:spcPct val="115000"/>
              </a:lnSpc>
              <a:spcBef>
                <a:spcPts val="0"/>
              </a:spcBef>
              <a:spcAft>
                <a:spcPts val="0"/>
              </a:spcAft>
              <a:buClr>
                <a:srgbClr val="D5D5D5"/>
              </a:buClr>
              <a:buSzPts val="2200"/>
              <a:buFont typeface="Helvetica Neue"/>
              <a:buNone/>
            </a:pPr>
            <a:r>
              <a:t/>
            </a:r>
            <a:endParaRPr b="1" sz="1500">
              <a:solidFill>
                <a:srgbClr val="D5D5D5"/>
              </a:solidFill>
            </a:endParaRPr>
          </a:p>
          <a:p>
            <a:pPr indent="0" lvl="0" marL="139700" rtl="0" algn="l">
              <a:lnSpc>
                <a:spcPct val="115000"/>
              </a:lnSpc>
              <a:spcBef>
                <a:spcPts val="0"/>
              </a:spcBef>
              <a:spcAft>
                <a:spcPts val="0"/>
              </a:spcAft>
              <a:buClr>
                <a:schemeClr val="lt2"/>
              </a:buClr>
              <a:buSzPts val="2200"/>
              <a:buFont typeface="Helvetica Neue"/>
              <a:buNone/>
            </a:pPr>
            <a:r>
              <a:rPr b="1" lang="en" sz="1500">
                <a:solidFill>
                  <a:schemeClr val="lt2"/>
                </a:solidFill>
              </a:rPr>
              <a:t>本專題收集了六都科技執法地點完整經緯度資訊，</a:t>
            </a:r>
            <a:endParaRPr b="1" sz="1500">
              <a:solidFill>
                <a:schemeClr val="lt2"/>
              </a:solidFill>
            </a:endParaRPr>
          </a:p>
          <a:p>
            <a:pPr indent="0" lvl="0" marL="139700" rtl="0" algn="l">
              <a:lnSpc>
                <a:spcPct val="115000"/>
              </a:lnSpc>
              <a:spcBef>
                <a:spcPts val="0"/>
              </a:spcBef>
              <a:spcAft>
                <a:spcPts val="0"/>
              </a:spcAft>
              <a:buClr>
                <a:schemeClr val="lt2"/>
              </a:buClr>
              <a:buSzPts val="2200"/>
              <a:buFont typeface="Helvetica Neue"/>
              <a:buNone/>
            </a:pPr>
            <a:r>
              <a:rPr b="1" lang="en" sz="1500">
                <a:solidFill>
                  <a:schemeClr val="lt2"/>
                </a:solidFill>
              </a:rPr>
              <a:t>結合車禍事故資料分析科技執法的成效，</a:t>
            </a:r>
            <a:endParaRPr b="1" sz="1500">
              <a:solidFill>
                <a:schemeClr val="lt2"/>
              </a:solidFill>
            </a:endParaRPr>
          </a:p>
          <a:p>
            <a:pPr indent="0" lvl="0" marL="139700" rtl="0" algn="l">
              <a:lnSpc>
                <a:spcPct val="115000"/>
              </a:lnSpc>
              <a:spcBef>
                <a:spcPts val="0"/>
              </a:spcBef>
              <a:spcAft>
                <a:spcPts val="0"/>
              </a:spcAft>
              <a:buClr>
                <a:schemeClr val="lt2"/>
              </a:buClr>
              <a:buSzPts val="2200"/>
              <a:buFont typeface="Helvetica Neue"/>
              <a:buNone/>
            </a:pPr>
            <a:r>
              <a:rPr b="1" lang="en" sz="1500">
                <a:solidFill>
                  <a:schemeClr val="lt2"/>
                </a:solidFill>
              </a:rPr>
              <a:t>透過數據證明科技執法仍有存在的必要。</a:t>
            </a:r>
            <a:endParaRPr b="1" sz="1500">
              <a:solidFill>
                <a:srgbClr val="D5D5D5"/>
              </a:solidFill>
            </a:endParaRPr>
          </a:p>
          <a:p>
            <a:pPr indent="0" lvl="0" marL="139700" rtl="0" algn="l">
              <a:lnSpc>
                <a:spcPct val="115000"/>
              </a:lnSpc>
              <a:spcBef>
                <a:spcPts val="0"/>
              </a:spcBef>
              <a:spcAft>
                <a:spcPts val="0"/>
              </a:spcAft>
              <a:buClr>
                <a:srgbClr val="D5D5D5"/>
              </a:buClr>
              <a:buSzPts val="2200"/>
              <a:buFont typeface="Helvetica Neue"/>
              <a:buNone/>
            </a:pPr>
            <a:r>
              <a:t/>
            </a:r>
            <a:endParaRPr b="1" sz="1500">
              <a:solidFill>
                <a:srgbClr val="D5D5D5"/>
              </a:solidFill>
            </a:endParaRPr>
          </a:p>
          <a:p>
            <a:pPr indent="0" lvl="0" marL="139700" rtl="0" algn="l">
              <a:lnSpc>
                <a:spcPct val="115000"/>
              </a:lnSpc>
              <a:spcBef>
                <a:spcPts val="0"/>
              </a:spcBef>
              <a:spcAft>
                <a:spcPts val="0"/>
              </a:spcAft>
              <a:buClr>
                <a:srgbClr val="D5D5D5"/>
              </a:buClr>
              <a:buSzPts val="2200"/>
              <a:buFont typeface="Helvetica Neue"/>
              <a:buNone/>
            </a:pPr>
            <a:r>
              <a:rPr b="1" lang="en" sz="1500">
                <a:solidFill>
                  <a:schemeClr val="lt2"/>
                </a:solidFill>
              </a:rPr>
              <a:t>期許專題成果能為各位的出行安全盡一份心力，</a:t>
            </a:r>
            <a:endParaRPr b="1" sz="1500">
              <a:solidFill>
                <a:schemeClr val="lt2"/>
              </a:solidFill>
            </a:endParaRPr>
          </a:p>
          <a:p>
            <a:pPr indent="0" lvl="0" marL="139700" rtl="0" algn="l">
              <a:lnSpc>
                <a:spcPct val="115000"/>
              </a:lnSpc>
              <a:spcBef>
                <a:spcPts val="0"/>
              </a:spcBef>
              <a:spcAft>
                <a:spcPts val="0"/>
              </a:spcAft>
              <a:buClr>
                <a:srgbClr val="D5D5D5"/>
              </a:buClr>
              <a:buSzPts val="2200"/>
              <a:buFont typeface="Helvetica Neue"/>
              <a:buNone/>
            </a:pPr>
            <a:r>
              <a:rPr b="1" lang="en" sz="1500">
                <a:solidFill>
                  <a:schemeClr val="lt2"/>
                </a:solidFill>
              </a:rPr>
              <a:t>或是做為政府評估科技執法設置的參考工具</a:t>
            </a:r>
            <a:r>
              <a:rPr b="1" lang="en" sz="1500">
                <a:solidFill>
                  <a:srgbClr val="D5D5D5"/>
                </a:solidFill>
              </a:rPr>
              <a:t>。</a:t>
            </a:r>
            <a:endParaRPr b="1" sz="1500">
              <a:solidFill>
                <a:srgbClr val="D5D5D5"/>
              </a:solidFill>
            </a:endParaRPr>
          </a:p>
        </p:txBody>
      </p:sp>
      <p:sp>
        <p:nvSpPr>
          <p:cNvPr id="1422" name="Google Shape;1422;p91"/>
          <p:cNvSpPr txBox="1"/>
          <p:nvPr>
            <p:ph type="title"/>
          </p:nvPr>
        </p:nvSpPr>
        <p:spPr>
          <a:xfrm>
            <a:off x="452388" y="305888"/>
            <a:ext cx="8239200" cy="537300"/>
          </a:xfrm>
          <a:prstGeom prst="rect">
            <a:avLst/>
          </a:prstGeom>
          <a:noFill/>
          <a:ln>
            <a:noFill/>
          </a:ln>
        </p:spPr>
        <p:txBody>
          <a:bodyPr anchorCtr="0" anchor="t"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800">
                <a:solidFill>
                  <a:srgbClr val="D5D5D5"/>
                </a:solidFill>
              </a:rPr>
              <a:t>總結</a:t>
            </a:r>
            <a:endParaRPr sz="2800">
              <a:solidFill>
                <a:srgbClr val="D5D5D5"/>
              </a:solidFill>
            </a:endParaRPr>
          </a:p>
        </p:txBody>
      </p:sp>
      <p:pic>
        <p:nvPicPr>
          <p:cNvPr id="1423" name="Google Shape;1423;p91"/>
          <p:cNvPicPr preferRelativeResize="0"/>
          <p:nvPr/>
        </p:nvPicPr>
        <p:blipFill>
          <a:blip r:embed="rId4">
            <a:alphaModFix/>
          </a:blip>
          <a:stretch>
            <a:fillRect/>
          </a:stretch>
        </p:blipFill>
        <p:spPr>
          <a:xfrm>
            <a:off x="-18288" y="4910328"/>
            <a:ext cx="9144003" cy="29914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pic>
        <p:nvPicPr>
          <p:cNvPr id="1428" name="Google Shape;1428;p92"/>
          <p:cNvPicPr preferRelativeResize="0"/>
          <p:nvPr/>
        </p:nvPicPr>
        <p:blipFill>
          <a:blip r:embed="rId3">
            <a:alphaModFix/>
          </a:blip>
          <a:stretch>
            <a:fillRect/>
          </a:stretch>
        </p:blipFill>
        <p:spPr>
          <a:xfrm>
            <a:off x="-795531" y="0"/>
            <a:ext cx="3428163" cy="5143501"/>
          </a:xfrm>
          <a:prstGeom prst="rect">
            <a:avLst/>
          </a:prstGeom>
          <a:noFill/>
          <a:ln>
            <a:noFill/>
          </a:ln>
        </p:spPr>
      </p:pic>
      <p:sp>
        <p:nvSpPr>
          <p:cNvPr id="1429" name="Google Shape;1429;p92"/>
          <p:cNvSpPr txBox="1"/>
          <p:nvPr>
            <p:ph type="title"/>
          </p:nvPr>
        </p:nvSpPr>
        <p:spPr>
          <a:xfrm>
            <a:off x="452388" y="396563"/>
            <a:ext cx="8239200" cy="537300"/>
          </a:xfrm>
          <a:prstGeom prst="rect">
            <a:avLst/>
          </a:prstGeom>
          <a:noFill/>
          <a:ln>
            <a:noFill/>
          </a:ln>
        </p:spPr>
        <p:txBody>
          <a:bodyPr anchorCtr="0" anchor="t" bIns="19050" lIns="19050" spcFirstLastPara="1" rIns="19050" wrap="square" tIns="19050">
            <a:normAutofit/>
          </a:bodyPr>
          <a:lstStyle/>
          <a:p>
            <a:pPr indent="0" lvl="0" marL="0" rtl="0" algn="r">
              <a:lnSpc>
                <a:spcPct val="80000"/>
              </a:lnSpc>
              <a:spcBef>
                <a:spcPts val="0"/>
              </a:spcBef>
              <a:spcAft>
                <a:spcPts val="0"/>
              </a:spcAft>
              <a:buClr>
                <a:srgbClr val="000000"/>
              </a:buClr>
              <a:buSzPts val="2800"/>
              <a:buFont typeface="Helvetica Neue"/>
              <a:buNone/>
            </a:pPr>
            <a:r>
              <a:rPr lang="en" sz="2800"/>
              <a:t>MAYBE NEXT STEP</a:t>
            </a:r>
            <a:endParaRPr sz="2800"/>
          </a:p>
        </p:txBody>
      </p:sp>
      <p:sp>
        <p:nvSpPr>
          <p:cNvPr id="1430" name="Google Shape;1430;p92"/>
          <p:cNvSpPr txBox="1"/>
          <p:nvPr>
            <p:ph idx="1" type="body"/>
          </p:nvPr>
        </p:nvSpPr>
        <p:spPr>
          <a:xfrm>
            <a:off x="2840696" y="881625"/>
            <a:ext cx="5850900" cy="350400"/>
          </a:xfrm>
          <a:prstGeom prst="rect">
            <a:avLst/>
          </a:prstGeom>
          <a:noFill/>
          <a:ln>
            <a:noFill/>
          </a:ln>
        </p:spPr>
        <p:txBody>
          <a:bodyPr anchorCtr="0" anchor="t" bIns="17150" lIns="17150" spcFirstLastPara="1" rIns="17150" wrap="square" tIns="17150">
            <a:normAutofit/>
          </a:bodyPr>
          <a:lstStyle/>
          <a:p>
            <a:pPr indent="0" lvl="0" marL="0" rtl="0" algn="r">
              <a:lnSpc>
                <a:spcPct val="100000"/>
              </a:lnSpc>
              <a:spcBef>
                <a:spcPts val="0"/>
              </a:spcBef>
              <a:spcAft>
                <a:spcPts val="0"/>
              </a:spcAft>
              <a:buClr>
                <a:srgbClr val="000000"/>
              </a:buClr>
              <a:buSzPts val="1800"/>
              <a:buFont typeface="Helvetica Neue"/>
              <a:buNone/>
            </a:pPr>
            <a:r>
              <a:rPr lang="en"/>
              <a:t>由</a:t>
            </a:r>
            <a:r>
              <a:rPr lang="en"/>
              <a:t>廣到深</a:t>
            </a:r>
            <a:endParaRPr b="1" sz="1800"/>
          </a:p>
        </p:txBody>
      </p:sp>
      <p:sp>
        <p:nvSpPr>
          <p:cNvPr id="1431" name="Google Shape;1431;p92"/>
          <p:cNvSpPr txBox="1"/>
          <p:nvPr>
            <p:ph idx="2" type="body"/>
          </p:nvPr>
        </p:nvSpPr>
        <p:spPr>
          <a:xfrm>
            <a:off x="3008775" y="1593200"/>
            <a:ext cx="5682900" cy="3096000"/>
          </a:xfrm>
          <a:prstGeom prst="rect">
            <a:avLst/>
          </a:prstGeom>
          <a:noFill/>
          <a:ln>
            <a:noFill/>
          </a:ln>
        </p:spPr>
        <p:txBody>
          <a:bodyPr anchorCtr="0" anchor="t" bIns="19050" lIns="19050" spcFirstLastPara="1" rIns="19050" wrap="square" tIns="19050">
            <a:normAutofit/>
          </a:bodyPr>
          <a:lstStyle/>
          <a:p>
            <a:pPr indent="-336550" lvl="0" marL="457200" rtl="0" algn="l">
              <a:lnSpc>
                <a:spcPct val="150000"/>
              </a:lnSpc>
              <a:spcBef>
                <a:spcPts val="0"/>
              </a:spcBef>
              <a:spcAft>
                <a:spcPts val="0"/>
              </a:spcAft>
              <a:buSzPts val="1700"/>
              <a:buChar char="●"/>
            </a:pPr>
            <a:r>
              <a:rPr b="1" lang="en"/>
              <a:t>針對特定道路進行事故量變化的分析，例如：</a:t>
            </a:r>
            <a:endParaRPr b="1"/>
          </a:p>
          <a:p>
            <a:pPr indent="-279400" lvl="1" marL="914400" rtl="0" algn="l">
              <a:lnSpc>
                <a:spcPct val="150000"/>
              </a:lnSpc>
              <a:spcBef>
                <a:spcPts val="0"/>
              </a:spcBef>
              <a:spcAft>
                <a:spcPts val="0"/>
              </a:spcAft>
              <a:buSzPts val="800"/>
              <a:buChar char="○"/>
            </a:pPr>
            <a:r>
              <a:rPr b="1" lang="en" sz="1500"/>
              <a:t>設有影像辨識儀器偵測車流數據的主要幹道</a:t>
            </a:r>
            <a:endParaRPr b="1" sz="1500"/>
          </a:p>
          <a:p>
            <a:pPr indent="-279400" lvl="1" marL="914400" rtl="0" algn="l">
              <a:lnSpc>
                <a:spcPct val="150000"/>
              </a:lnSpc>
              <a:spcBef>
                <a:spcPts val="0"/>
              </a:spcBef>
              <a:spcAft>
                <a:spcPts val="0"/>
              </a:spcAft>
              <a:buSzPts val="800"/>
              <a:buChar char="○"/>
            </a:pPr>
            <a:r>
              <a:rPr b="1" lang="en" sz="1500"/>
              <a:t>試辦『機車可行駛快車道』的</a:t>
            </a:r>
            <a:r>
              <a:rPr b="1" lang="en" sz="1500"/>
              <a:t>路口或路段</a:t>
            </a:r>
            <a:endParaRPr b="1" sz="1500"/>
          </a:p>
          <a:p>
            <a:pPr indent="-279400" lvl="1" marL="914400" rtl="0" algn="l">
              <a:lnSpc>
                <a:spcPct val="150000"/>
              </a:lnSpc>
              <a:spcBef>
                <a:spcPts val="0"/>
              </a:spcBef>
              <a:spcAft>
                <a:spcPts val="0"/>
              </a:spcAft>
              <a:buSzPts val="800"/>
              <a:buChar char="○"/>
            </a:pPr>
            <a:r>
              <a:rPr b="1" lang="en" sz="1500"/>
              <a:t>試辦『友善行人』道路設計的路口或路段</a:t>
            </a:r>
            <a:br>
              <a:rPr lang="en"/>
            </a:br>
            <a:endParaRPr b="0" i="0" sz="1800" u="none" cap="none" strike="noStrike">
              <a:solidFill>
                <a:srgbClr val="000000"/>
              </a:solidFill>
              <a:latin typeface="Helvetica Neue"/>
              <a:ea typeface="Helvetica Neue"/>
              <a:cs typeface="Helvetica Neue"/>
              <a:sym typeface="Helvetica Neue"/>
            </a:endParaRPr>
          </a:p>
        </p:txBody>
      </p:sp>
      <p:pic>
        <p:nvPicPr>
          <p:cNvPr id="1432" name="Google Shape;1432;p92"/>
          <p:cNvPicPr preferRelativeResize="0"/>
          <p:nvPr/>
        </p:nvPicPr>
        <p:blipFill>
          <a:blip r:embed="rId4">
            <a:alphaModFix/>
          </a:blip>
          <a:stretch>
            <a:fillRect/>
          </a:stretch>
        </p:blipFill>
        <p:spPr>
          <a:xfrm>
            <a:off x="-18288" y="4910328"/>
            <a:ext cx="9144003" cy="29914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6" name="Shape 1436"/>
        <p:cNvGrpSpPr/>
        <p:nvPr/>
      </p:nvGrpSpPr>
      <p:grpSpPr>
        <a:xfrm>
          <a:off x="0" y="0"/>
          <a:ext cx="0" cy="0"/>
          <a:chOff x="0" y="0"/>
          <a:chExt cx="0" cy="0"/>
        </a:xfrm>
      </p:grpSpPr>
      <p:sp>
        <p:nvSpPr>
          <p:cNvPr id="1437" name="Google Shape;1437;p93"/>
          <p:cNvSpPr/>
          <p:nvPr/>
        </p:nvSpPr>
        <p:spPr>
          <a:xfrm flipH="1">
            <a:off x="-2238181" y="-51559"/>
            <a:ext cx="13481316" cy="5491567"/>
          </a:xfrm>
          <a:custGeom>
            <a:rect b="b" l="l" r="r" t="t"/>
            <a:pathLst>
              <a:path extrusionOk="0" h="21521" w="21600">
                <a:moveTo>
                  <a:pt x="1975" y="0"/>
                </a:moveTo>
                <a:cubicBezTo>
                  <a:pt x="1685" y="0"/>
                  <a:pt x="1453" y="0"/>
                  <a:pt x="1265" y="27"/>
                </a:cubicBezTo>
                <a:cubicBezTo>
                  <a:pt x="1077" y="55"/>
                  <a:pt x="932" y="110"/>
                  <a:pt x="816" y="222"/>
                </a:cubicBezTo>
                <a:cubicBezTo>
                  <a:pt x="649" y="361"/>
                  <a:pt x="500" y="582"/>
                  <a:pt x="377" y="864"/>
                </a:cubicBezTo>
                <a:cubicBezTo>
                  <a:pt x="254" y="1146"/>
                  <a:pt x="158" y="1489"/>
                  <a:pt x="97" y="1873"/>
                </a:cubicBezTo>
                <a:cubicBezTo>
                  <a:pt x="49" y="2139"/>
                  <a:pt x="25" y="2472"/>
                  <a:pt x="12" y="2905"/>
                </a:cubicBezTo>
                <a:cubicBezTo>
                  <a:pt x="0" y="3337"/>
                  <a:pt x="0" y="3870"/>
                  <a:pt x="0" y="4536"/>
                </a:cubicBezTo>
                <a:lnTo>
                  <a:pt x="0" y="16985"/>
                </a:lnTo>
                <a:cubicBezTo>
                  <a:pt x="0" y="17651"/>
                  <a:pt x="0" y="18183"/>
                  <a:pt x="12" y="18615"/>
                </a:cubicBezTo>
                <a:cubicBezTo>
                  <a:pt x="25" y="19048"/>
                  <a:pt x="49" y="19380"/>
                  <a:pt x="97" y="19646"/>
                </a:cubicBezTo>
                <a:cubicBezTo>
                  <a:pt x="158" y="20030"/>
                  <a:pt x="254" y="20373"/>
                  <a:pt x="377" y="20656"/>
                </a:cubicBezTo>
                <a:cubicBezTo>
                  <a:pt x="500" y="20938"/>
                  <a:pt x="649" y="21159"/>
                  <a:pt x="816" y="21299"/>
                </a:cubicBezTo>
                <a:cubicBezTo>
                  <a:pt x="932" y="21410"/>
                  <a:pt x="1077" y="21466"/>
                  <a:pt x="1265" y="21493"/>
                </a:cubicBezTo>
                <a:cubicBezTo>
                  <a:pt x="1453" y="21521"/>
                  <a:pt x="1685" y="21521"/>
                  <a:pt x="1975" y="21521"/>
                </a:cubicBezTo>
                <a:lnTo>
                  <a:pt x="6636" y="21521"/>
                </a:lnTo>
                <a:cubicBezTo>
                  <a:pt x="6926" y="21521"/>
                  <a:pt x="7158" y="21521"/>
                  <a:pt x="7346" y="21493"/>
                </a:cubicBezTo>
                <a:cubicBezTo>
                  <a:pt x="7535" y="21466"/>
                  <a:pt x="7679" y="21410"/>
                  <a:pt x="7795" y="21299"/>
                </a:cubicBezTo>
                <a:cubicBezTo>
                  <a:pt x="7962" y="21159"/>
                  <a:pt x="8112" y="20938"/>
                  <a:pt x="8234" y="20656"/>
                </a:cubicBezTo>
                <a:cubicBezTo>
                  <a:pt x="8357" y="20373"/>
                  <a:pt x="8453" y="20030"/>
                  <a:pt x="8514" y="19646"/>
                </a:cubicBezTo>
                <a:cubicBezTo>
                  <a:pt x="8555" y="19420"/>
                  <a:pt x="8579" y="19141"/>
                  <a:pt x="8592" y="18794"/>
                </a:cubicBezTo>
                <a:cubicBezTo>
                  <a:pt x="8606" y="18446"/>
                  <a:pt x="8609" y="18030"/>
                  <a:pt x="8610" y="17531"/>
                </a:cubicBezTo>
                <a:cubicBezTo>
                  <a:pt x="8842" y="13215"/>
                  <a:pt x="10029" y="8999"/>
                  <a:pt x="12183" y="5697"/>
                </a:cubicBezTo>
                <a:cubicBezTo>
                  <a:pt x="14748" y="1765"/>
                  <a:pt x="18161" y="-79"/>
                  <a:pt x="21520" y="167"/>
                </a:cubicBezTo>
                <a:lnTo>
                  <a:pt x="21600" y="45"/>
                </a:lnTo>
                <a:lnTo>
                  <a:pt x="10934" y="45"/>
                </a:lnTo>
                <a:lnTo>
                  <a:pt x="10934" y="13"/>
                </a:lnTo>
                <a:lnTo>
                  <a:pt x="7160" y="13"/>
                </a:lnTo>
                <a:cubicBezTo>
                  <a:pt x="7084" y="8"/>
                  <a:pt x="7004" y="5"/>
                  <a:pt x="6918" y="3"/>
                </a:cubicBezTo>
                <a:cubicBezTo>
                  <a:pt x="6831" y="1"/>
                  <a:pt x="6739" y="0"/>
                  <a:pt x="6636" y="0"/>
                </a:cubicBezTo>
                <a:lnTo>
                  <a:pt x="1975" y="0"/>
                </a:lnTo>
                <a:close/>
                <a:moveTo>
                  <a:pt x="8564" y="2261"/>
                </a:moveTo>
                <a:lnTo>
                  <a:pt x="8567" y="2261"/>
                </a:lnTo>
                <a:lnTo>
                  <a:pt x="8567" y="2298"/>
                </a:lnTo>
                <a:cubicBezTo>
                  <a:pt x="8567" y="2291"/>
                  <a:pt x="8566" y="2285"/>
                  <a:pt x="8566" y="2279"/>
                </a:cubicBezTo>
                <a:cubicBezTo>
                  <a:pt x="8565" y="2273"/>
                  <a:pt x="8564" y="2267"/>
                  <a:pt x="8564" y="2261"/>
                </a:cubicBezTo>
                <a:close/>
                <a:moveTo>
                  <a:pt x="8567" y="19472"/>
                </a:moveTo>
                <a:lnTo>
                  <a:pt x="8567" y="20047"/>
                </a:lnTo>
                <a:lnTo>
                  <a:pt x="8577" y="20032"/>
                </a:lnTo>
                <a:cubicBezTo>
                  <a:pt x="8574" y="19938"/>
                  <a:pt x="8572" y="19845"/>
                  <a:pt x="8571" y="19752"/>
                </a:cubicBezTo>
                <a:cubicBezTo>
                  <a:pt x="8569" y="19659"/>
                  <a:pt x="8569" y="19565"/>
                  <a:pt x="8567" y="19472"/>
                </a:cubicBezTo>
                <a:close/>
              </a:path>
            </a:pathLst>
          </a:custGeom>
          <a:solidFill>
            <a:srgbClr val="000000">
              <a:alpha val="4471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438" name="Google Shape;1438;p93"/>
          <p:cNvSpPr txBox="1"/>
          <p:nvPr>
            <p:ph type="title"/>
          </p:nvPr>
        </p:nvSpPr>
        <p:spPr>
          <a:xfrm>
            <a:off x="793812" y="2995225"/>
            <a:ext cx="7556400" cy="801600"/>
          </a:xfrm>
          <a:prstGeom prst="rect">
            <a:avLst/>
          </a:prstGeom>
          <a:noFill/>
          <a:ln>
            <a:noFill/>
          </a:ln>
        </p:spPr>
        <p:txBody>
          <a:bodyPr anchorCtr="0" anchor="b" bIns="19050" lIns="19050" spcFirstLastPara="1" rIns="19050" wrap="square" tIns="19050">
            <a:normAutofit/>
          </a:bodyPr>
          <a:lstStyle/>
          <a:p>
            <a:pPr indent="0" lvl="0" marL="0" marR="0" rtl="0" algn="ctr">
              <a:lnSpc>
                <a:spcPct val="80000"/>
              </a:lnSpc>
              <a:spcBef>
                <a:spcPts val="0"/>
              </a:spcBef>
              <a:spcAft>
                <a:spcPts val="0"/>
              </a:spcAft>
              <a:buClr>
                <a:srgbClr val="D5D5D5"/>
              </a:buClr>
              <a:buSzPts val="4400"/>
              <a:buFont typeface="Helvetica Neue"/>
              <a:buNone/>
            </a:pPr>
            <a:r>
              <a:rPr i="1" lang="en" sz="4733">
                <a:solidFill>
                  <a:srgbClr val="D5D5D5"/>
                </a:solidFill>
              </a:rPr>
              <a:t>Thanks for your time</a:t>
            </a:r>
            <a:endParaRPr sz="3533"/>
          </a:p>
        </p:txBody>
      </p:sp>
      <p:sp>
        <p:nvSpPr>
          <p:cNvPr id="1439" name="Google Shape;1439;p93"/>
          <p:cNvSpPr txBox="1"/>
          <p:nvPr/>
        </p:nvSpPr>
        <p:spPr>
          <a:xfrm>
            <a:off x="1373100" y="2098500"/>
            <a:ext cx="6397800" cy="1012800"/>
          </a:xfrm>
          <a:prstGeom prst="rect">
            <a:avLst/>
          </a:prstGeom>
          <a:noFill/>
          <a:ln>
            <a:noFill/>
          </a:ln>
        </p:spPr>
        <p:txBody>
          <a:bodyPr anchorCtr="0" anchor="t" bIns="91425" lIns="91425" spcFirstLastPara="1" rIns="91425" wrap="square" tIns="91425">
            <a:spAutoFit/>
          </a:bodyPr>
          <a:lstStyle/>
          <a:p>
            <a:pPr indent="0" lvl="0" marL="139700" rtl="0" algn="ctr">
              <a:lnSpc>
                <a:spcPct val="115000"/>
              </a:lnSpc>
              <a:spcBef>
                <a:spcPts val="0"/>
              </a:spcBef>
              <a:spcAft>
                <a:spcPts val="0"/>
              </a:spcAft>
              <a:buNone/>
            </a:pPr>
            <a:r>
              <a:t/>
            </a:r>
            <a:endParaRPr b="1" sz="1500">
              <a:solidFill>
                <a:schemeClr val="lt2"/>
              </a:solidFill>
              <a:latin typeface="Helvetica Neue"/>
              <a:ea typeface="Helvetica Neue"/>
              <a:cs typeface="Helvetica Neue"/>
              <a:sym typeface="Helvetica Neue"/>
            </a:endParaRPr>
          </a:p>
          <a:p>
            <a:pPr indent="0" lvl="0" marL="139700" rtl="0" algn="ctr">
              <a:lnSpc>
                <a:spcPct val="115000"/>
              </a:lnSpc>
              <a:spcBef>
                <a:spcPts val="0"/>
              </a:spcBef>
              <a:spcAft>
                <a:spcPts val="0"/>
              </a:spcAft>
              <a:buNone/>
            </a:pPr>
            <a:r>
              <a:rPr b="1" lang="en" sz="1700">
                <a:solidFill>
                  <a:schemeClr val="lt2"/>
                </a:solidFill>
                <a:latin typeface="Helvetica Neue"/>
                <a:ea typeface="Helvetica Neue"/>
                <a:cs typeface="Helvetica Neue"/>
                <a:sym typeface="Helvetica Neue"/>
              </a:rPr>
              <a:t>祝福大家都不會成為交通事故樣本，</a:t>
            </a:r>
            <a:endParaRPr b="1" sz="1700">
              <a:solidFill>
                <a:schemeClr val="lt2"/>
              </a:solidFill>
              <a:latin typeface="Helvetica Neue"/>
              <a:ea typeface="Helvetica Neue"/>
              <a:cs typeface="Helvetica Neue"/>
              <a:sym typeface="Helvetica Neue"/>
            </a:endParaRPr>
          </a:p>
          <a:p>
            <a:pPr indent="0" lvl="0" marL="139700" rtl="0" algn="ctr">
              <a:lnSpc>
                <a:spcPct val="115000"/>
              </a:lnSpc>
              <a:spcBef>
                <a:spcPts val="0"/>
              </a:spcBef>
              <a:spcAft>
                <a:spcPts val="0"/>
              </a:spcAft>
              <a:buNone/>
            </a:pPr>
            <a:r>
              <a:rPr b="1" lang="en" sz="1700">
                <a:solidFill>
                  <a:schemeClr val="lt2"/>
                </a:solidFill>
                <a:latin typeface="Helvetica Neue"/>
                <a:ea typeface="Helvetica Neue"/>
                <a:cs typeface="Helvetica Neue"/>
                <a:sym typeface="Helvetica Neue"/>
              </a:rPr>
              <a:t>永遠快樂出門，平安回家。</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EEDEB"/>
        </a:solidFill>
      </p:bgPr>
    </p:bg>
    <p:spTree>
      <p:nvGrpSpPr>
        <p:cNvPr id="206" name="Shape 206"/>
        <p:cNvGrpSpPr/>
        <p:nvPr/>
      </p:nvGrpSpPr>
      <p:grpSpPr>
        <a:xfrm>
          <a:off x="0" y="0"/>
          <a:ext cx="0" cy="0"/>
          <a:chOff x="0" y="0"/>
          <a:chExt cx="0" cy="0"/>
        </a:xfrm>
      </p:grpSpPr>
      <p:pic>
        <p:nvPicPr>
          <p:cNvPr descr="photo-1587307293162-2fb7a3ebfc75.jpeg" id="207" name="Google Shape;207;p35"/>
          <p:cNvPicPr preferRelativeResize="0"/>
          <p:nvPr/>
        </p:nvPicPr>
        <p:blipFill rotWithShape="1">
          <a:blip r:embed="rId3">
            <a:alphaModFix/>
          </a:blip>
          <a:srcRect b="0" l="0" r="0" t="0"/>
          <a:stretch/>
        </p:blipFill>
        <p:spPr>
          <a:xfrm>
            <a:off x="-179944" y="0"/>
            <a:ext cx="3473302" cy="5143500"/>
          </a:xfrm>
          <a:prstGeom prst="rect">
            <a:avLst/>
          </a:prstGeom>
          <a:noFill/>
          <a:ln>
            <a:noFill/>
          </a:ln>
        </p:spPr>
      </p:pic>
      <p:sp>
        <p:nvSpPr>
          <p:cNvPr id="208" name="Google Shape;208;p35"/>
          <p:cNvSpPr/>
          <p:nvPr/>
        </p:nvSpPr>
        <p:spPr>
          <a:xfrm>
            <a:off x="1580654" y="-1046713"/>
            <a:ext cx="14691348" cy="6243858"/>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09" name="Google Shape;209;p35"/>
          <p:cNvSpPr txBox="1"/>
          <p:nvPr>
            <p:ph type="title"/>
          </p:nvPr>
        </p:nvSpPr>
        <p:spPr>
          <a:xfrm>
            <a:off x="261395" y="404010"/>
            <a:ext cx="3895800" cy="537300"/>
          </a:xfrm>
          <a:prstGeom prst="rect">
            <a:avLst/>
          </a:prstGeom>
          <a:noFill/>
          <a:ln>
            <a:noFill/>
          </a:ln>
        </p:spPr>
        <p:txBody>
          <a:bodyPr anchorCtr="0" anchor="ctr"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400">
                <a:solidFill>
                  <a:srgbClr val="D5D5D5"/>
                </a:solidFill>
              </a:rPr>
              <a:t>資料</a:t>
            </a:r>
            <a:r>
              <a:rPr lang="en" sz="2400">
                <a:solidFill>
                  <a:srgbClr val="D5D5D5"/>
                </a:solidFill>
              </a:rPr>
              <a:t>收集</a:t>
            </a:r>
            <a:endParaRPr sz="2400">
              <a:solidFill>
                <a:srgbClr val="D5D5D5"/>
              </a:solidFill>
            </a:endParaRPr>
          </a:p>
        </p:txBody>
      </p:sp>
      <p:grpSp>
        <p:nvGrpSpPr>
          <p:cNvPr id="210" name="Google Shape;210;p35"/>
          <p:cNvGrpSpPr/>
          <p:nvPr/>
        </p:nvGrpSpPr>
        <p:grpSpPr>
          <a:xfrm>
            <a:off x="2741575" y="1170700"/>
            <a:ext cx="6167333" cy="3679743"/>
            <a:chOff x="2404843" y="750274"/>
            <a:chExt cx="7080750" cy="4443061"/>
          </a:xfrm>
        </p:grpSpPr>
        <p:pic>
          <p:nvPicPr>
            <p:cNvPr id="211" name="Google Shape;211;p35"/>
            <p:cNvPicPr preferRelativeResize="0"/>
            <p:nvPr/>
          </p:nvPicPr>
          <p:blipFill rotWithShape="1">
            <a:blip r:embed="rId4">
              <a:alphaModFix/>
            </a:blip>
            <a:srcRect b="0" l="0" r="36520" t="0"/>
            <a:stretch/>
          </p:blipFill>
          <p:spPr>
            <a:xfrm>
              <a:off x="2404843" y="768597"/>
              <a:ext cx="7080741" cy="4385777"/>
            </a:xfrm>
            <a:prstGeom prst="rect">
              <a:avLst/>
            </a:prstGeom>
            <a:noFill/>
            <a:ln>
              <a:noFill/>
            </a:ln>
            <a:effectLst>
              <a:outerShdw blurRad="57150" rotWithShape="0" algn="bl" dir="5400000" dist="19050">
                <a:srgbClr val="000000">
                  <a:alpha val="50000"/>
                </a:srgbClr>
              </a:outerShdw>
            </a:effectLst>
          </p:spPr>
        </p:pic>
        <p:sp>
          <p:nvSpPr>
            <p:cNvPr id="212" name="Google Shape;212;p35"/>
            <p:cNvSpPr/>
            <p:nvPr/>
          </p:nvSpPr>
          <p:spPr>
            <a:xfrm>
              <a:off x="2433086" y="750379"/>
              <a:ext cx="669900" cy="4433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5"/>
            <p:cNvSpPr/>
            <p:nvPr/>
          </p:nvSpPr>
          <p:spPr>
            <a:xfrm>
              <a:off x="8815692" y="760175"/>
              <a:ext cx="669900" cy="4433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5"/>
            <p:cNvSpPr/>
            <p:nvPr/>
          </p:nvSpPr>
          <p:spPr>
            <a:xfrm>
              <a:off x="4371117" y="750274"/>
              <a:ext cx="609900" cy="4433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5"/>
            <p:cNvSpPr/>
            <p:nvPr/>
          </p:nvSpPr>
          <p:spPr>
            <a:xfrm>
              <a:off x="6279011" y="760235"/>
              <a:ext cx="669900" cy="4433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5"/>
            <p:cNvSpPr/>
            <p:nvPr/>
          </p:nvSpPr>
          <p:spPr>
            <a:xfrm>
              <a:off x="5624384" y="760234"/>
              <a:ext cx="669900" cy="4433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35"/>
          <p:cNvSpPr txBox="1"/>
          <p:nvPr>
            <p:ph idx="2" type="body"/>
          </p:nvPr>
        </p:nvSpPr>
        <p:spPr>
          <a:xfrm>
            <a:off x="3198500" y="739150"/>
            <a:ext cx="5594700" cy="363600"/>
          </a:xfrm>
          <a:prstGeom prst="rect">
            <a:avLst/>
          </a:prstGeom>
          <a:noFill/>
          <a:ln>
            <a:noFill/>
          </a:ln>
        </p:spPr>
        <p:txBody>
          <a:bodyPr anchorCtr="0" anchor="ctr" bIns="19050" lIns="19050" spcFirstLastPara="1" rIns="19050" wrap="square" tIns="19050">
            <a:normAutofit/>
          </a:bodyPr>
          <a:lstStyle/>
          <a:p>
            <a:pPr indent="0" lvl="0" marL="0" rtl="0" algn="l">
              <a:lnSpc>
                <a:spcPct val="115000"/>
              </a:lnSpc>
              <a:spcBef>
                <a:spcPts val="0"/>
              </a:spcBef>
              <a:spcAft>
                <a:spcPts val="0"/>
              </a:spcAft>
              <a:buNone/>
            </a:pPr>
            <a:r>
              <a:rPr lang="en"/>
              <a:t>所需欄位：觀測時間、氣溫、濕度、風速、雨量</a:t>
            </a:r>
            <a:endParaRPr/>
          </a:p>
        </p:txBody>
      </p:sp>
      <p:sp>
        <p:nvSpPr>
          <p:cNvPr id="218" name="Google Shape;218;p35"/>
          <p:cNvSpPr txBox="1"/>
          <p:nvPr/>
        </p:nvSpPr>
        <p:spPr>
          <a:xfrm>
            <a:off x="3198500" y="219675"/>
            <a:ext cx="42090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latin typeface="Helvetica Neue"/>
                <a:ea typeface="Helvetica Neue"/>
                <a:cs typeface="Helvetica Neue"/>
                <a:sym typeface="Helvetica Neue"/>
              </a:rPr>
              <a:t>天氣每小時</a:t>
            </a:r>
            <a:r>
              <a:rPr b="1" lang="en" sz="2800">
                <a:latin typeface="Helvetica Neue"/>
                <a:ea typeface="Helvetica Neue"/>
                <a:cs typeface="Helvetica Neue"/>
                <a:sym typeface="Helvetica Neue"/>
              </a:rPr>
              <a:t>資料</a:t>
            </a:r>
            <a:endParaRPr b="1" sz="2800">
              <a:latin typeface="Helvetica Neue"/>
              <a:ea typeface="Helvetica Neue"/>
              <a:cs typeface="Helvetica Neue"/>
              <a:sym typeface="Helvetica Neue"/>
            </a:endParaRPr>
          </a:p>
        </p:txBody>
      </p:sp>
      <p:pic>
        <p:nvPicPr>
          <p:cNvPr id="219" name="Google Shape;219;p35"/>
          <p:cNvPicPr preferRelativeResize="0"/>
          <p:nvPr/>
        </p:nvPicPr>
        <p:blipFill>
          <a:blip r:embed="rId5">
            <a:alphaModFix/>
          </a:blip>
          <a:stretch>
            <a:fillRect/>
          </a:stretch>
        </p:blipFill>
        <p:spPr>
          <a:xfrm>
            <a:off x="-18288" y="4910328"/>
            <a:ext cx="9144003" cy="299145"/>
          </a:xfrm>
          <a:prstGeom prst="rect">
            <a:avLst/>
          </a:prstGeom>
          <a:noFill/>
          <a:ln>
            <a:noFill/>
          </a:ln>
        </p:spPr>
      </p:pic>
      <p:grpSp>
        <p:nvGrpSpPr>
          <p:cNvPr id="220" name="Google Shape;220;p35"/>
          <p:cNvGrpSpPr/>
          <p:nvPr/>
        </p:nvGrpSpPr>
        <p:grpSpPr>
          <a:xfrm>
            <a:off x="-57705" y="521637"/>
            <a:ext cx="2011644" cy="2011644"/>
            <a:chOff x="214225" y="2897200"/>
            <a:chExt cx="1728216" cy="1728216"/>
          </a:xfrm>
        </p:grpSpPr>
        <p:pic>
          <p:nvPicPr>
            <p:cNvPr id="221" name="Google Shape;221;p35"/>
            <p:cNvPicPr preferRelativeResize="0"/>
            <p:nvPr/>
          </p:nvPicPr>
          <p:blipFill>
            <a:blip r:embed="rId6">
              <a:alphaModFix/>
            </a:blip>
            <a:stretch>
              <a:fillRect/>
            </a:stretch>
          </p:blipFill>
          <p:spPr>
            <a:xfrm>
              <a:off x="214225" y="2897200"/>
              <a:ext cx="1728216" cy="1728216"/>
            </a:xfrm>
            <a:prstGeom prst="rect">
              <a:avLst/>
            </a:prstGeom>
            <a:noFill/>
            <a:ln>
              <a:noFill/>
            </a:ln>
          </p:spPr>
        </p:pic>
        <p:sp>
          <p:nvSpPr>
            <p:cNvPr id="222" name="Google Shape;222;p35"/>
            <p:cNvSpPr txBox="1"/>
            <p:nvPr/>
          </p:nvSpPr>
          <p:spPr>
            <a:xfrm>
              <a:off x="686234" y="39148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徐佳愷</a:t>
              </a:r>
              <a:endParaRPr sz="1200">
                <a:solidFill>
                  <a:schemeClr val="lt1"/>
                </a:solidFill>
                <a:latin typeface="Helvetica Neue"/>
                <a:ea typeface="Helvetica Neue"/>
                <a:cs typeface="Helvetica Neue"/>
                <a:sym typeface="Helvetica Neue"/>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B"/>
        </a:solidFill>
      </p:bgPr>
    </p:bg>
    <p:spTree>
      <p:nvGrpSpPr>
        <p:cNvPr id="226" name="Shape 226"/>
        <p:cNvGrpSpPr/>
        <p:nvPr/>
      </p:nvGrpSpPr>
      <p:grpSpPr>
        <a:xfrm>
          <a:off x="0" y="0"/>
          <a:ext cx="0" cy="0"/>
          <a:chOff x="0" y="0"/>
          <a:chExt cx="0" cy="0"/>
        </a:xfrm>
      </p:grpSpPr>
      <p:pic>
        <p:nvPicPr>
          <p:cNvPr descr="photo-1587307293162-2fb7a3ebfc75.jpeg" id="227" name="Google Shape;227;p36"/>
          <p:cNvPicPr preferRelativeResize="0"/>
          <p:nvPr/>
        </p:nvPicPr>
        <p:blipFill rotWithShape="1">
          <a:blip r:embed="rId3">
            <a:alphaModFix/>
          </a:blip>
          <a:srcRect b="0" l="0" r="0" t="0"/>
          <a:stretch/>
        </p:blipFill>
        <p:spPr>
          <a:xfrm>
            <a:off x="-179944" y="0"/>
            <a:ext cx="3473302" cy="5143500"/>
          </a:xfrm>
          <a:prstGeom prst="rect">
            <a:avLst/>
          </a:prstGeom>
          <a:noFill/>
          <a:ln>
            <a:noFill/>
          </a:ln>
        </p:spPr>
      </p:pic>
      <p:sp>
        <p:nvSpPr>
          <p:cNvPr id="228" name="Google Shape;228;p36"/>
          <p:cNvSpPr/>
          <p:nvPr/>
        </p:nvSpPr>
        <p:spPr>
          <a:xfrm>
            <a:off x="1580654" y="-1046713"/>
            <a:ext cx="14691348" cy="6243858"/>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29" name="Google Shape;229;p36"/>
          <p:cNvSpPr txBox="1"/>
          <p:nvPr>
            <p:ph type="title"/>
          </p:nvPr>
        </p:nvSpPr>
        <p:spPr>
          <a:xfrm>
            <a:off x="261395" y="404010"/>
            <a:ext cx="3895800" cy="537300"/>
          </a:xfrm>
          <a:prstGeom prst="rect">
            <a:avLst/>
          </a:prstGeom>
          <a:noFill/>
          <a:ln>
            <a:noFill/>
          </a:ln>
        </p:spPr>
        <p:txBody>
          <a:bodyPr anchorCtr="0" anchor="ctr"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400">
                <a:solidFill>
                  <a:srgbClr val="D5D5D5"/>
                </a:solidFill>
              </a:rPr>
              <a:t>資料收集</a:t>
            </a:r>
            <a:endParaRPr sz="2400">
              <a:solidFill>
                <a:srgbClr val="D5D5D5"/>
              </a:solidFill>
            </a:endParaRPr>
          </a:p>
        </p:txBody>
      </p:sp>
      <p:sp>
        <p:nvSpPr>
          <p:cNvPr id="230" name="Google Shape;230;p36"/>
          <p:cNvSpPr txBox="1"/>
          <p:nvPr>
            <p:ph idx="2" type="body"/>
          </p:nvPr>
        </p:nvSpPr>
        <p:spPr>
          <a:xfrm>
            <a:off x="3198500" y="891550"/>
            <a:ext cx="5594700" cy="363600"/>
          </a:xfrm>
          <a:prstGeom prst="rect">
            <a:avLst/>
          </a:prstGeom>
          <a:noFill/>
          <a:ln>
            <a:noFill/>
          </a:ln>
        </p:spPr>
        <p:txBody>
          <a:bodyPr anchorCtr="0" anchor="ctr" bIns="19050" lIns="19050" spcFirstLastPara="1" rIns="19050" wrap="square" tIns="19050">
            <a:normAutofit/>
          </a:bodyPr>
          <a:lstStyle/>
          <a:p>
            <a:pPr indent="0" lvl="0" marL="0" rtl="0" algn="l">
              <a:lnSpc>
                <a:spcPct val="115000"/>
              </a:lnSpc>
              <a:spcBef>
                <a:spcPts val="0"/>
              </a:spcBef>
              <a:spcAft>
                <a:spcPts val="0"/>
              </a:spcAft>
              <a:buNone/>
            </a:pPr>
            <a:r>
              <a:rPr lang="en"/>
              <a:t>原始資料共17個欄位，皆為數值型資料</a:t>
            </a:r>
            <a:endParaRPr/>
          </a:p>
        </p:txBody>
      </p:sp>
      <p:sp>
        <p:nvSpPr>
          <p:cNvPr id="231" name="Google Shape;231;p36"/>
          <p:cNvSpPr txBox="1"/>
          <p:nvPr/>
        </p:nvSpPr>
        <p:spPr>
          <a:xfrm>
            <a:off x="3198500" y="372075"/>
            <a:ext cx="42090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latin typeface="Helvetica Neue"/>
                <a:ea typeface="Helvetica Neue"/>
                <a:cs typeface="Helvetica Neue"/>
                <a:sym typeface="Helvetica Neue"/>
              </a:rPr>
              <a:t>天氣每小時資料</a:t>
            </a:r>
            <a:endParaRPr b="1" sz="2800">
              <a:latin typeface="Helvetica Neue"/>
              <a:ea typeface="Helvetica Neue"/>
              <a:cs typeface="Helvetica Neue"/>
              <a:sym typeface="Helvetica Neue"/>
            </a:endParaRPr>
          </a:p>
        </p:txBody>
      </p:sp>
      <p:pic>
        <p:nvPicPr>
          <p:cNvPr id="232" name="Google Shape;232;p36"/>
          <p:cNvPicPr preferRelativeResize="0"/>
          <p:nvPr/>
        </p:nvPicPr>
        <p:blipFill>
          <a:blip r:embed="rId4">
            <a:alphaModFix/>
          </a:blip>
          <a:stretch>
            <a:fillRect/>
          </a:stretch>
        </p:blipFill>
        <p:spPr>
          <a:xfrm>
            <a:off x="-18288" y="4910328"/>
            <a:ext cx="9144003" cy="299145"/>
          </a:xfrm>
          <a:prstGeom prst="rect">
            <a:avLst/>
          </a:prstGeom>
          <a:noFill/>
          <a:ln>
            <a:noFill/>
          </a:ln>
        </p:spPr>
      </p:pic>
      <p:grpSp>
        <p:nvGrpSpPr>
          <p:cNvPr id="233" name="Google Shape;233;p36"/>
          <p:cNvGrpSpPr/>
          <p:nvPr/>
        </p:nvGrpSpPr>
        <p:grpSpPr>
          <a:xfrm>
            <a:off x="-57705" y="521637"/>
            <a:ext cx="2011644" cy="2011644"/>
            <a:chOff x="214225" y="2897200"/>
            <a:chExt cx="1728216" cy="1728216"/>
          </a:xfrm>
        </p:grpSpPr>
        <p:pic>
          <p:nvPicPr>
            <p:cNvPr id="234" name="Google Shape;234;p36"/>
            <p:cNvPicPr preferRelativeResize="0"/>
            <p:nvPr/>
          </p:nvPicPr>
          <p:blipFill>
            <a:blip r:embed="rId5">
              <a:alphaModFix/>
            </a:blip>
            <a:stretch>
              <a:fillRect/>
            </a:stretch>
          </p:blipFill>
          <p:spPr>
            <a:xfrm>
              <a:off x="214225" y="2897200"/>
              <a:ext cx="1728216" cy="1728216"/>
            </a:xfrm>
            <a:prstGeom prst="rect">
              <a:avLst/>
            </a:prstGeom>
            <a:noFill/>
            <a:ln>
              <a:noFill/>
            </a:ln>
          </p:spPr>
        </p:pic>
        <p:sp>
          <p:nvSpPr>
            <p:cNvPr id="235" name="Google Shape;235;p36"/>
            <p:cNvSpPr txBox="1"/>
            <p:nvPr/>
          </p:nvSpPr>
          <p:spPr>
            <a:xfrm>
              <a:off x="686234" y="39148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徐佳愷</a:t>
              </a:r>
              <a:endParaRPr sz="1200">
                <a:solidFill>
                  <a:schemeClr val="lt1"/>
                </a:solidFill>
                <a:latin typeface="Helvetica Neue"/>
                <a:ea typeface="Helvetica Neue"/>
                <a:cs typeface="Helvetica Neue"/>
                <a:sym typeface="Helvetica Neue"/>
              </a:endParaRPr>
            </a:p>
          </p:txBody>
        </p:sp>
      </p:grpSp>
      <p:graphicFrame>
        <p:nvGraphicFramePr>
          <p:cNvPr id="236" name="Google Shape;236;p36"/>
          <p:cNvGraphicFramePr/>
          <p:nvPr/>
        </p:nvGraphicFramePr>
        <p:xfrm>
          <a:off x="2849075" y="1695175"/>
          <a:ext cx="3000000" cy="3000000"/>
        </p:xfrm>
        <a:graphic>
          <a:graphicData uri="http://schemas.openxmlformats.org/drawingml/2006/table">
            <a:tbl>
              <a:tblPr>
                <a:noFill/>
                <a:tableStyleId>{C3F4F5AA-CCD9-4CF4-9B33-C30AF3E4D0AB}</a:tableStyleId>
              </a:tblPr>
              <a:tblGrid>
                <a:gridCol w="1165275"/>
                <a:gridCol w="1165275"/>
                <a:gridCol w="1165275"/>
                <a:gridCol w="1165275"/>
                <a:gridCol w="1165275"/>
              </a:tblGrid>
              <a:tr h="670525">
                <a:tc>
                  <a:txBody>
                    <a:bodyPr/>
                    <a:lstStyle/>
                    <a:p>
                      <a:pPr indent="0" lvl="0" marL="0" rtl="0" algn="ctr">
                        <a:spcBef>
                          <a:spcPts val="0"/>
                        </a:spcBef>
                        <a:spcAft>
                          <a:spcPts val="0"/>
                        </a:spcAft>
                        <a:buNone/>
                      </a:pPr>
                      <a:r>
                        <a:rPr b="1" lang="en" sz="1600"/>
                        <a:t>觀測時間</a:t>
                      </a:r>
                      <a:endParaRPr b="1" sz="1600"/>
                    </a:p>
                  </a:txBody>
                  <a:tcPr marT="91425" marB="91425" marR="91425" marL="91425" anchor="ctr">
                    <a:solidFill>
                      <a:srgbClr val="76A5AF"/>
                    </a:solidFill>
                  </a:tcPr>
                </a:tc>
                <a:tc>
                  <a:txBody>
                    <a:bodyPr/>
                    <a:lstStyle/>
                    <a:p>
                      <a:pPr indent="0" lvl="0" marL="0" rtl="0" algn="ctr">
                        <a:spcBef>
                          <a:spcPts val="0"/>
                        </a:spcBef>
                        <a:spcAft>
                          <a:spcPts val="0"/>
                        </a:spcAft>
                        <a:buNone/>
                      </a:pPr>
                      <a:r>
                        <a:rPr b="1" lang="en" sz="1600"/>
                        <a:t>氣溫</a:t>
                      </a:r>
                      <a:endParaRPr b="1" sz="1600"/>
                    </a:p>
                    <a:p>
                      <a:pPr indent="0" lvl="0" marL="0" rtl="0" algn="ctr">
                        <a:spcBef>
                          <a:spcPts val="0"/>
                        </a:spcBef>
                        <a:spcAft>
                          <a:spcPts val="0"/>
                        </a:spcAft>
                        <a:buNone/>
                      </a:pPr>
                      <a:r>
                        <a:rPr b="1" lang="en" sz="1600"/>
                        <a:t>(</a:t>
                      </a:r>
                      <a:r>
                        <a:rPr b="1" lang="en" sz="1600">
                          <a:solidFill>
                            <a:srgbClr val="040C28"/>
                          </a:solidFill>
                        </a:rPr>
                        <a:t>°C)</a:t>
                      </a:r>
                      <a:endParaRPr b="1" sz="1600"/>
                    </a:p>
                  </a:txBody>
                  <a:tcPr marT="91425" marB="91425" marR="91425" marL="91425" anchor="ctr">
                    <a:solidFill>
                      <a:srgbClr val="76A5AF"/>
                    </a:solidFill>
                  </a:tcPr>
                </a:tc>
                <a:tc>
                  <a:txBody>
                    <a:bodyPr/>
                    <a:lstStyle/>
                    <a:p>
                      <a:pPr indent="0" lvl="0" marL="0" rtl="0" algn="ctr">
                        <a:spcBef>
                          <a:spcPts val="0"/>
                        </a:spcBef>
                        <a:spcAft>
                          <a:spcPts val="0"/>
                        </a:spcAft>
                        <a:buNone/>
                      </a:pPr>
                      <a:r>
                        <a:rPr b="1" lang="en" sz="1600"/>
                        <a:t>相對濕度</a:t>
                      </a:r>
                      <a:endParaRPr b="1" sz="1600"/>
                    </a:p>
                  </a:txBody>
                  <a:tcPr marT="91425" marB="91425" marR="91425" marL="91425" anchor="ctr">
                    <a:solidFill>
                      <a:srgbClr val="76A5AF"/>
                    </a:solidFill>
                  </a:tcPr>
                </a:tc>
                <a:tc>
                  <a:txBody>
                    <a:bodyPr/>
                    <a:lstStyle/>
                    <a:p>
                      <a:pPr indent="0" lvl="0" marL="0" rtl="0" algn="ctr">
                        <a:spcBef>
                          <a:spcPts val="0"/>
                        </a:spcBef>
                        <a:spcAft>
                          <a:spcPts val="0"/>
                        </a:spcAft>
                        <a:buNone/>
                      </a:pPr>
                      <a:r>
                        <a:rPr b="1" lang="en" sz="1600"/>
                        <a:t>風速</a:t>
                      </a:r>
                      <a:endParaRPr b="1" sz="1600"/>
                    </a:p>
                    <a:p>
                      <a:pPr indent="0" lvl="0" marL="0" rtl="0" algn="ctr">
                        <a:spcBef>
                          <a:spcPts val="0"/>
                        </a:spcBef>
                        <a:spcAft>
                          <a:spcPts val="0"/>
                        </a:spcAft>
                        <a:buNone/>
                      </a:pPr>
                      <a:r>
                        <a:rPr b="1" lang="en" sz="1600"/>
                        <a:t>(m/s)</a:t>
                      </a:r>
                      <a:endParaRPr b="1" sz="1600"/>
                    </a:p>
                  </a:txBody>
                  <a:tcPr marT="91425" marB="91425" marR="91425" marL="91425" anchor="ctr">
                    <a:solidFill>
                      <a:srgbClr val="76A5AF"/>
                    </a:solidFill>
                  </a:tcPr>
                </a:tc>
                <a:tc>
                  <a:txBody>
                    <a:bodyPr/>
                    <a:lstStyle/>
                    <a:p>
                      <a:pPr indent="0" lvl="0" marL="0" rtl="0" algn="ctr">
                        <a:spcBef>
                          <a:spcPts val="0"/>
                        </a:spcBef>
                        <a:spcAft>
                          <a:spcPts val="0"/>
                        </a:spcAft>
                        <a:buNone/>
                      </a:pPr>
                      <a:r>
                        <a:rPr b="1" lang="en" sz="1600"/>
                        <a:t>雨量</a:t>
                      </a:r>
                      <a:endParaRPr b="1" sz="1600"/>
                    </a:p>
                    <a:p>
                      <a:pPr indent="0" lvl="0" marL="0" rtl="0" algn="ctr">
                        <a:spcBef>
                          <a:spcPts val="0"/>
                        </a:spcBef>
                        <a:spcAft>
                          <a:spcPts val="0"/>
                        </a:spcAft>
                        <a:buNone/>
                      </a:pPr>
                      <a:r>
                        <a:rPr b="1" lang="en" sz="1600"/>
                        <a:t>(mm)</a:t>
                      </a:r>
                      <a:endParaRPr b="1" sz="1600"/>
                    </a:p>
                  </a:txBody>
                  <a:tcPr marT="91425" marB="91425" marR="91425" marL="91425" anchor="ctr">
                    <a:solidFill>
                      <a:srgbClr val="76A5AF"/>
                    </a:solidFill>
                  </a:tcPr>
                </a:tc>
              </a:tr>
              <a:tr h="314700">
                <a:tc>
                  <a:txBody>
                    <a:bodyPr/>
                    <a:lstStyle/>
                    <a:p>
                      <a:pPr indent="0" lvl="0" marL="0" rtl="0" algn="ctr">
                        <a:spcBef>
                          <a:spcPts val="0"/>
                        </a:spcBef>
                        <a:spcAft>
                          <a:spcPts val="0"/>
                        </a:spcAft>
                        <a:buNone/>
                      </a:pPr>
                      <a:r>
                        <a:rPr lang="en" sz="1500"/>
                        <a:t>1</a:t>
                      </a:r>
                      <a:endParaRPr sz="1500"/>
                    </a:p>
                  </a:txBody>
                  <a:tcPr marT="91425" marB="91425" marR="91425" marL="91425" anchor="ctr">
                    <a:solidFill>
                      <a:srgbClr val="FFFFFF"/>
                    </a:solidFill>
                  </a:tcPr>
                </a:tc>
                <a:tc>
                  <a:txBody>
                    <a:bodyPr/>
                    <a:lstStyle/>
                    <a:p>
                      <a:pPr indent="0" lvl="0" marL="0" rtl="0" algn="ctr">
                        <a:spcBef>
                          <a:spcPts val="0"/>
                        </a:spcBef>
                        <a:spcAft>
                          <a:spcPts val="0"/>
                        </a:spcAft>
                        <a:buNone/>
                      </a:pPr>
                      <a:r>
                        <a:rPr lang="en" sz="1500"/>
                        <a:t>9</a:t>
                      </a:r>
                      <a:endParaRPr sz="1500"/>
                    </a:p>
                  </a:txBody>
                  <a:tcPr marT="91425" marB="91425" marR="91425" marL="91425" anchor="ctr">
                    <a:solidFill>
                      <a:srgbClr val="FFFFFF"/>
                    </a:solidFill>
                  </a:tcPr>
                </a:tc>
                <a:tc>
                  <a:txBody>
                    <a:bodyPr/>
                    <a:lstStyle/>
                    <a:p>
                      <a:pPr indent="0" lvl="0" marL="0" rtl="0" algn="ctr">
                        <a:spcBef>
                          <a:spcPts val="0"/>
                        </a:spcBef>
                        <a:spcAft>
                          <a:spcPts val="0"/>
                        </a:spcAft>
                        <a:buNone/>
                      </a:pPr>
                      <a:r>
                        <a:rPr lang="en" sz="1500"/>
                        <a:t>59</a:t>
                      </a:r>
                      <a:endParaRPr sz="1500"/>
                    </a:p>
                  </a:txBody>
                  <a:tcPr marT="91425" marB="91425" marR="91425" marL="91425" anchor="ctr">
                    <a:solidFill>
                      <a:srgbClr val="FFFFFF"/>
                    </a:solidFill>
                  </a:tcPr>
                </a:tc>
                <a:tc>
                  <a:txBody>
                    <a:bodyPr/>
                    <a:lstStyle/>
                    <a:p>
                      <a:pPr indent="0" lvl="0" marL="0" rtl="0" algn="ctr">
                        <a:spcBef>
                          <a:spcPts val="0"/>
                        </a:spcBef>
                        <a:spcAft>
                          <a:spcPts val="0"/>
                        </a:spcAft>
                        <a:buNone/>
                      </a:pPr>
                      <a:r>
                        <a:rPr lang="en" sz="1500"/>
                        <a:t>2.9</a:t>
                      </a:r>
                      <a:endParaRPr sz="1500"/>
                    </a:p>
                  </a:txBody>
                  <a:tcPr marT="91425" marB="91425" marR="91425" marL="91425" anchor="ctr">
                    <a:solidFill>
                      <a:srgbClr val="FFFFFF"/>
                    </a:solidFill>
                  </a:tcPr>
                </a:tc>
                <a:tc>
                  <a:txBody>
                    <a:bodyPr/>
                    <a:lstStyle/>
                    <a:p>
                      <a:pPr indent="0" lvl="0" marL="0" rtl="0" algn="ctr">
                        <a:spcBef>
                          <a:spcPts val="0"/>
                        </a:spcBef>
                        <a:spcAft>
                          <a:spcPts val="0"/>
                        </a:spcAft>
                        <a:buNone/>
                      </a:pPr>
                      <a:r>
                        <a:rPr lang="en" sz="1500"/>
                        <a:t>0</a:t>
                      </a:r>
                      <a:endParaRPr sz="1500"/>
                    </a:p>
                  </a:txBody>
                  <a:tcPr marT="91425" marB="91425" marR="91425" marL="91425" anchor="ctr">
                    <a:solidFill>
                      <a:srgbClr val="FFFFFF"/>
                    </a:solidFill>
                  </a:tcPr>
                </a:tc>
              </a:tr>
              <a:tr h="230750">
                <a:tc>
                  <a:txBody>
                    <a:bodyPr/>
                    <a:lstStyle/>
                    <a:p>
                      <a:pPr indent="0" lvl="0" marL="0" rtl="0" algn="ctr">
                        <a:spcBef>
                          <a:spcPts val="0"/>
                        </a:spcBef>
                        <a:spcAft>
                          <a:spcPts val="0"/>
                        </a:spcAft>
                        <a:buNone/>
                      </a:pPr>
                      <a:r>
                        <a:rPr lang="en" sz="1500"/>
                        <a:t>2</a:t>
                      </a:r>
                      <a:endParaRPr sz="1500"/>
                    </a:p>
                  </a:txBody>
                  <a:tcPr marT="91425" marB="91425" marR="91425" marL="91425" anchor="ctr">
                    <a:solidFill>
                      <a:srgbClr val="FFFFFF"/>
                    </a:solidFill>
                  </a:tcPr>
                </a:tc>
                <a:tc>
                  <a:txBody>
                    <a:bodyPr/>
                    <a:lstStyle/>
                    <a:p>
                      <a:pPr indent="0" lvl="0" marL="0" rtl="0" algn="ctr">
                        <a:spcBef>
                          <a:spcPts val="0"/>
                        </a:spcBef>
                        <a:spcAft>
                          <a:spcPts val="0"/>
                        </a:spcAft>
                        <a:buNone/>
                      </a:pPr>
                      <a:r>
                        <a:rPr lang="en" sz="1500"/>
                        <a:t>8.6</a:t>
                      </a:r>
                      <a:endParaRPr sz="1500"/>
                    </a:p>
                  </a:txBody>
                  <a:tcPr marT="91425" marB="91425" marR="91425" marL="91425" anchor="ctr">
                    <a:solidFill>
                      <a:srgbClr val="FFFFFF"/>
                    </a:solidFill>
                  </a:tcPr>
                </a:tc>
                <a:tc>
                  <a:txBody>
                    <a:bodyPr/>
                    <a:lstStyle/>
                    <a:p>
                      <a:pPr indent="0" lvl="0" marL="0" rtl="0" algn="ctr">
                        <a:spcBef>
                          <a:spcPts val="0"/>
                        </a:spcBef>
                        <a:spcAft>
                          <a:spcPts val="0"/>
                        </a:spcAft>
                        <a:buNone/>
                      </a:pPr>
                      <a:r>
                        <a:rPr lang="en" sz="1500"/>
                        <a:t>72</a:t>
                      </a:r>
                      <a:endParaRPr sz="1500"/>
                    </a:p>
                  </a:txBody>
                  <a:tcPr marT="91425" marB="91425" marR="91425" marL="91425" anchor="ctr">
                    <a:solidFill>
                      <a:srgbClr val="FFFFFF"/>
                    </a:solidFill>
                  </a:tcPr>
                </a:tc>
                <a:tc>
                  <a:txBody>
                    <a:bodyPr/>
                    <a:lstStyle/>
                    <a:p>
                      <a:pPr indent="0" lvl="0" marL="0" rtl="0" algn="ctr">
                        <a:spcBef>
                          <a:spcPts val="0"/>
                        </a:spcBef>
                        <a:spcAft>
                          <a:spcPts val="0"/>
                        </a:spcAft>
                        <a:buNone/>
                      </a:pPr>
                      <a:r>
                        <a:rPr lang="en" sz="1500"/>
                        <a:t>2.3</a:t>
                      </a:r>
                      <a:endParaRPr sz="1500"/>
                    </a:p>
                  </a:txBody>
                  <a:tcPr marT="91425" marB="91425" marR="91425" marL="91425" anchor="ctr">
                    <a:solidFill>
                      <a:srgbClr val="FFFFFF"/>
                    </a:solidFill>
                  </a:tcPr>
                </a:tc>
                <a:tc>
                  <a:txBody>
                    <a:bodyPr/>
                    <a:lstStyle/>
                    <a:p>
                      <a:pPr indent="0" lvl="0" marL="0" rtl="0" algn="ctr">
                        <a:spcBef>
                          <a:spcPts val="0"/>
                        </a:spcBef>
                        <a:spcAft>
                          <a:spcPts val="0"/>
                        </a:spcAft>
                        <a:buNone/>
                      </a:pPr>
                      <a:r>
                        <a:rPr lang="en" sz="1500"/>
                        <a:t>0</a:t>
                      </a:r>
                      <a:endParaRPr sz="1500"/>
                    </a:p>
                  </a:txBody>
                  <a:tcPr marT="91425" marB="91425" marR="91425" marL="91425" anchor="ctr">
                    <a:solidFill>
                      <a:srgbClr val="FFFFFF"/>
                    </a:solidFill>
                  </a:tcPr>
                </a:tc>
              </a:tr>
              <a:tr h="322325">
                <a:tc>
                  <a:txBody>
                    <a:bodyPr/>
                    <a:lstStyle/>
                    <a:p>
                      <a:pPr indent="0" lvl="0" marL="0" rtl="0" algn="ctr">
                        <a:spcBef>
                          <a:spcPts val="0"/>
                        </a:spcBef>
                        <a:spcAft>
                          <a:spcPts val="0"/>
                        </a:spcAft>
                        <a:buNone/>
                      </a:pPr>
                      <a:r>
                        <a:rPr lang="en" sz="1500"/>
                        <a:t>3</a:t>
                      </a:r>
                      <a:endParaRPr sz="1500"/>
                    </a:p>
                  </a:txBody>
                  <a:tcPr marT="91425" marB="91425" marR="91425" marL="91425" anchor="ctr">
                    <a:solidFill>
                      <a:srgbClr val="FFFFFF"/>
                    </a:solidFill>
                  </a:tcPr>
                </a:tc>
                <a:tc>
                  <a:txBody>
                    <a:bodyPr/>
                    <a:lstStyle/>
                    <a:p>
                      <a:pPr indent="0" lvl="0" marL="0" rtl="0" algn="ctr">
                        <a:spcBef>
                          <a:spcPts val="0"/>
                        </a:spcBef>
                        <a:spcAft>
                          <a:spcPts val="0"/>
                        </a:spcAft>
                        <a:buNone/>
                      </a:pPr>
                      <a:r>
                        <a:rPr lang="en" sz="1500"/>
                        <a:t>9</a:t>
                      </a:r>
                      <a:endParaRPr sz="1500"/>
                    </a:p>
                  </a:txBody>
                  <a:tcPr marT="91425" marB="91425" marR="91425" marL="91425" anchor="ctr">
                    <a:solidFill>
                      <a:srgbClr val="FFFFFF"/>
                    </a:solidFill>
                  </a:tcPr>
                </a:tc>
                <a:tc>
                  <a:txBody>
                    <a:bodyPr/>
                    <a:lstStyle/>
                    <a:p>
                      <a:pPr indent="0" lvl="0" marL="0" rtl="0" algn="ctr">
                        <a:spcBef>
                          <a:spcPts val="0"/>
                        </a:spcBef>
                        <a:spcAft>
                          <a:spcPts val="0"/>
                        </a:spcAft>
                        <a:buNone/>
                      </a:pPr>
                      <a:r>
                        <a:rPr lang="en" sz="1500"/>
                        <a:t>63</a:t>
                      </a:r>
                      <a:endParaRPr sz="1500"/>
                    </a:p>
                  </a:txBody>
                  <a:tcPr marT="91425" marB="91425" marR="91425" marL="91425" anchor="ctr">
                    <a:solidFill>
                      <a:srgbClr val="FFFFFF"/>
                    </a:solidFill>
                  </a:tcPr>
                </a:tc>
                <a:tc>
                  <a:txBody>
                    <a:bodyPr/>
                    <a:lstStyle/>
                    <a:p>
                      <a:pPr indent="0" lvl="0" marL="0" rtl="0" algn="ctr">
                        <a:spcBef>
                          <a:spcPts val="0"/>
                        </a:spcBef>
                        <a:spcAft>
                          <a:spcPts val="0"/>
                        </a:spcAft>
                        <a:buNone/>
                      </a:pPr>
                      <a:r>
                        <a:rPr lang="en" sz="1500"/>
                        <a:t>2.5</a:t>
                      </a:r>
                      <a:endParaRPr sz="1500"/>
                    </a:p>
                  </a:txBody>
                  <a:tcPr marT="91425" marB="91425" marR="91425" marL="91425" anchor="ctr">
                    <a:solidFill>
                      <a:srgbClr val="FFFFFF"/>
                    </a:solidFill>
                  </a:tcPr>
                </a:tc>
                <a:tc>
                  <a:txBody>
                    <a:bodyPr/>
                    <a:lstStyle/>
                    <a:p>
                      <a:pPr indent="0" lvl="0" marL="0" rtl="0" algn="ctr">
                        <a:spcBef>
                          <a:spcPts val="0"/>
                        </a:spcBef>
                        <a:spcAft>
                          <a:spcPts val="0"/>
                        </a:spcAft>
                        <a:buNone/>
                      </a:pPr>
                      <a:r>
                        <a:rPr lang="en" sz="1500"/>
                        <a:t>0</a:t>
                      </a:r>
                      <a:endParaRPr sz="1500"/>
                    </a:p>
                  </a:txBody>
                  <a:tcPr marT="91425" marB="91425" marR="91425" marL="91425" anchor="ctr">
                    <a:solidFill>
                      <a:srgbClr val="FFFFFF"/>
                    </a:solidFill>
                  </a:tcPr>
                </a:tc>
              </a:tr>
              <a:tr h="332875">
                <a:tc gridSpan="5">
                  <a:txBody>
                    <a:bodyPr/>
                    <a:lstStyle/>
                    <a:p>
                      <a:pPr indent="0" lvl="0" marL="0" rtl="0" algn="ctr">
                        <a:spcBef>
                          <a:spcPts val="0"/>
                        </a:spcBef>
                        <a:spcAft>
                          <a:spcPts val="0"/>
                        </a:spcAft>
                        <a:buNone/>
                      </a:pPr>
                      <a:r>
                        <a:rPr lang="en" sz="1500"/>
                        <a:t>…(以下略)...</a:t>
                      </a:r>
                      <a:endParaRPr sz="1500"/>
                    </a:p>
                  </a:txBody>
                  <a:tcPr marT="91425" marB="91425" marR="91425" marL="91425" anchor="ctr">
                    <a:solidFill>
                      <a:srgbClr val="FFFFFF"/>
                    </a:solidFill>
                  </a:tcPr>
                </a:tc>
                <a:tc hMerge="1"/>
                <a:tc hMerge="1"/>
                <a:tc hMerge="1"/>
                <a:tc hMerge="1"/>
              </a:tr>
            </a:tbl>
          </a:graphicData>
        </a:graphic>
      </p:graphicFrame>
      <p:sp>
        <p:nvSpPr>
          <p:cNvPr id="237" name="Google Shape;237;p36"/>
          <p:cNvSpPr txBox="1"/>
          <p:nvPr/>
        </p:nvSpPr>
        <p:spPr>
          <a:xfrm>
            <a:off x="4010525" y="4401550"/>
            <a:ext cx="515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38" name="Google Shape;238;p36"/>
          <p:cNvSpPr txBox="1"/>
          <p:nvPr>
            <p:ph idx="2" type="body"/>
          </p:nvPr>
        </p:nvSpPr>
        <p:spPr>
          <a:xfrm>
            <a:off x="3198500" y="1293363"/>
            <a:ext cx="5594700" cy="363600"/>
          </a:xfrm>
          <a:prstGeom prst="rect">
            <a:avLst/>
          </a:prstGeom>
          <a:noFill/>
          <a:ln>
            <a:noFill/>
          </a:ln>
        </p:spPr>
        <p:txBody>
          <a:bodyPr anchorCtr="0" anchor="ctr" bIns="19050" lIns="19050" spcFirstLastPara="1" rIns="19050" wrap="square" tIns="19050">
            <a:normAutofit/>
          </a:bodyPr>
          <a:lstStyle/>
          <a:p>
            <a:pPr indent="-330200" lvl="0" marL="457200" rtl="0" algn="l">
              <a:lnSpc>
                <a:spcPct val="115000"/>
              </a:lnSpc>
              <a:spcBef>
                <a:spcPts val="0"/>
              </a:spcBef>
              <a:spcAft>
                <a:spcPts val="0"/>
              </a:spcAft>
              <a:buSzPts val="1600"/>
              <a:buChar char="•"/>
            </a:pPr>
            <a:r>
              <a:rPr lang="en" sz="1600"/>
              <a:t>所需欄位：觀測時間、氣溫、濕度、風速、雨量</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B"/>
        </a:solidFill>
      </p:bgPr>
    </p:bg>
    <p:spTree>
      <p:nvGrpSpPr>
        <p:cNvPr id="242" name="Shape 242"/>
        <p:cNvGrpSpPr/>
        <p:nvPr/>
      </p:nvGrpSpPr>
      <p:grpSpPr>
        <a:xfrm>
          <a:off x="0" y="0"/>
          <a:ext cx="0" cy="0"/>
          <a:chOff x="0" y="0"/>
          <a:chExt cx="0" cy="0"/>
        </a:xfrm>
      </p:grpSpPr>
      <p:pic>
        <p:nvPicPr>
          <p:cNvPr descr="photo-1587307293162-2fb7a3ebfc75.jpeg" id="243" name="Google Shape;243;p37"/>
          <p:cNvPicPr preferRelativeResize="0"/>
          <p:nvPr/>
        </p:nvPicPr>
        <p:blipFill rotWithShape="1">
          <a:blip r:embed="rId3">
            <a:alphaModFix/>
          </a:blip>
          <a:srcRect b="0" l="0" r="0" t="0"/>
          <a:stretch/>
        </p:blipFill>
        <p:spPr>
          <a:xfrm>
            <a:off x="-179944" y="0"/>
            <a:ext cx="3473302" cy="5143500"/>
          </a:xfrm>
          <a:prstGeom prst="rect">
            <a:avLst/>
          </a:prstGeom>
          <a:noFill/>
          <a:ln>
            <a:noFill/>
          </a:ln>
        </p:spPr>
      </p:pic>
      <p:sp>
        <p:nvSpPr>
          <p:cNvPr id="244" name="Google Shape;244;p37"/>
          <p:cNvSpPr/>
          <p:nvPr/>
        </p:nvSpPr>
        <p:spPr>
          <a:xfrm>
            <a:off x="1580654" y="-1046713"/>
            <a:ext cx="14691348" cy="6243858"/>
          </a:xfrm>
          <a:custGeom>
            <a:rect b="b" l="l" r="r" t="t"/>
            <a:pathLst>
              <a:path extrusionOk="0" h="21600" w="21600">
                <a:moveTo>
                  <a:pt x="2972" y="0"/>
                </a:moveTo>
                <a:lnTo>
                  <a:pt x="0" y="21600"/>
                </a:lnTo>
                <a:lnTo>
                  <a:pt x="21600" y="21600"/>
                </a:lnTo>
                <a:lnTo>
                  <a:pt x="18627" y="0"/>
                </a:lnTo>
                <a:lnTo>
                  <a:pt x="297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45" name="Google Shape;245;p37"/>
          <p:cNvSpPr txBox="1"/>
          <p:nvPr>
            <p:ph idx="2" type="body"/>
          </p:nvPr>
        </p:nvSpPr>
        <p:spPr>
          <a:xfrm>
            <a:off x="3198500" y="739150"/>
            <a:ext cx="5594700" cy="363600"/>
          </a:xfrm>
          <a:prstGeom prst="rect">
            <a:avLst/>
          </a:prstGeom>
          <a:noFill/>
          <a:ln>
            <a:noFill/>
          </a:ln>
        </p:spPr>
        <p:txBody>
          <a:bodyPr anchorCtr="0" anchor="ctr" bIns="19050" lIns="19050" spcFirstLastPara="1" rIns="19050" wrap="square" tIns="19050">
            <a:normAutofit/>
          </a:bodyPr>
          <a:lstStyle/>
          <a:p>
            <a:pPr indent="0" lvl="0" marL="0" rtl="0" algn="l">
              <a:lnSpc>
                <a:spcPct val="115000"/>
              </a:lnSpc>
              <a:spcBef>
                <a:spcPts val="0"/>
              </a:spcBef>
              <a:spcAft>
                <a:spcPts val="0"/>
              </a:spcAft>
              <a:buNone/>
            </a:pPr>
            <a:r>
              <a:rPr lang="en"/>
              <a:t>原始資料</a:t>
            </a:r>
            <a:r>
              <a:rPr lang="en"/>
              <a:t>共51</a:t>
            </a:r>
            <a:r>
              <a:rPr lang="en"/>
              <a:t>個欄位，多為類別型資料</a:t>
            </a:r>
            <a:endParaRPr/>
          </a:p>
        </p:txBody>
      </p:sp>
      <p:sp>
        <p:nvSpPr>
          <p:cNvPr id="246" name="Google Shape;246;p37"/>
          <p:cNvSpPr txBox="1"/>
          <p:nvPr>
            <p:ph type="title"/>
          </p:nvPr>
        </p:nvSpPr>
        <p:spPr>
          <a:xfrm>
            <a:off x="261398" y="404000"/>
            <a:ext cx="2219700" cy="537300"/>
          </a:xfrm>
          <a:prstGeom prst="rect">
            <a:avLst/>
          </a:prstGeom>
          <a:noFill/>
          <a:ln>
            <a:noFill/>
          </a:ln>
        </p:spPr>
        <p:txBody>
          <a:bodyPr anchorCtr="0" anchor="ctr" bIns="19050" lIns="19050" spcFirstLastPara="1" rIns="19050" wrap="square" tIns="19050">
            <a:normAutofit/>
          </a:bodyPr>
          <a:lstStyle/>
          <a:p>
            <a:pPr indent="0" lvl="0" marL="0" rtl="0" algn="l">
              <a:lnSpc>
                <a:spcPct val="80000"/>
              </a:lnSpc>
              <a:spcBef>
                <a:spcPts val="0"/>
              </a:spcBef>
              <a:spcAft>
                <a:spcPts val="0"/>
              </a:spcAft>
              <a:buClr>
                <a:srgbClr val="D5D5D5"/>
              </a:buClr>
              <a:buSzPts val="2800"/>
              <a:buFont typeface="Helvetica Neue"/>
              <a:buNone/>
            </a:pPr>
            <a:r>
              <a:rPr lang="en" sz="2400">
                <a:solidFill>
                  <a:srgbClr val="D5D5D5"/>
                </a:solidFill>
              </a:rPr>
              <a:t>資料</a:t>
            </a:r>
            <a:r>
              <a:rPr lang="en" sz="2400">
                <a:solidFill>
                  <a:srgbClr val="D5D5D5"/>
                </a:solidFill>
              </a:rPr>
              <a:t>收集</a:t>
            </a:r>
            <a:endParaRPr sz="2400">
              <a:solidFill>
                <a:srgbClr val="D5D5D5"/>
              </a:solidFill>
            </a:endParaRPr>
          </a:p>
        </p:txBody>
      </p:sp>
      <p:sp>
        <p:nvSpPr>
          <p:cNvPr id="247" name="Google Shape;247;p37"/>
          <p:cNvSpPr txBox="1"/>
          <p:nvPr/>
        </p:nvSpPr>
        <p:spPr>
          <a:xfrm>
            <a:off x="3198500" y="219675"/>
            <a:ext cx="4209000" cy="4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latin typeface="Helvetica Neue"/>
                <a:ea typeface="Helvetica Neue"/>
                <a:cs typeface="Helvetica Neue"/>
                <a:sym typeface="Helvetica Neue"/>
              </a:rPr>
              <a:t>交通事故資料</a:t>
            </a:r>
            <a:endParaRPr b="1" sz="2800">
              <a:latin typeface="Helvetica Neue"/>
              <a:ea typeface="Helvetica Neue"/>
              <a:cs typeface="Helvetica Neue"/>
              <a:sym typeface="Helvetica Neue"/>
            </a:endParaRPr>
          </a:p>
        </p:txBody>
      </p:sp>
      <p:graphicFrame>
        <p:nvGraphicFramePr>
          <p:cNvPr id="248" name="Google Shape;248;p37"/>
          <p:cNvGraphicFramePr/>
          <p:nvPr/>
        </p:nvGraphicFramePr>
        <p:xfrm>
          <a:off x="3198488" y="1243440"/>
          <a:ext cx="3000000" cy="3000000"/>
        </p:xfrm>
        <a:graphic>
          <a:graphicData uri="http://schemas.openxmlformats.org/drawingml/2006/table">
            <a:tbl>
              <a:tblPr>
                <a:noFill/>
                <a:tableStyleId>{C3F4F5AA-CCD9-4CF4-9B33-C30AF3E4D0AB}</a:tableStyleId>
              </a:tblPr>
              <a:tblGrid>
                <a:gridCol w="1488925"/>
                <a:gridCol w="4105775"/>
              </a:tblGrid>
              <a:tr h="339250">
                <a:tc>
                  <a:txBody>
                    <a:bodyPr/>
                    <a:lstStyle/>
                    <a:p>
                      <a:pPr indent="0" lvl="0" marL="0" rtl="0" algn="ctr">
                        <a:spcBef>
                          <a:spcPts val="0"/>
                        </a:spcBef>
                        <a:spcAft>
                          <a:spcPts val="0"/>
                        </a:spcAft>
                        <a:buNone/>
                      </a:pPr>
                      <a:r>
                        <a:rPr b="1" lang="en"/>
                        <a:t>欄位</a:t>
                      </a:r>
                      <a:endParaRPr b="1"/>
                    </a:p>
                  </a:txBody>
                  <a:tcPr marT="91425" marB="91425" marR="91425" marL="91425" anchor="ctr">
                    <a:solidFill>
                      <a:srgbClr val="76A5AF"/>
                    </a:solidFill>
                  </a:tcPr>
                </a:tc>
                <a:tc>
                  <a:txBody>
                    <a:bodyPr/>
                    <a:lstStyle/>
                    <a:p>
                      <a:pPr indent="0" lvl="0" marL="0" rtl="0" algn="ctr">
                        <a:spcBef>
                          <a:spcPts val="0"/>
                        </a:spcBef>
                        <a:spcAft>
                          <a:spcPts val="0"/>
                        </a:spcAft>
                        <a:buNone/>
                      </a:pPr>
                      <a:r>
                        <a:rPr b="1" lang="en"/>
                        <a:t>欄位值</a:t>
                      </a:r>
                      <a:endParaRPr b="1"/>
                    </a:p>
                  </a:txBody>
                  <a:tcPr marT="91425" marB="91425" marR="91425" marL="91425" anchor="ctr">
                    <a:solidFill>
                      <a:srgbClr val="76A5AF"/>
                    </a:solidFill>
                  </a:tcPr>
                </a:tc>
              </a:tr>
              <a:tr h="339250">
                <a:tc>
                  <a:txBody>
                    <a:bodyPr/>
                    <a:lstStyle/>
                    <a:p>
                      <a:pPr indent="0" lvl="0" marL="0" rtl="0" algn="l">
                        <a:spcBef>
                          <a:spcPts val="0"/>
                        </a:spcBef>
                        <a:spcAft>
                          <a:spcPts val="0"/>
                        </a:spcAft>
                        <a:buNone/>
                      </a:pPr>
                      <a:r>
                        <a:rPr lang="en" sz="1200"/>
                        <a:t>發生地點</a:t>
                      </a:r>
                      <a:endParaRPr sz="1200"/>
                    </a:p>
                  </a:txBody>
                  <a:tcPr marT="91425" marB="91425" marR="91425" marL="91425" anchor="ctr">
                    <a:solidFill>
                      <a:schemeClr val="lt1"/>
                    </a:solidFill>
                  </a:tcPr>
                </a:tc>
                <a:tc>
                  <a:txBody>
                    <a:bodyPr/>
                    <a:lstStyle/>
                    <a:p>
                      <a:pPr indent="0" lvl="0" marL="0" rtl="0" algn="l">
                        <a:spcBef>
                          <a:spcPts val="0"/>
                        </a:spcBef>
                        <a:spcAft>
                          <a:spcPts val="0"/>
                        </a:spcAft>
                        <a:buNone/>
                      </a:pPr>
                      <a:r>
                        <a:rPr lang="en" sz="1200"/>
                        <a:t>例：</a:t>
                      </a:r>
                      <a:r>
                        <a:rPr lang="en" sz="1200"/>
                        <a:t>臺北市大同區延平北路3段</a:t>
                      </a:r>
                      <a:endParaRPr sz="1200"/>
                    </a:p>
                  </a:txBody>
                  <a:tcPr marT="91425" marB="91425" marR="91425" marL="91425" anchor="ctr">
                    <a:solidFill>
                      <a:schemeClr val="lt1"/>
                    </a:solidFill>
                  </a:tcPr>
                </a:tc>
              </a:tr>
              <a:tr h="339250">
                <a:tc>
                  <a:txBody>
                    <a:bodyPr/>
                    <a:lstStyle/>
                    <a:p>
                      <a:pPr indent="0" lvl="0" marL="0" rtl="0" algn="l">
                        <a:spcBef>
                          <a:spcPts val="0"/>
                        </a:spcBef>
                        <a:spcAft>
                          <a:spcPts val="0"/>
                        </a:spcAft>
                        <a:buNone/>
                      </a:pPr>
                      <a:r>
                        <a:rPr lang="en" sz="1200"/>
                        <a:t>天候名稱</a:t>
                      </a:r>
                      <a:endParaRPr sz="1200"/>
                    </a:p>
                  </a:txBody>
                  <a:tcPr marT="91425" marB="91425" marR="91425" marL="91425" anchor="ctr">
                    <a:solidFill>
                      <a:schemeClr val="lt1"/>
                    </a:solidFill>
                  </a:tcPr>
                </a:tc>
                <a:tc>
                  <a:txBody>
                    <a:bodyPr/>
                    <a:lstStyle/>
                    <a:p>
                      <a:pPr indent="0" lvl="0" marL="0" rtl="0" algn="l">
                        <a:spcBef>
                          <a:spcPts val="0"/>
                        </a:spcBef>
                        <a:spcAft>
                          <a:spcPts val="0"/>
                        </a:spcAft>
                        <a:buNone/>
                      </a:pPr>
                      <a:r>
                        <a:rPr lang="en" sz="1200"/>
                        <a:t>例：</a:t>
                      </a:r>
                      <a:r>
                        <a:rPr lang="en" sz="1200"/>
                        <a:t>晴、陰、雨、霧</a:t>
                      </a:r>
                      <a:endParaRPr sz="1200"/>
                    </a:p>
                  </a:txBody>
                  <a:tcPr marT="91425" marB="91425" marR="91425" marL="91425" anchor="ctr">
                    <a:solidFill>
                      <a:schemeClr val="lt1"/>
                    </a:solidFill>
                  </a:tcPr>
                </a:tc>
              </a:tr>
              <a:tr h="339250">
                <a:tc>
                  <a:txBody>
                    <a:bodyPr/>
                    <a:lstStyle/>
                    <a:p>
                      <a:pPr indent="0" lvl="0" marL="0" rtl="0" algn="l">
                        <a:spcBef>
                          <a:spcPts val="0"/>
                        </a:spcBef>
                        <a:spcAft>
                          <a:spcPts val="0"/>
                        </a:spcAft>
                        <a:buNone/>
                      </a:pPr>
                      <a:r>
                        <a:rPr lang="en" sz="1200"/>
                        <a:t>光線名稱</a:t>
                      </a:r>
                      <a:endParaRPr sz="1200"/>
                    </a:p>
                  </a:txBody>
                  <a:tcPr marT="91425" marB="91425" marR="91425" marL="91425" anchor="ctr">
                    <a:solidFill>
                      <a:schemeClr val="lt1"/>
                    </a:solidFill>
                  </a:tcPr>
                </a:tc>
                <a:tc>
                  <a:txBody>
                    <a:bodyPr/>
                    <a:lstStyle/>
                    <a:p>
                      <a:pPr indent="0" lvl="0" marL="0" rtl="0" algn="l">
                        <a:spcBef>
                          <a:spcPts val="0"/>
                        </a:spcBef>
                        <a:spcAft>
                          <a:spcPts val="0"/>
                        </a:spcAft>
                        <a:buNone/>
                      </a:pPr>
                      <a:r>
                        <a:rPr lang="en" sz="1200"/>
                        <a:t>例：</a:t>
                      </a:r>
                      <a:r>
                        <a:rPr lang="en" sz="1200"/>
                        <a:t>日間自然光線、夜間無照明、夜間有照明</a:t>
                      </a:r>
                      <a:endParaRPr sz="1200"/>
                    </a:p>
                  </a:txBody>
                  <a:tcPr marT="91425" marB="91425" marR="91425" marL="91425" anchor="ctr">
                    <a:solidFill>
                      <a:schemeClr val="lt1"/>
                    </a:solidFill>
                  </a:tcPr>
                </a:tc>
              </a:tr>
              <a:tr h="339250">
                <a:tc>
                  <a:txBody>
                    <a:bodyPr/>
                    <a:lstStyle/>
                    <a:p>
                      <a:pPr indent="0" lvl="0" marL="0" rtl="0" algn="l">
                        <a:spcBef>
                          <a:spcPts val="0"/>
                        </a:spcBef>
                        <a:spcAft>
                          <a:spcPts val="0"/>
                        </a:spcAft>
                        <a:buNone/>
                      </a:pPr>
                      <a:r>
                        <a:rPr lang="en" sz="1200"/>
                        <a:t>道路型態</a:t>
                      </a:r>
                      <a:endParaRPr sz="1200"/>
                    </a:p>
                  </a:txBody>
                  <a:tcPr marT="91425" marB="91425" marR="91425" marL="91425" anchor="ctr">
                    <a:solidFill>
                      <a:schemeClr val="lt1"/>
                    </a:solidFill>
                  </a:tcPr>
                </a:tc>
                <a:tc>
                  <a:txBody>
                    <a:bodyPr/>
                    <a:lstStyle/>
                    <a:p>
                      <a:pPr indent="0" lvl="0" marL="0" rtl="0" algn="l">
                        <a:spcBef>
                          <a:spcPts val="0"/>
                        </a:spcBef>
                        <a:spcAft>
                          <a:spcPts val="0"/>
                        </a:spcAft>
                        <a:buNone/>
                      </a:pPr>
                      <a:r>
                        <a:rPr lang="en" sz="1200"/>
                        <a:t>例：</a:t>
                      </a:r>
                      <a:r>
                        <a:rPr lang="en" sz="1200"/>
                        <a:t>圓環廣場、平交道、交岔路</a:t>
                      </a:r>
                      <a:endParaRPr sz="1200"/>
                    </a:p>
                  </a:txBody>
                  <a:tcPr marT="91425" marB="91425" marR="91425" marL="91425" anchor="ctr">
                    <a:solidFill>
                      <a:schemeClr val="lt1"/>
                    </a:solidFill>
                  </a:tcPr>
                </a:tc>
              </a:tr>
              <a:tr h="339250">
                <a:tc>
                  <a:txBody>
                    <a:bodyPr/>
                    <a:lstStyle/>
                    <a:p>
                      <a:pPr indent="0" lvl="0" marL="0" rtl="0" algn="l">
                        <a:spcBef>
                          <a:spcPts val="0"/>
                        </a:spcBef>
                        <a:spcAft>
                          <a:spcPts val="0"/>
                        </a:spcAft>
                        <a:buNone/>
                      </a:pPr>
                      <a:r>
                        <a:rPr lang="en" sz="1200"/>
                        <a:t>事故類型及型態</a:t>
                      </a:r>
                      <a:endParaRPr sz="1200"/>
                    </a:p>
                  </a:txBody>
                  <a:tcPr marT="91425" marB="91425" marR="91425" marL="91425" anchor="ctr">
                    <a:solidFill>
                      <a:schemeClr val="lt1"/>
                    </a:solidFill>
                  </a:tcPr>
                </a:tc>
                <a:tc>
                  <a:txBody>
                    <a:bodyPr/>
                    <a:lstStyle/>
                    <a:p>
                      <a:pPr indent="0" lvl="0" marL="0" rtl="0" algn="l">
                        <a:spcBef>
                          <a:spcPts val="0"/>
                        </a:spcBef>
                        <a:spcAft>
                          <a:spcPts val="0"/>
                        </a:spcAft>
                        <a:buNone/>
                      </a:pPr>
                      <a:r>
                        <a:rPr lang="en" sz="1200"/>
                        <a:t>例：</a:t>
                      </a:r>
                      <a:r>
                        <a:rPr lang="en" sz="1200"/>
                        <a:t>車與車、汽(機)車本身、平交道事故、人與汽(機)車</a:t>
                      </a:r>
                      <a:endParaRPr sz="1200"/>
                    </a:p>
                  </a:txBody>
                  <a:tcPr marT="91425" marB="91425" marR="91425" marL="91425" anchor="ctr">
                    <a:solidFill>
                      <a:schemeClr val="lt1"/>
                    </a:solidFill>
                  </a:tcPr>
                </a:tc>
              </a:tr>
              <a:tr h="339250">
                <a:tc>
                  <a:txBody>
                    <a:bodyPr/>
                    <a:lstStyle/>
                    <a:p>
                      <a:pPr indent="0" lvl="0" marL="0" rtl="0" algn="l">
                        <a:spcBef>
                          <a:spcPts val="0"/>
                        </a:spcBef>
                        <a:spcAft>
                          <a:spcPts val="0"/>
                        </a:spcAft>
                        <a:buNone/>
                      </a:pPr>
                      <a:r>
                        <a:rPr lang="en" sz="1200"/>
                        <a:t>肇因研判</a:t>
                      </a:r>
                      <a:endParaRPr sz="1200"/>
                    </a:p>
                  </a:txBody>
                  <a:tcPr marT="91425" marB="91425" marR="91425" marL="91425" anchor="ctr">
                    <a:solidFill>
                      <a:schemeClr val="lt1"/>
                    </a:solidFill>
                  </a:tcPr>
                </a:tc>
                <a:tc>
                  <a:txBody>
                    <a:bodyPr/>
                    <a:lstStyle/>
                    <a:p>
                      <a:pPr indent="0" lvl="0" marL="0" rtl="0" algn="l">
                        <a:spcBef>
                          <a:spcPts val="0"/>
                        </a:spcBef>
                        <a:spcAft>
                          <a:spcPts val="0"/>
                        </a:spcAft>
                        <a:buNone/>
                      </a:pPr>
                      <a:r>
                        <a:rPr lang="en" sz="1200"/>
                        <a:t>例：</a:t>
                      </a:r>
                      <a:r>
                        <a:rPr lang="en" sz="1200"/>
                        <a:t>駕駛人、行人/乘客、燈光、裝載</a:t>
                      </a:r>
                      <a:endParaRPr sz="1200"/>
                    </a:p>
                  </a:txBody>
                  <a:tcPr marT="91425" marB="91425" marR="91425" marL="91425" anchor="ctr">
                    <a:solidFill>
                      <a:schemeClr val="lt1"/>
                    </a:solidFill>
                  </a:tcPr>
                </a:tc>
              </a:tr>
              <a:tr h="339250">
                <a:tc>
                  <a:txBody>
                    <a:bodyPr/>
                    <a:lstStyle/>
                    <a:p>
                      <a:pPr indent="0" lvl="0" marL="0" rtl="0" algn="l">
                        <a:spcBef>
                          <a:spcPts val="0"/>
                        </a:spcBef>
                        <a:spcAft>
                          <a:spcPts val="0"/>
                        </a:spcAft>
                        <a:buNone/>
                      </a:pPr>
                      <a:r>
                        <a:rPr lang="en" sz="1200"/>
                        <a:t>當事者</a:t>
                      </a:r>
                      <a:r>
                        <a:rPr lang="en" sz="1200"/>
                        <a:t>種類</a:t>
                      </a:r>
                      <a:endParaRPr sz="1200"/>
                    </a:p>
                  </a:txBody>
                  <a:tcPr marT="91425" marB="91425" marR="91425" marL="91425" anchor="ctr">
                    <a:solidFill>
                      <a:schemeClr val="lt1"/>
                    </a:solidFill>
                  </a:tcPr>
                </a:tc>
                <a:tc>
                  <a:txBody>
                    <a:bodyPr/>
                    <a:lstStyle/>
                    <a:p>
                      <a:pPr indent="0" lvl="0" marL="0" rtl="0" algn="l">
                        <a:spcBef>
                          <a:spcPts val="0"/>
                        </a:spcBef>
                        <a:spcAft>
                          <a:spcPts val="0"/>
                        </a:spcAft>
                        <a:buNone/>
                      </a:pPr>
                      <a:r>
                        <a:rPr lang="en" sz="1200"/>
                        <a:t>例：</a:t>
                      </a:r>
                      <a:r>
                        <a:rPr lang="en" sz="1200"/>
                        <a:t>小客車、大客車、機車、人、小貨車、大貨車、慢車</a:t>
                      </a:r>
                      <a:endParaRPr sz="1200"/>
                    </a:p>
                  </a:txBody>
                  <a:tcPr marT="91425" marB="91425" marR="91425" marL="91425" anchor="ctr">
                    <a:solidFill>
                      <a:schemeClr val="lt1"/>
                    </a:solidFill>
                  </a:tcPr>
                </a:tc>
              </a:tr>
              <a:tr h="339250">
                <a:tc>
                  <a:txBody>
                    <a:bodyPr/>
                    <a:lstStyle/>
                    <a:p>
                      <a:pPr indent="0" lvl="0" marL="0" rtl="0" algn="l">
                        <a:spcBef>
                          <a:spcPts val="0"/>
                        </a:spcBef>
                        <a:spcAft>
                          <a:spcPts val="0"/>
                        </a:spcAft>
                        <a:buNone/>
                      </a:pPr>
                      <a:r>
                        <a:rPr lang="en" sz="1200"/>
                        <a:t>經度、</a:t>
                      </a:r>
                      <a:r>
                        <a:rPr lang="en" sz="1200"/>
                        <a:t>緯度</a:t>
                      </a:r>
                      <a:endParaRPr sz="1200"/>
                    </a:p>
                  </a:txBody>
                  <a:tcPr marT="91425" marB="91425" marR="91425" marL="91425" anchor="ctr">
                    <a:solidFill>
                      <a:schemeClr val="lt1"/>
                    </a:solidFill>
                  </a:tcPr>
                </a:tc>
                <a:tc>
                  <a:txBody>
                    <a:bodyPr/>
                    <a:lstStyle/>
                    <a:p>
                      <a:pPr indent="0" lvl="0" marL="0" rtl="0" algn="l">
                        <a:spcBef>
                          <a:spcPts val="0"/>
                        </a:spcBef>
                        <a:spcAft>
                          <a:spcPts val="0"/>
                        </a:spcAft>
                        <a:buNone/>
                      </a:pPr>
                      <a:r>
                        <a:rPr lang="en" sz="1200"/>
                        <a:t>例：</a:t>
                      </a:r>
                      <a:r>
                        <a:rPr lang="en" sz="1200"/>
                        <a:t>120.3518 , </a:t>
                      </a:r>
                      <a:r>
                        <a:rPr lang="en" sz="1200"/>
                        <a:t>22.56987</a:t>
                      </a:r>
                      <a:endParaRPr sz="1200"/>
                    </a:p>
                  </a:txBody>
                  <a:tcPr marT="91425" marB="91425" marR="91425" marL="91425" anchor="ctr">
                    <a:solidFill>
                      <a:schemeClr val="lt1"/>
                    </a:solidFill>
                  </a:tcPr>
                </a:tc>
              </a:tr>
              <a:tr h="339250">
                <a:tc gridSpan="2">
                  <a:txBody>
                    <a:bodyPr/>
                    <a:lstStyle/>
                    <a:p>
                      <a:pPr indent="0" lvl="0" marL="0" rtl="0" algn="ctr">
                        <a:spcBef>
                          <a:spcPts val="0"/>
                        </a:spcBef>
                        <a:spcAft>
                          <a:spcPts val="0"/>
                        </a:spcAft>
                        <a:buNone/>
                      </a:pPr>
                      <a:r>
                        <a:rPr lang="en" sz="1200"/>
                        <a:t>…</a:t>
                      </a:r>
                      <a:r>
                        <a:rPr lang="en" sz="1200"/>
                        <a:t>（以下略）...</a:t>
                      </a:r>
                      <a:endParaRPr sz="1200"/>
                    </a:p>
                  </a:txBody>
                  <a:tcPr marT="91425" marB="91425" marR="91425" marL="91425" anchor="ctr">
                    <a:solidFill>
                      <a:schemeClr val="lt1"/>
                    </a:solidFill>
                  </a:tcPr>
                </a:tc>
                <a:tc hMerge="1"/>
              </a:tr>
            </a:tbl>
          </a:graphicData>
        </a:graphic>
      </p:graphicFrame>
      <p:pic>
        <p:nvPicPr>
          <p:cNvPr id="249" name="Google Shape;249;p37"/>
          <p:cNvPicPr preferRelativeResize="0"/>
          <p:nvPr/>
        </p:nvPicPr>
        <p:blipFill>
          <a:blip r:embed="rId4">
            <a:alphaModFix/>
          </a:blip>
          <a:stretch>
            <a:fillRect/>
          </a:stretch>
        </p:blipFill>
        <p:spPr>
          <a:xfrm>
            <a:off x="-18288" y="4910328"/>
            <a:ext cx="9144003" cy="299145"/>
          </a:xfrm>
          <a:prstGeom prst="rect">
            <a:avLst/>
          </a:prstGeom>
          <a:noFill/>
          <a:ln>
            <a:noFill/>
          </a:ln>
        </p:spPr>
      </p:pic>
      <p:grpSp>
        <p:nvGrpSpPr>
          <p:cNvPr id="250" name="Google Shape;250;p37"/>
          <p:cNvGrpSpPr/>
          <p:nvPr/>
        </p:nvGrpSpPr>
        <p:grpSpPr>
          <a:xfrm>
            <a:off x="-57705" y="521637"/>
            <a:ext cx="2011644" cy="2011644"/>
            <a:chOff x="214225" y="2897200"/>
            <a:chExt cx="1728216" cy="1728216"/>
          </a:xfrm>
        </p:grpSpPr>
        <p:pic>
          <p:nvPicPr>
            <p:cNvPr id="251" name="Google Shape;251;p37"/>
            <p:cNvPicPr preferRelativeResize="0"/>
            <p:nvPr/>
          </p:nvPicPr>
          <p:blipFill>
            <a:blip r:embed="rId5">
              <a:alphaModFix/>
            </a:blip>
            <a:stretch>
              <a:fillRect/>
            </a:stretch>
          </p:blipFill>
          <p:spPr>
            <a:xfrm>
              <a:off x="214225" y="2897200"/>
              <a:ext cx="1728216" cy="1728216"/>
            </a:xfrm>
            <a:prstGeom prst="rect">
              <a:avLst/>
            </a:prstGeom>
            <a:noFill/>
            <a:ln>
              <a:noFill/>
            </a:ln>
          </p:spPr>
        </p:pic>
        <p:sp>
          <p:nvSpPr>
            <p:cNvPr id="252" name="Google Shape;252;p37"/>
            <p:cNvSpPr txBox="1"/>
            <p:nvPr/>
          </p:nvSpPr>
          <p:spPr>
            <a:xfrm>
              <a:off x="686234" y="3914876"/>
              <a:ext cx="784200" cy="2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Helvetica Neue"/>
                  <a:ea typeface="Helvetica Neue"/>
                  <a:cs typeface="Helvetica Neue"/>
                  <a:sym typeface="Helvetica Neue"/>
                </a:rPr>
                <a:t>徐佳愷</a:t>
              </a:r>
              <a:endParaRPr sz="1200">
                <a:solidFill>
                  <a:schemeClr val="lt1"/>
                </a:solidFill>
                <a:latin typeface="Helvetica Neue"/>
                <a:ea typeface="Helvetica Neue"/>
                <a:cs typeface="Helvetica Neue"/>
                <a:sym typeface="Helvetica Neue"/>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